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525"/>
  </p:notesMasterIdLst>
  <p:sldIdLst>
    <p:sldId id="497" r:id="rId2"/>
    <p:sldId id="691" r:id="rId3"/>
    <p:sldId id="693" r:id="rId4"/>
    <p:sldId id="694" r:id="rId5"/>
    <p:sldId id="695" r:id="rId6"/>
    <p:sldId id="696" r:id="rId7"/>
    <p:sldId id="697" r:id="rId8"/>
    <p:sldId id="698" r:id="rId9"/>
    <p:sldId id="472" r:id="rId10"/>
    <p:sldId id="667" r:id="rId11"/>
    <p:sldId id="668" r:id="rId12"/>
    <p:sldId id="496" r:id="rId13"/>
    <p:sldId id="605" r:id="rId14"/>
    <p:sldId id="1070" r:id="rId15"/>
    <p:sldId id="1086" r:id="rId16"/>
    <p:sldId id="596" r:id="rId17"/>
    <p:sldId id="578" r:id="rId18"/>
    <p:sldId id="597" r:id="rId19"/>
    <p:sldId id="579" r:id="rId20"/>
    <p:sldId id="851" r:id="rId21"/>
    <p:sldId id="850" r:id="rId22"/>
    <p:sldId id="598" r:id="rId23"/>
    <p:sldId id="326" r:id="rId24"/>
    <p:sldId id="599" r:id="rId25"/>
    <p:sldId id="327" r:id="rId26"/>
    <p:sldId id="328" r:id="rId27"/>
    <p:sldId id="329" r:id="rId28"/>
    <p:sldId id="330" r:id="rId29"/>
    <p:sldId id="315" r:id="rId30"/>
    <p:sldId id="314" r:id="rId31"/>
    <p:sldId id="317" r:id="rId32"/>
    <p:sldId id="600" r:id="rId33"/>
    <p:sldId id="318" r:id="rId34"/>
    <p:sldId id="692" r:id="rId35"/>
    <p:sldId id="319" r:id="rId36"/>
    <p:sldId id="601" r:id="rId37"/>
    <p:sldId id="500" r:id="rId38"/>
    <p:sldId id="321" r:id="rId39"/>
    <p:sldId id="494" r:id="rId40"/>
    <p:sldId id="901" r:id="rId41"/>
    <p:sldId id="902" r:id="rId42"/>
    <p:sldId id="603" r:id="rId43"/>
    <p:sldId id="499" r:id="rId44"/>
    <p:sldId id="604" r:id="rId45"/>
    <p:sldId id="489" r:id="rId46"/>
    <p:sldId id="325" r:id="rId47"/>
    <p:sldId id="501" r:id="rId48"/>
    <p:sldId id="951" r:id="rId49"/>
    <p:sldId id="984" r:id="rId50"/>
    <p:sldId id="955" r:id="rId51"/>
    <p:sldId id="606" r:id="rId52"/>
    <p:sldId id="535" r:id="rId53"/>
    <p:sldId id="536" r:id="rId54"/>
    <p:sldId id="537" r:id="rId55"/>
    <p:sldId id="538" r:id="rId56"/>
    <p:sldId id="883" r:id="rId57"/>
    <p:sldId id="900" r:id="rId58"/>
    <p:sldId id="898" r:id="rId59"/>
    <p:sldId id="842" r:id="rId60"/>
    <p:sldId id="843" r:id="rId61"/>
    <p:sldId id="844" r:id="rId62"/>
    <p:sldId id="845" r:id="rId63"/>
    <p:sldId id="932" r:id="rId64"/>
    <p:sldId id="846" r:id="rId65"/>
    <p:sldId id="1043" r:id="rId66"/>
    <p:sldId id="1044" r:id="rId67"/>
    <p:sldId id="590" r:id="rId68"/>
    <p:sldId id="490" r:id="rId69"/>
    <p:sldId id="491" r:id="rId70"/>
    <p:sldId id="492" r:id="rId71"/>
    <p:sldId id="493" r:id="rId72"/>
    <p:sldId id="495" r:id="rId73"/>
    <p:sldId id="958" r:id="rId74"/>
    <p:sldId id="959" r:id="rId75"/>
    <p:sldId id="960" r:id="rId76"/>
    <p:sldId id="971" r:id="rId77"/>
    <p:sldId id="961" r:id="rId78"/>
    <p:sldId id="962" r:id="rId79"/>
    <p:sldId id="966" r:id="rId80"/>
    <p:sldId id="967" r:id="rId81"/>
    <p:sldId id="963" r:id="rId82"/>
    <p:sldId id="970" r:id="rId83"/>
    <p:sldId id="972" r:id="rId84"/>
    <p:sldId id="973" r:id="rId85"/>
    <p:sldId id="974" r:id="rId86"/>
    <p:sldId id="1046" r:id="rId87"/>
    <p:sldId id="1047" r:id="rId88"/>
    <p:sldId id="1048" r:id="rId89"/>
    <p:sldId id="1049" r:id="rId90"/>
    <p:sldId id="1050" r:id="rId91"/>
    <p:sldId id="1051" r:id="rId92"/>
    <p:sldId id="1052" r:id="rId93"/>
    <p:sldId id="1053" r:id="rId94"/>
    <p:sldId id="1054" r:id="rId95"/>
    <p:sldId id="1055" r:id="rId96"/>
    <p:sldId id="1056" r:id="rId97"/>
    <p:sldId id="1057" r:id="rId98"/>
    <p:sldId id="1058" r:id="rId99"/>
    <p:sldId id="595" r:id="rId100"/>
    <p:sldId id="539" r:id="rId101"/>
    <p:sldId id="580" r:id="rId102"/>
    <p:sldId id="620" r:id="rId103"/>
    <p:sldId id="1041" r:id="rId104"/>
    <p:sldId id="1040" r:id="rId105"/>
    <p:sldId id="621" r:id="rId106"/>
    <p:sldId id="796" r:id="rId107"/>
    <p:sldId id="931" r:id="rId108"/>
    <p:sldId id="985" r:id="rId109"/>
    <p:sldId id="849" r:id="rId110"/>
    <p:sldId id="800" r:id="rId111"/>
    <p:sldId id="615" r:id="rId112"/>
    <p:sldId id="506" r:id="rId113"/>
    <p:sldId id="803" r:id="rId114"/>
    <p:sldId id="804" r:id="rId115"/>
    <p:sldId id="791" r:id="rId116"/>
    <p:sldId id="793" r:id="rId117"/>
    <p:sldId id="794" r:id="rId118"/>
    <p:sldId id="795" r:id="rId119"/>
    <p:sldId id="616" r:id="rId120"/>
    <p:sldId id="505" r:id="rId121"/>
    <p:sldId id="1017" r:id="rId122"/>
    <p:sldId id="1009" r:id="rId123"/>
    <p:sldId id="1010" r:id="rId124"/>
    <p:sldId id="513" r:id="rId125"/>
    <p:sldId id="618" r:id="rId126"/>
    <p:sldId id="619" r:id="rId127"/>
    <p:sldId id="617" r:id="rId128"/>
    <p:sldId id="502" r:id="rId129"/>
    <p:sldId id="503" r:id="rId130"/>
    <p:sldId id="699" r:id="rId131"/>
    <p:sldId id="504" r:id="rId132"/>
    <p:sldId id="700" r:id="rId133"/>
    <p:sldId id="679" r:id="rId134"/>
    <p:sldId id="940" r:id="rId135"/>
    <p:sldId id="942" r:id="rId136"/>
    <p:sldId id="941" r:id="rId137"/>
    <p:sldId id="677" r:id="rId138"/>
    <p:sldId id="678" r:id="rId139"/>
    <p:sldId id="680" r:id="rId140"/>
    <p:sldId id="507" r:id="rId141"/>
    <p:sldId id="591" r:id="rId142"/>
    <p:sldId id="509" r:id="rId143"/>
    <p:sldId id="510" r:id="rId144"/>
    <p:sldId id="511" r:id="rId145"/>
    <p:sldId id="512" r:id="rId146"/>
    <p:sldId id="527" r:id="rId147"/>
    <p:sldId id="529" r:id="rId148"/>
    <p:sldId id="701" r:id="rId149"/>
    <p:sldId id="853" r:id="rId150"/>
    <p:sldId id="530" r:id="rId151"/>
    <p:sldId id="899" r:id="rId152"/>
    <p:sldId id="702" r:id="rId153"/>
    <p:sldId id="531" r:id="rId154"/>
    <p:sldId id="947" r:id="rId155"/>
    <p:sldId id="948" r:id="rId156"/>
    <p:sldId id="949" r:id="rId157"/>
    <p:sldId id="950" r:id="rId158"/>
    <p:sldId id="644" r:id="rId159"/>
    <p:sldId id="854" r:id="rId160"/>
    <p:sldId id="645" r:id="rId161"/>
    <p:sldId id="855" r:id="rId162"/>
    <p:sldId id="816" r:id="rId163"/>
    <p:sldId id="817" r:id="rId164"/>
    <p:sldId id="545" r:id="rId165"/>
    <p:sldId id="533" r:id="rId166"/>
    <p:sldId id="534" r:id="rId167"/>
    <p:sldId id="542" r:id="rId168"/>
    <p:sldId id="543" r:id="rId169"/>
    <p:sldId id="544" r:id="rId170"/>
    <p:sldId id="546" r:id="rId171"/>
    <p:sldId id="522" r:id="rId172"/>
    <p:sldId id="523" r:id="rId173"/>
    <p:sldId id="809" r:id="rId174"/>
    <p:sldId id="526" r:id="rId175"/>
    <p:sldId id="524" r:id="rId176"/>
    <p:sldId id="525" r:id="rId177"/>
    <p:sldId id="548" r:id="rId178"/>
    <p:sldId id="646" r:id="rId179"/>
    <p:sldId id="647" r:id="rId180"/>
    <p:sldId id="773" r:id="rId181"/>
    <p:sldId id="772" r:id="rId182"/>
    <p:sldId id="789" r:id="rId183"/>
    <p:sldId id="790" r:id="rId184"/>
    <p:sldId id="549" r:id="rId185"/>
    <p:sldId id="550" r:id="rId186"/>
    <p:sldId id="547" r:id="rId187"/>
    <p:sldId id="515" r:id="rId188"/>
    <p:sldId id="516" r:id="rId189"/>
    <p:sldId id="517" r:id="rId190"/>
    <p:sldId id="551" r:id="rId191"/>
    <p:sldId id="554" r:id="rId192"/>
    <p:sldId id="555" r:id="rId193"/>
    <p:sldId id="556" r:id="rId194"/>
    <p:sldId id="557" r:id="rId195"/>
    <p:sldId id="558" r:id="rId196"/>
    <p:sldId id="562" r:id="rId197"/>
    <p:sldId id="563" r:id="rId198"/>
    <p:sldId id="661" r:id="rId199"/>
    <p:sldId id="625" r:id="rId200"/>
    <p:sldId id="559" r:id="rId201"/>
    <p:sldId id="304" r:id="rId202"/>
    <p:sldId id="560" r:id="rId203"/>
    <p:sldId id="1075" r:id="rId204"/>
    <p:sldId id="1076" r:id="rId205"/>
    <p:sldId id="903" r:id="rId206"/>
    <p:sldId id="561" r:id="rId207"/>
    <p:sldId id="564" r:id="rId208"/>
    <p:sldId id="1042" r:id="rId209"/>
    <p:sldId id="826" r:id="rId210"/>
    <p:sldId id="566" r:id="rId211"/>
    <p:sldId id="567" r:id="rId212"/>
    <p:sldId id="832" r:id="rId213"/>
    <p:sldId id="568" r:id="rId214"/>
    <p:sldId id="1077" r:id="rId215"/>
    <p:sldId id="820" r:id="rId216"/>
    <p:sldId id="821" r:id="rId217"/>
    <p:sldId id="798" r:id="rId218"/>
    <p:sldId id="799" r:id="rId219"/>
    <p:sldId id="666" r:id="rId220"/>
    <p:sldId id="665" r:id="rId221"/>
    <p:sldId id="569" r:id="rId222"/>
    <p:sldId id="944" r:id="rId223"/>
    <p:sldId id="823" r:id="rId224"/>
    <p:sldId id="570" r:id="rId225"/>
    <p:sldId id="864" r:id="rId226"/>
    <p:sldId id="945" r:id="rId227"/>
    <p:sldId id="863" r:id="rId228"/>
    <p:sldId id="806" r:id="rId229"/>
    <p:sldId id="828" r:id="rId230"/>
    <p:sldId id="808" r:id="rId231"/>
    <p:sldId id="807" r:id="rId232"/>
    <p:sldId id="572" r:id="rId233"/>
    <p:sldId id="586" r:id="rId234"/>
    <p:sldId id="827" r:id="rId235"/>
    <p:sldId id="836" r:id="rId236"/>
    <p:sldId id="837" r:id="rId237"/>
    <p:sldId id="573" r:id="rId238"/>
    <p:sldId id="574" r:id="rId239"/>
    <p:sldId id="838" r:id="rId240"/>
    <p:sldId id="839" r:id="rId241"/>
    <p:sldId id="582" r:id="rId242"/>
    <p:sldId id="581" r:id="rId243"/>
    <p:sldId id="859" r:id="rId244"/>
    <p:sldId id="1059" r:id="rId245"/>
    <p:sldId id="1060" r:id="rId246"/>
    <p:sldId id="576" r:id="rId247"/>
    <p:sldId id="824" r:id="rId248"/>
    <p:sldId id="577" r:id="rId249"/>
    <p:sldId id="935" r:id="rId250"/>
    <p:sldId id="371" r:id="rId251"/>
    <p:sldId id="575" r:id="rId252"/>
    <p:sldId id="733" r:id="rId253"/>
    <p:sldId id="583" r:id="rId254"/>
    <p:sldId id="584" r:id="rId255"/>
    <p:sldId id="585" r:id="rId256"/>
    <p:sldId id="609" r:id="rId257"/>
    <p:sldId id="610" r:id="rId258"/>
    <p:sldId id="703" r:id="rId259"/>
    <p:sldId id="611" r:id="rId260"/>
    <p:sldId id="612" r:id="rId261"/>
    <p:sldId id="704" r:id="rId262"/>
    <p:sldId id="613" r:id="rId263"/>
    <p:sldId id="705" r:id="rId264"/>
    <p:sldId id="614" r:id="rId265"/>
    <p:sldId id="311" r:id="rId266"/>
    <p:sldId id="934" r:id="rId267"/>
    <p:sldId id="937" r:id="rId268"/>
    <p:sldId id="894" r:id="rId269"/>
    <p:sldId id="312" r:id="rId270"/>
    <p:sldId id="892" r:id="rId271"/>
    <p:sldId id="911" r:id="rId272"/>
    <p:sldId id="912" r:id="rId273"/>
    <p:sldId id="587" r:id="rId274"/>
    <p:sldId id="675" r:id="rId275"/>
    <p:sldId id="588" r:id="rId276"/>
    <p:sldId id="997" r:id="rId277"/>
    <p:sldId id="706" r:id="rId278"/>
    <p:sldId id="589" r:id="rId279"/>
    <p:sldId id="998" r:id="rId280"/>
    <p:sldId id="856" r:id="rId281"/>
    <p:sldId id="857" r:id="rId282"/>
    <p:sldId id="707" r:id="rId283"/>
    <p:sldId id="815" r:id="rId284"/>
    <p:sldId id="979" r:id="rId285"/>
    <p:sldId id="982" r:id="rId286"/>
    <p:sldId id="983" r:id="rId287"/>
    <p:sldId id="975" r:id="rId288"/>
    <p:sldId id="708" r:id="rId289"/>
    <p:sldId id="593" r:id="rId290"/>
    <p:sldId id="709" r:id="rId291"/>
    <p:sldId id="594" r:id="rId292"/>
    <p:sldId id="710" r:id="rId293"/>
    <p:sldId id="607" r:id="rId294"/>
    <p:sldId id="336" r:id="rId295"/>
    <p:sldId id="337" r:id="rId296"/>
    <p:sldId id="748" r:id="rId297"/>
    <p:sldId id="1034" r:id="rId298"/>
    <p:sldId id="622" r:id="rId299"/>
    <p:sldId id="989" r:id="rId300"/>
    <p:sldId id="987" r:id="rId301"/>
    <p:sldId id="623" r:id="rId302"/>
    <p:sldId id="1035" r:id="rId303"/>
    <p:sldId id="990" r:id="rId304"/>
    <p:sldId id="991" r:id="rId305"/>
    <p:sldId id="858" r:id="rId306"/>
    <p:sldId id="627" r:id="rId307"/>
    <p:sldId id="628" r:id="rId308"/>
    <p:sldId id="1036" r:id="rId309"/>
    <p:sldId id="626" r:id="rId310"/>
    <p:sldId id="992" r:id="rId311"/>
    <p:sldId id="1037" r:id="rId312"/>
    <p:sldId id="629" r:id="rId313"/>
    <p:sldId id="1038" r:id="rId314"/>
    <p:sldId id="630" r:id="rId315"/>
    <p:sldId id="1039" r:id="rId316"/>
    <p:sldId id="1082" r:id="rId317"/>
    <p:sldId id="818" r:id="rId318"/>
    <p:sldId id="631" r:id="rId319"/>
    <p:sldId id="993" r:id="rId320"/>
    <p:sldId id="1081" r:id="rId321"/>
    <p:sldId id="1083" r:id="rId322"/>
    <p:sldId id="913" r:id="rId323"/>
    <p:sldId id="632" r:id="rId324"/>
    <p:sldId id="994" r:id="rId325"/>
    <p:sldId id="1085" r:id="rId326"/>
    <p:sldId id="1084" r:id="rId327"/>
    <p:sldId id="751" r:id="rId328"/>
    <p:sldId id="352" r:id="rId329"/>
    <p:sldId id="633" r:id="rId330"/>
    <p:sldId id="995" r:id="rId331"/>
    <p:sldId id="996" r:id="rId332"/>
    <p:sldId id="634" r:id="rId333"/>
    <p:sldId id="635" r:id="rId334"/>
    <p:sldId id="368" r:id="rId335"/>
    <p:sldId id="636" r:id="rId336"/>
    <p:sldId id="663" r:id="rId337"/>
    <p:sldId id="664" r:id="rId338"/>
    <p:sldId id="637" r:id="rId339"/>
    <p:sldId id="638" r:id="rId340"/>
    <p:sldId id="712" r:id="rId341"/>
    <p:sldId id="713" r:id="rId342"/>
    <p:sldId id="714" r:id="rId343"/>
    <p:sldId id="379" r:id="rId344"/>
    <p:sldId id="953" r:id="rId345"/>
    <p:sldId id="1018" r:id="rId346"/>
    <p:sldId id="1019" r:id="rId347"/>
    <p:sldId id="1020" r:id="rId348"/>
    <p:sldId id="643" r:id="rId349"/>
    <p:sldId id="642" r:id="rId350"/>
    <p:sldId id="847" r:id="rId351"/>
    <p:sldId id="848" r:id="rId352"/>
    <p:sldId id="640" r:id="rId353"/>
    <p:sldId id="641" r:id="rId354"/>
    <p:sldId id="648" r:id="rId355"/>
    <p:sldId id="649" r:id="rId356"/>
    <p:sldId id="650" r:id="rId357"/>
    <p:sldId id="651" r:id="rId358"/>
    <p:sldId id="652" r:id="rId359"/>
    <p:sldId id="653" r:id="rId360"/>
    <p:sldId id="386" r:id="rId361"/>
    <p:sldId id="654" r:id="rId362"/>
    <p:sldId id="655" r:id="rId363"/>
    <p:sldId id="656" r:id="rId364"/>
    <p:sldId id="397" r:id="rId365"/>
    <p:sldId id="657" r:id="rId366"/>
    <p:sldId id="658" r:id="rId367"/>
    <p:sldId id="659" r:id="rId368"/>
    <p:sldId id="1072" r:id="rId369"/>
    <p:sldId id="399" r:id="rId370"/>
    <p:sldId id="660" r:id="rId371"/>
    <p:sldId id="829" r:id="rId372"/>
    <p:sldId id="830" r:id="rId373"/>
    <p:sldId id="669" r:id="rId374"/>
    <p:sldId id="670" r:id="rId375"/>
    <p:sldId id="1071" r:id="rId376"/>
    <p:sldId id="683" r:id="rId377"/>
    <p:sldId id="684" r:id="rId378"/>
    <p:sldId id="682" r:id="rId379"/>
    <p:sldId id="860" r:id="rId380"/>
    <p:sldId id="671" r:id="rId381"/>
    <p:sldId id="672" r:id="rId382"/>
    <p:sldId id="673" r:id="rId383"/>
    <p:sldId id="674" r:id="rId384"/>
    <p:sldId id="801" r:id="rId385"/>
    <p:sldId id="1012" r:id="rId386"/>
    <p:sldId id="1013" r:id="rId387"/>
    <p:sldId id="1016" r:id="rId388"/>
    <p:sldId id="802" r:id="rId389"/>
    <p:sldId id="914" r:id="rId390"/>
    <p:sldId id="852" r:id="rId391"/>
    <p:sldId id="1015" r:id="rId392"/>
    <p:sldId id="895" r:id="rId393"/>
    <p:sldId id="896" r:id="rId394"/>
    <p:sldId id="978" r:id="rId395"/>
    <p:sldId id="686" r:id="rId396"/>
    <p:sldId id="685" r:id="rId397"/>
    <p:sldId id="957" r:id="rId398"/>
    <p:sldId id="719" r:id="rId399"/>
    <p:sldId id="720" r:id="rId400"/>
    <p:sldId id="715" r:id="rId401"/>
    <p:sldId id="716" r:id="rId402"/>
    <p:sldId id="717" r:id="rId403"/>
    <p:sldId id="872" r:id="rId404"/>
    <p:sldId id="721" r:id="rId405"/>
    <p:sldId id="722" r:id="rId406"/>
    <p:sldId id="718" r:id="rId407"/>
    <p:sldId id="723" r:id="rId408"/>
    <p:sldId id="724" r:id="rId409"/>
    <p:sldId id="749" r:id="rId410"/>
    <p:sldId id="915" r:id="rId411"/>
    <p:sldId id="750" r:id="rId412"/>
    <p:sldId id="810" r:id="rId413"/>
    <p:sldId id="811" r:id="rId414"/>
    <p:sldId id="1078" r:id="rId415"/>
    <p:sldId id="812" r:id="rId416"/>
    <p:sldId id="725" r:id="rId417"/>
    <p:sldId id="726" r:id="rId418"/>
    <p:sldId id="1073" r:id="rId419"/>
    <p:sldId id="1011" r:id="rId420"/>
    <p:sldId id="1061" r:id="rId421"/>
    <p:sldId id="1062" r:id="rId422"/>
    <p:sldId id="1063" r:id="rId423"/>
    <p:sldId id="1064" r:id="rId424"/>
    <p:sldId id="1065" r:id="rId425"/>
    <p:sldId id="1066" r:id="rId426"/>
    <p:sldId id="1067" r:id="rId427"/>
    <p:sldId id="1068" r:id="rId428"/>
    <p:sldId id="727" r:id="rId429"/>
    <p:sldId id="728" r:id="rId430"/>
    <p:sldId id="781" r:id="rId431"/>
    <p:sldId id="1007" r:id="rId432"/>
    <p:sldId id="730" r:id="rId433"/>
    <p:sldId id="1079" r:id="rId434"/>
    <p:sldId id="1080" r:id="rId435"/>
    <p:sldId id="775" r:id="rId436"/>
    <p:sldId id="734" r:id="rId437"/>
    <p:sldId id="735" r:id="rId438"/>
    <p:sldId id="738" r:id="rId439"/>
    <p:sldId id="774" r:id="rId440"/>
    <p:sldId id="737" r:id="rId441"/>
    <p:sldId id="740" r:id="rId442"/>
    <p:sldId id="968" r:id="rId443"/>
    <p:sldId id="969" r:id="rId444"/>
    <p:sldId id="1045" r:id="rId445"/>
    <p:sldId id="986" r:id="rId446"/>
    <p:sldId id="427" r:id="rId447"/>
    <p:sldId id="688" r:id="rId448"/>
    <p:sldId id="689" r:id="rId449"/>
    <p:sldId id="731" r:id="rId450"/>
    <p:sldId id="732" r:id="rId451"/>
    <p:sldId id="758" r:id="rId452"/>
    <p:sldId id="759" r:id="rId453"/>
    <p:sldId id="916" r:id="rId454"/>
    <p:sldId id="917" r:id="rId455"/>
    <p:sldId id="840" r:id="rId456"/>
    <p:sldId id="841" r:id="rId457"/>
    <p:sldId id="939" r:id="rId458"/>
    <p:sldId id="766" r:id="rId459"/>
    <p:sldId id="767" r:id="rId460"/>
    <p:sldId id="776" r:id="rId461"/>
    <p:sldId id="752" r:id="rId462"/>
    <p:sldId id="753" r:id="rId463"/>
    <p:sldId id="764" r:id="rId464"/>
    <p:sldId id="765" r:id="rId465"/>
    <p:sldId id="874" r:id="rId466"/>
    <p:sldId id="946" r:id="rId467"/>
    <p:sldId id="777" r:id="rId468"/>
    <p:sldId id="762" r:id="rId469"/>
    <p:sldId id="763" r:id="rId470"/>
    <p:sldId id="769" r:id="rId471"/>
    <p:sldId id="770" r:id="rId472"/>
    <p:sldId id="873" r:id="rId473"/>
    <p:sldId id="875" r:id="rId474"/>
    <p:sldId id="1069" r:id="rId475"/>
    <p:sldId id="943" r:id="rId476"/>
    <p:sldId id="755" r:id="rId477"/>
    <p:sldId id="754" r:id="rId478"/>
    <p:sldId id="760" r:id="rId479"/>
    <p:sldId id="952" r:id="rId480"/>
    <p:sldId id="768" r:id="rId481"/>
    <p:sldId id="761" r:id="rId482"/>
    <p:sldId id="861" r:id="rId483"/>
    <p:sldId id="862" r:id="rId484"/>
    <p:sldId id="756" r:id="rId485"/>
    <p:sldId id="771" r:id="rId486"/>
    <p:sldId id="876" r:id="rId487"/>
    <p:sldId id="877" r:id="rId488"/>
    <p:sldId id="778" r:id="rId489"/>
    <p:sldId id="779" r:id="rId490"/>
    <p:sldId id="834" r:id="rId491"/>
    <p:sldId id="780" r:id="rId492"/>
    <p:sldId id="833" r:id="rId493"/>
    <p:sldId id="783" r:id="rId494"/>
    <p:sldId id="880" r:id="rId495"/>
    <p:sldId id="881" r:id="rId496"/>
    <p:sldId id="879" r:id="rId497"/>
    <p:sldId id="866" r:id="rId498"/>
    <p:sldId id="878" r:id="rId499"/>
    <p:sldId id="867" r:id="rId500"/>
    <p:sldId id="868" r:id="rId501"/>
    <p:sldId id="870" r:id="rId502"/>
    <p:sldId id="871" r:id="rId503"/>
    <p:sldId id="869" r:id="rId504"/>
    <p:sldId id="1033" r:id="rId505"/>
    <p:sldId id="1021" r:id="rId506"/>
    <p:sldId id="1022" r:id="rId507"/>
    <p:sldId id="1023" r:id="rId508"/>
    <p:sldId id="1024" r:id="rId509"/>
    <p:sldId id="1025" r:id="rId510"/>
    <p:sldId id="1027" r:id="rId511"/>
    <p:sldId id="1028" r:id="rId512"/>
    <p:sldId id="1029" r:id="rId513"/>
    <p:sldId id="1030" r:id="rId514"/>
    <p:sldId id="1032" r:id="rId515"/>
    <p:sldId id="1031" r:id="rId516"/>
    <p:sldId id="885" r:id="rId517"/>
    <p:sldId id="1074" r:id="rId518"/>
    <p:sldId id="976" r:id="rId519"/>
    <p:sldId id="933" r:id="rId520"/>
    <p:sldId id="954" r:id="rId521"/>
    <p:sldId id="788" r:id="rId522"/>
    <p:sldId id="988" r:id="rId523"/>
    <p:sldId id="1026" r:id="rId52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C86"/>
    <a:srgbClr val="E12F2B"/>
    <a:srgbClr val="2658E6"/>
    <a:srgbClr val="C41A1A"/>
    <a:srgbClr val="C74C49"/>
    <a:srgbClr val="E01E1E"/>
    <a:srgbClr val="FE1212"/>
    <a:srgbClr val="D9DD21"/>
    <a:srgbClr val="7EEEE3"/>
    <a:srgbClr val="E1FBF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94737" autoAdjust="0"/>
  </p:normalViewPr>
  <p:slideViewPr>
    <p:cSldViewPr>
      <p:cViewPr varScale="1">
        <p:scale>
          <a:sx n="85" d="100"/>
          <a:sy n="85" d="100"/>
        </p:scale>
        <p:origin x="1560" y="126"/>
      </p:cViewPr>
      <p:guideLst>
        <p:guide orient="horz" pos="2160"/>
        <p:guide pos="288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690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251" Type="http://schemas.openxmlformats.org/officeDocument/2006/relationships/slide" Target="slides/slide250.xml"/><Relationship Id="rId468" Type="http://schemas.openxmlformats.org/officeDocument/2006/relationships/slide" Target="slides/slide467.xml"/><Relationship Id="rId489" Type="http://schemas.openxmlformats.org/officeDocument/2006/relationships/slide" Target="slides/slide488.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slide" Target="slides/slide271.xml"/><Relationship Id="rId293" Type="http://schemas.openxmlformats.org/officeDocument/2006/relationships/slide" Target="slides/slide292.xml"/><Relationship Id="rId307" Type="http://schemas.openxmlformats.org/officeDocument/2006/relationships/slide" Target="slides/slide306.xml"/><Relationship Id="rId328" Type="http://schemas.openxmlformats.org/officeDocument/2006/relationships/slide" Target="slides/slide327.xml"/><Relationship Id="rId349" Type="http://schemas.openxmlformats.org/officeDocument/2006/relationships/slide" Target="slides/slide348.xml"/><Relationship Id="rId514" Type="http://schemas.openxmlformats.org/officeDocument/2006/relationships/slide" Target="slides/slide513.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381" Type="http://schemas.openxmlformats.org/officeDocument/2006/relationships/slide" Target="slides/slide380.xml"/><Relationship Id="rId416" Type="http://schemas.openxmlformats.org/officeDocument/2006/relationships/slide" Target="slides/slide415.xml"/><Relationship Id="rId220" Type="http://schemas.openxmlformats.org/officeDocument/2006/relationships/slide" Target="slides/slide219.xml"/><Relationship Id="rId241" Type="http://schemas.openxmlformats.org/officeDocument/2006/relationships/slide" Target="slides/slide240.xml"/><Relationship Id="rId437" Type="http://schemas.openxmlformats.org/officeDocument/2006/relationships/slide" Target="slides/slide436.xml"/><Relationship Id="rId458" Type="http://schemas.openxmlformats.org/officeDocument/2006/relationships/slide" Target="slides/slide457.xml"/><Relationship Id="rId479" Type="http://schemas.openxmlformats.org/officeDocument/2006/relationships/slide" Target="slides/slide478.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283" Type="http://schemas.openxmlformats.org/officeDocument/2006/relationships/slide" Target="slides/slide282.xml"/><Relationship Id="rId318" Type="http://schemas.openxmlformats.org/officeDocument/2006/relationships/slide" Target="slides/slide317.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25" Type="http://schemas.openxmlformats.org/officeDocument/2006/relationships/notesMaster" Target="notesMasters/notesMaster1.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350" Type="http://schemas.openxmlformats.org/officeDocument/2006/relationships/slide" Target="slides/slide349.xml"/><Relationship Id="rId371" Type="http://schemas.openxmlformats.org/officeDocument/2006/relationships/slide" Target="slides/slide370.xml"/><Relationship Id="rId406" Type="http://schemas.openxmlformats.org/officeDocument/2006/relationships/slide" Target="slides/slide405.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27" Type="http://schemas.openxmlformats.org/officeDocument/2006/relationships/slide" Target="slides/slide426.xml"/><Relationship Id="rId448" Type="http://schemas.openxmlformats.org/officeDocument/2006/relationships/slide" Target="slides/slide447.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308" Type="http://schemas.openxmlformats.org/officeDocument/2006/relationships/slide" Target="slides/slide307.xml"/><Relationship Id="rId329" Type="http://schemas.openxmlformats.org/officeDocument/2006/relationships/slide" Target="slides/slide328.xml"/><Relationship Id="rId480" Type="http://schemas.openxmlformats.org/officeDocument/2006/relationships/slide" Target="slides/slide479.xml"/><Relationship Id="rId515" Type="http://schemas.openxmlformats.org/officeDocument/2006/relationships/slide" Target="slides/slide514.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340" Type="http://schemas.openxmlformats.org/officeDocument/2006/relationships/slide" Target="slides/slide339.xml"/><Relationship Id="rId361" Type="http://schemas.openxmlformats.org/officeDocument/2006/relationships/slide" Target="slides/slide360.xml"/><Relationship Id="rId196" Type="http://schemas.openxmlformats.org/officeDocument/2006/relationships/slide" Target="slides/slide195.xml"/><Relationship Id="rId200" Type="http://schemas.openxmlformats.org/officeDocument/2006/relationships/slide" Target="slides/slide199.xml"/><Relationship Id="rId382" Type="http://schemas.openxmlformats.org/officeDocument/2006/relationships/slide" Target="slides/slide381.xml"/><Relationship Id="rId417" Type="http://schemas.openxmlformats.org/officeDocument/2006/relationships/slide" Target="slides/slide416.xml"/><Relationship Id="rId438" Type="http://schemas.openxmlformats.org/officeDocument/2006/relationships/slide" Target="slides/slide437.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19" Type="http://schemas.openxmlformats.org/officeDocument/2006/relationships/slide" Target="slides/slide318.xml"/><Relationship Id="rId470" Type="http://schemas.openxmlformats.org/officeDocument/2006/relationships/slide" Target="slides/slide469.xml"/><Relationship Id="rId491" Type="http://schemas.openxmlformats.org/officeDocument/2006/relationships/slide" Target="slides/slide490.xml"/><Relationship Id="rId505" Type="http://schemas.openxmlformats.org/officeDocument/2006/relationships/slide" Target="slides/slide504.xml"/><Relationship Id="rId526" Type="http://schemas.openxmlformats.org/officeDocument/2006/relationships/commentAuthors" Target="commentAuthors.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330" Type="http://schemas.openxmlformats.org/officeDocument/2006/relationships/slide" Target="slides/slide329.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351" Type="http://schemas.openxmlformats.org/officeDocument/2006/relationships/slide" Target="slides/slide350.xml"/><Relationship Id="rId372" Type="http://schemas.openxmlformats.org/officeDocument/2006/relationships/slide" Target="slides/slide371.xml"/><Relationship Id="rId393" Type="http://schemas.openxmlformats.org/officeDocument/2006/relationships/slide" Target="slides/slide392.xml"/><Relationship Id="rId407" Type="http://schemas.openxmlformats.org/officeDocument/2006/relationships/slide" Target="slides/slide406.xml"/><Relationship Id="rId428" Type="http://schemas.openxmlformats.org/officeDocument/2006/relationships/slide" Target="slides/slide427.xml"/><Relationship Id="rId449" Type="http://schemas.openxmlformats.org/officeDocument/2006/relationships/slide" Target="slides/slide448.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481" Type="http://schemas.openxmlformats.org/officeDocument/2006/relationships/slide" Target="slides/slide480.xml"/><Relationship Id="rId516" Type="http://schemas.openxmlformats.org/officeDocument/2006/relationships/slide" Target="slides/slide515.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slide" Target="slides/slide319.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341" Type="http://schemas.openxmlformats.org/officeDocument/2006/relationships/slide" Target="slides/slide340.xml"/><Relationship Id="rId362" Type="http://schemas.openxmlformats.org/officeDocument/2006/relationships/slide" Target="slides/slide361.xml"/><Relationship Id="rId383" Type="http://schemas.openxmlformats.org/officeDocument/2006/relationships/slide" Target="slides/slide382.xml"/><Relationship Id="rId418" Type="http://schemas.openxmlformats.org/officeDocument/2006/relationships/slide" Target="slides/slide417.xml"/><Relationship Id="rId439" Type="http://schemas.openxmlformats.org/officeDocument/2006/relationships/slide" Target="slides/slide438.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450" Type="http://schemas.openxmlformats.org/officeDocument/2006/relationships/slide" Target="slides/slide449.xml"/><Relationship Id="rId471" Type="http://schemas.openxmlformats.org/officeDocument/2006/relationships/slide" Target="slides/slide470.xml"/><Relationship Id="rId506" Type="http://schemas.openxmlformats.org/officeDocument/2006/relationships/slide" Target="slides/slide50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492" Type="http://schemas.openxmlformats.org/officeDocument/2006/relationships/slide" Target="slides/slide491.xml"/><Relationship Id="rId527" Type="http://schemas.openxmlformats.org/officeDocument/2006/relationships/presProps" Target="presProps.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373" Type="http://schemas.openxmlformats.org/officeDocument/2006/relationships/slide" Target="slides/slide372.xml"/><Relationship Id="rId394" Type="http://schemas.openxmlformats.org/officeDocument/2006/relationships/slide" Target="slides/slide393.xml"/><Relationship Id="rId408" Type="http://schemas.openxmlformats.org/officeDocument/2006/relationships/slide" Target="slides/slide407.xml"/><Relationship Id="rId429" Type="http://schemas.openxmlformats.org/officeDocument/2006/relationships/slide" Target="slides/slide428.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440" Type="http://schemas.openxmlformats.org/officeDocument/2006/relationships/slide" Target="slides/slide439.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461" Type="http://schemas.openxmlformats.org/officeDocument/2006/relationships/slide" Target="slides/slide460.xml"/><Relationship Id="rId482" Type="http://schemas.openxmlformats.org/officeDocument/2006/relationships/slide" Target="slides/slide481.xml"/><Relationship Id="rId517" Type="http://schemas.openxmlformats.org/officeDocument/2006/relationships/slide" Target="slides/slide516.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28" Type="http://schemas.openxmlformats.org/officeDocument/2006/relationships/viewProps" Target="viewProps.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theme" Target="theme/theme1.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21-02-2020</a:t>
            </a:fld>
            <a:endParaRPr lang="en-IN"/>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9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0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0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8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9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9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75</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157</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293</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307</a:t>
            </a:fld>
            <a:endParaRPr lang="en-IN"/>
          </a:p>
        </p:txBody>
      </p:sp>
    </p:spTree>
    <p:extLst>
      <p:ext uri="{BB962C8B-B14F-4D97-AF65-F5344CB8AC3E}">
        <p14:creationId xmlns:p14="http://schemas.microsoft.com/office/powerpoint/2010/main" val="17615134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309</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310</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381</a:t>
            </a:fld>
            <a:endParaRPr lang="en-IN"/>
          </a:p>
        </p:txBody>
      </p:sp>
    </p:spTree>
    <p:extLst>
      <p:ext uri="{BB962C8B-B14F-4D97-AF65-F5344CB8AC3E}">
        <p14:creationId xmlns:p14="http://schemas.microsoft.com/office/powerpoint/2010/main" val="28886551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398</a:t>
            </a:fld>
            <a:endParaRPr lang="en-IN"/>
          </a:p>
        </p:txBody>
      </p:sp>
    </p:spTree>
    <p:extLst>
      <p:ext uri="{BB962C8B-B14F-4D97-AF65-F5344CB8AC3E}">
        <p14:creationId xmlns:p14="http://schemas.microsoft.com/office/powerpoint/2010/main" val="11999534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496</a:t>
            </a:fld>
            <a:endParaRPr lang="en-IN"/>
          </a:p>
        </p:txBody>
      </p:sp>
    </p:spTree>
    <p:extLst>
      <p:ext uri="{BB962C8B-B14F-4D97-AF65-F5344CB8AC3E}">
        <p14:creationId xmlns:p14="http://schemas.microsoft.com/office/powerpoint/2010/main" val="241555816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 Target="../slides/slide2.xml"/><Relationship Id="rId2" Type="http://schemas.openxmlformats.org/officeDocument/2006/relationships/slide" Target="../slides/slide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slide" Target="../slides/slide2.xml"/><Relationship Id="rId2" Type="http://schemas.openxmlformats.org/officeDocument/2006/relationships/slide" Target="../slides/slide1.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219200" y="3886200"/>
            <a:ext cx="6858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219200" y="5124450"/>
            <a:ext cx="6858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9" name="Slide Number Placeholder 28"/>
          <p:cNvSpPr>
            <a:spLocks noGrp="1"/>
          </p:cNvSpPr>
          <p:nvPr>
            <p:ph type="sldNum" sz="quarter" idx="12"/>
          </p:nvPr>
        </p:nvSpPr>
        <p:spPr>
          <a:xfrm>
            <a:off x="1216152" y="6355080"/>
            <a:ext cx="1219200" cy="365760"/>
          </a:xfrm>
        </p:spPr>
        <p:txBody>
          <a:bodyPr/>
          <a:lstStyle/>
          <a:p>
            <a:fld id="{F3BABF9D-069A-4E92-B44E-A92F526D40F2}" type="slidenum">
              <a:rPr lang="en-US" smtClean="0"/>
              <a:pPr/>
              <a:t>‹#›</a:t>
            </a:fld>
            <a:endParaRPr lang="en-US" dirty="0"/>
          </a:p>
        </p:txBody>
      </p:sp>
      <p:sp>
        <p:nvSpPr>
          <p:cNvPr id="21" name="Rectangle 20"/>
          <p:cNvSpPr/>
          <p:nvPr/>
        </p:nvSpPr>
        <p:spPr>
          <a:xfrm>
            <a:off x="904875" y="3648075"/>
            <a:ext cx="73152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33" name="Rectangle 32"/>
          <p:cNvSpPr/>
          <p:nvPr/>
        </p:nvSpPr>
        <p:spPr>
          <a:xfrm>
            <a:off x="914400" y="5048250"/>
            <a:ext cx="73152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2" name="Rectangle 21"/>
          <p:cNvSpPr/>
          <p:nvPr/>
        </p:nvSpPr>
        <p:spPr>
          <a:xfrm>
            <a:off x="904875" y="3648075"/>
            <a:ext cx="2286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32" name="Rectangle 31"/>
          <p:cNvSpPr/>
          <p:nvPr/>
        </p:nvSpPr>
        <p:spPr>
          <a:xfrm>
            <a:off x="914400" y="5048250"/>
            <a:ext cx="2286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graphicFrame>
        <p:nvGraphicFramePr>
          <p:cNvPr id="13" name="Table 12"/>
          <p:cNvGraphicFramePr>
            <a:graphicFrameLocks noGrp="1"/>
          </p:cNvGraphicFramePr>
          <p:nvPr userDrawn="1">
            <p:extLst>
              <p:ext uri="{D42A27DB-BD31-4B8C-83A1-F6EECF244321}">
                <p14:modId xmlns:p14="http://schemas.microsoft.com/office/powerpoint/2010/main" val="575716325"/>
              </p:ext>
            </p:extLst>
          </p:nvPr>
        </p:nvGraphicFramePr>
        <p:xfrm>
          <a:off x="5257800" y="6474639"/>
          <a:ext cx="3429000" cy="243840"/>
        </p:xfrm>
        <a:graphic>
          <a:graphicData uri="http://schemas.openxmlformats.org/drawingml/2006/table">
            <a:tbl>
              <a:tblPr firstRow="1" bandRow="1">
                <a:tableStyleId>{073A0DAA-6AF3-43AB-8588-CEC1D06C72B9}</a:tableStyleId>
              </a:tblPr>
              <a:tblGrid>
                <a:gridCol w="857250">
                  <a:extLst>
                    <a:ext uri="{9D8B030D-6E8A-4147-A177-3AD203B41FA5}">
                      <a16:colId xmlns:a16="http://schemas.microsoft.com/office/drawing/2014/main" val="20000"/>
                    </a:ext>
                  </a:extLst>
                </a:gridCol>
                <a:gridCol w="857250">
                  <a:extLst>
                    <a:ext uri="{9D8B030D-6E8A-4147-A177-3AD203B41FA5}">
                      <a16:colId xmlns:a16="http://schemas.microsoft.com/office/drawing/2014/main" val="20001"/>
                    </a:ext>
                  </a:extLst>
                </a:gridCol>
                <a:gridCol w="767012">
                  <a:extLst>
                    <a:ext uri="{9D8B030D-6E8A-4147-A177-3AD203B41FA5}">
                      <a16:colId xmlns:a16="http://schemas.microsoft.com/office/drawing/2014/main" val="20002"/>
                    </a:ext>
                  </a:extLst>
                </a:gridCol>
                <a:gridCol w="947488">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2" action="ppaction://hlinksldjump"/>
                        </a:rPr>
                        <a:t>Home</a:t>
                      </a:r>
                      <a:endParaRPr lang="en-US" sz="1000" dirty="0">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3" action="ppaction://hlinksldjump"/>
                        </a:rPr>
                        <a:t>Index Page</a:t>
                      </a:r>
                      <a:endParaRPr lang="en-US" sz="1000" dirty="0">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6400800" y="6356350"/>
            <a:ext cx="2289048" cy="365760"/>
          </a:xfrm>
          <a:prstGeom prst="rect">
            <a:avLst/>
          </a:prstGeom>
        </p:spPr>
        <p:txBody>
          <a:bodyPr/>
          <a:lstStyle/>
          <a:p>
            <a:fld id="{52F73076-280E-4994-B9AF-08CB19D7A53F}" type="datetimeFigureOut">
              <a:rPr lang="en-US" smtClean="0"/>
              <a:pPr/>
              <a:t>2/21/2020</a:t>
            </a:fld>
            <a:endParaRPr lang="en-US" dirty="0"/>
          </a:p>
        </p:txBody>
      </p:sp>
      <p:sp>
        <p:nvSpPr>
          <p:cNvPr id="5" name="Footer Placeholder 4"/>
          <p:cNvSpPr>
            <a:spLocks noGrp="1"/>
          </p:cNvSpPr>
          <p:nvPr>
            <p:ph type="ftr" sz="quarter" idx="11"/>
          </p:nvPr>
        </p:nvSpPr>
        <p:spPr>
          <a:xfrm>
            <a:off x="2898648" y="6356350"/>
            <a:ext cx="35052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8" name="Isosceles Triangle 7"/>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9" name="Straight Connector 8"/>
          <p:cNvSpPr>
            <a:spLocks noChangeShapeType="1"/>
          </p:cNvSpPr>
          <p:nvPr/>
        </p:nvSpPr>
        <p:spPr bwMode="auto">
          <a:xfrm rot="5400000">
            <a:off x="3629607"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457200" y="1219200"/>
            <a:ext cx="82296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219200" y="2971800"/>
            <a:ext cx="6858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295400" y="4267200"/>
            <a:ext cx="67818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6400800" y="6355080"/>
            <a:ext cx="2286000" cy="365760"/>
          </a:xfrm>
          <a:prstGeom prst="rect">
            <a:avLst/>
          </a:prstGeom>
        </p:spPr>
        <p:txBody>
          <a:bodyPr/>
          <a:lstStyle/>
          <a:p>
            <a:fld id="{52F73076-280E-4994-B9AF-08CB19D7A53F}" type="datetimeFigureOut">
              <a:rPr lang="en-US" smtClean="0"/>
              <a:pPr/>
              <a:t>2/21/2020</a:t>
            </a:fld>
            <a:endParaRPr lang="en-US" dirty="0"/>
          </a:p>
        </p:txBody>
      </p:sp>
      <p:sp>
        <p:nvSpPr>
          <p:cNvPr id="5" name="Footer Placeholder 4"/>
          <p:cNvSpPr>
            <a:spLocks noGrp="1"/>
          </p:cNvSpPr>
          <p:nvPr>
            <p:ph type="ftr" sz="quarter" idx="11"/>
          </p:nvPr>
        </p:nvSpPr>
        <p:spPr>
          <a:xfrm>
            <a:off x="2898648" y="6355080"/>
            <a:ext cx="347472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069848" y="6355080"/>
            <a:ext cx="1520952" cy="365760"/>
          </a:xfrm>
        </p:spPr>
        <p:txBody>
          <a:bodyPr/>
          <a:lstStyle/>
          <a:p>
            <a:fld id="{F3BABF9D-069A-4E92-B44E-A92F526D40F2}" type="slidenum">
              <a:rPr lang="en-US" smtClean="0"/>
              <a:pPr/>
              <a:t>‹#›</a:t>
            </a:fld>
            <a:endParaRPr lang="en-US" dirty="0"/>
          </a:p>
        </p:txBody>
      </p:sp>
      <p:sp>
        <p:nvSpPr>
          <p:cNvPr id="7" name="Rectangle 6"/>
          <p:cNvSpPr/>
          <p:nvPr/>
        </p:nvSpPr>
        <p:spPr>
          <a:xfrm>
            <a:off x="914400" y="2819400"/>
            <a:ext cx="73152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8" name="Rectangle 7"/>
          <p:cNvSpPr/>
          <p:nvPr/>
        </p:nvSpPr>
        <p:spPr>
          <a:xfrm>
            <a:off x="914400" y="2819400"/>
            <a:ext cx="2286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457200" y="1219200"/>
            <a:ext cx="4041648"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4632198" y="1216152"/>
            <a:ext cx="4041648"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457200" y="1285875"/>
            <a:ext cx="4040188"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648200" y="1295400"/>
            <a:ext cx="4041775"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457200" y="2133600"/>
            <a:ext cx="40386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4648200" y="2133600"/>
            <a:ext cx="40386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lstStyle/>
          <a:p>
            <a:r>
              <a:rPr kumimoji="0" lang="en-US"/>
              <a:t>Click to edit Master title style</a:t>
            </a:r>
          </a:p>
        </p:txBody>
      </p:sp>
      <p:sp>
        <p:nvSpPr>
          <p:cNvPr id="5" name="Slide Number Placeholder 4"/>
          <p:cNvSpPr>
            <a:spLocks noGrp="1"/>
          </p:cNvSpPr>
          <p:nvPr>
            <p:ph type="sldNum" sz="quarter" idx="12"/>
          </p:nvPr>
        </p:nvSpPr>
        <p:spPr/>
        <p:txBody>
          <a:bodyPr/>
          <a:lstStyle/>
          <a:p>
            <a:fld id="{F3BABF9D-069A-4E92-B44E-A92F526D40F2}" type="slidenum">
              <a:rPr lang="en-US" smtClean="0"/>
              <a:pPr/>
              <a:t>‹#›</a:t>
            </a:fld>
            <a:endParaRPr lang="en-US" dirty="0"/>
          </a:p>
        </p:txBody>
      </p:sp>
      <p:sp>
        <p:nvSpPr>
          <p:cNvPr id="6" name="Isosceles Triangle 5"/>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3BABF9D-069A-4E92-B44E-A92F526D40F2}" type="slidenum">
              <a:rPr lang="en-US" smtClean="0"/>
              <a:pPr/>
              <a:t>‹#›</a:t>
            </a:fld>
            <a:endParaRPr lang="en-US" dirty="0"/>
          </a:p>
        </p:txBody>
      </p:sp>
      <p:sp>
        <p:nvSpPr>
          <p:cNvPr id="6" name="Isosceles Triangle 5"/>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8" name="Straight Connector 7"/>
          <p:cNvSpPr>
            <a:spLocks noChangeShapeType="1"/>
          </p:cNvSpPr>
          <p:nvPr userDrawn="1"/>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graphicFrame>
        <p:nvGraphicFramePr>
          <p:cNvPr id="9" name="Table 8"/>
          <p:cNvGraphicFramePr>
            <a:graphicFrameLocks noGrp="1"/>
          </p:cNvGraphicFramePr>
          <p:nvPr userDrawn="1">
            <p:extLst>
              <p:ext uri="{D42A27DB-BD31-4B8C-83A1-F6EECF244321}">
                <p14:modId xmlns:p14="http://schemas.microsoft.com/office/powerpoint/2010/main" val="575716325"/>
              </p:ext>
            </p:extLst>
          </p:nvPr>
        </p:nvGraphicFramePr>
        <p:xfrm>
          <a:off x="5257800" y="6474639"/>
          <a:ext cx="3429000" cy="243840"/>
        </p:xfrm>
        <a:graphic>
          <a:graphicData uri="http://schemas.openxmlformats.org/drawingml/2006/table">
            <a:tbl>
              <a:tblPr firstRow="1" bandRow="1">
                <a:tableStyleId>{073A0DAA-6AF3-43AB-8588-CEC1D06C72B9}</a:tableStyleId>
              </a:tblPr>
              <a:tblGrid>
                <a:gridCol w="857250">
                  <a:extLst>
                    <a:ext uri="{9D8B030D-6E8A-4147-A177-3AD203B41FA5}">
                      <a16:colId xmlns:a16="http://schemas.microsoft.com/office/drawing/2014/main" val="20000"/>
                    </a:ext>
                  </a:extLst>
                </a:gridCol>
                <a:gridCol w="857250">
                  <a:extLst>
                    <a:ext uri="{9D8B030D-6E8A-4147-A177-3AD203B41FA5}">
                      <a16:colId xmlns:a16="http://schemas.microsoft.com/office/drawing/2014/main" val="20001"/>
                    </a:ext>
                  </a:extLst>
                </a:gridCol>
                <a:gridCol w="767012">
                  <a:extLst>
                    <a:ext uri="{9D8B030D-6E8A-4147-A177-3AD203B41FA5}">
                      <a16:colId xmlns:a16="http://schemas.microsoft.com/office/drawing/2014/main" val="20002"/>
                    </a:ext>
                  </a:extLst>
                </a:gridCol>
                <a:gridCol w="947488">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2" action="ppaction://hlinksldjump"/>
                        </a:rPr>
                        <a:t>Home</a:t>
                      </a:r>
                      <a:endParaRPr lang="en-US" sz="1000" dirty="0">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3" action="ppaction://hlinksldjump"/>
                        </a:rPr>
                        <a:t>Index Page</a:t>
                      </a:r>
                      <a:endParaRPr lang="en-US" sz="1000" dirty="0">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24600" y="304800"/>
            <a:ext cx="25146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6324600" y="1219200"/>
            <a:ext cx="25146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6400800" y="6356350"/>
            <a:ext cx="2289048" cy="365760"/>
          </a:xfrm>
          <a:prstGeom prst="rect">
            <a:avLst/>
          </a:prstGeom>
        </p:spPr>
        <p:txBody>
          <a:bodyPr/>
          <a:lstStyle/>
          <a:p>
            <a:fld id="{52F73076-280E-4994-B9AF-08CB19D7A53F}" type="datetimeFigureOut">
              <a:rPr lang="en-US" smtClean="0"/>
              <a:pPr/>
              <a:t>2/21/2020</a:t>
            </a:fld>
            <a:endParaRPr lang="en-US" dirty="0"/>
          </a:p>
        </p:txBody>
      </p:sp>
      <p:sp>
        <p:nvSpPr>
          <p:cNvPr id="6" name="Footer Placeholder 5"/>
          <p:cNvSpPr>
            <a:spLocks noGrp="1"/>
          </p:cNvSpPr>
          <p:nvPr>
            <p:ph type="ftr" sz="quarter" idx="11"/>
          </p:nvPr>
        </p:nvSpPr>
        <p:spPr>
          <a:xfrm>
            <a:off x="2898648" y="6356350"/>
            <a:ext cx="35052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10" name="Straight Connector 9"/>
          <p:cNvSpPr>
            <a:spLocks noChangeShapeType="1"/>
          </p:cNvSpPr>
          <p:nvPr/>
        </p:nvSpPr>
        <p:spPr bwMode="auto">
          <a:xfrm rot="5400000">
            <a:off x="3160645"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9" name="Isosceles Triangle 8"/>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2" name="Content Placeholder 11"/>
          <p:cNvSpPr>
            <a:spLocks noGrp="1"/>
          </p:cNvSpPr>
          <p:nvPr>
            <p:ph sz="quarter" idx="1"/>
          </p:nvPr>
        </p:nvSpPr>
        <p:spPr>
          <a:xfrm>
            <a:off x="304800" y="304800"/>
            <a:ext cx="5715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500856"/>
            <a:ext cx="82296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457200" y="1905000"/>
            <a:ext cx="82296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457200" y="1219200"/>
            <a:ext cx="82296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6400800" y="6356350"/>
            <a:ext cx="2289048" cy="365760"/>
          </a:xfrm>
          <a:prstGeom prst="rect">
            <a:avLst/>
          </a:prstGeom>
        </p:spPr>
        <p:txBody>
          <a:bodyPr/>
          <a:lstStyle/>
          <a:p>
            <a:fld id="{52F73076-280E-4994-B9AF-08CB19D7A53F}" type="datetimeFigureOut">
              <a:rPr lang="en-US" smtClean="0"/>
              <a:pPr/>
              <a:t>2/21/2020</a:t>
            </a:fld>
            <a:endParaRPr lang="en-US" dirty="0"/>
          </a:p>
        </p:txBody>
      </p:sp>
      <p:sp>
        <p:nvSpPr>
          <p:cNvPr id="6" name="Footer Placeholder 5"/>
          <p:cNvSpPr>
            <a:spLocks noGrp="1"/>
          </p:cNvSpPr>
          <p:nvPr>
            <p:ph type="ftr" sz="quarter" idx="11"/>
          </p:nvPr>
        </p:nvSpPr>
        <p:spPr>
          <a:xfrm>
            <a:off x="2898648" y="6356350"/>
            <a:ext cx="35052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9" name="Isosceles Triangle 8"/>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0" name="Rectangle 9"/>
          <p:cNvSpPr/>
          <p:nvPr/>
        </p:nvSpPr>
        <p:spPr>
          <a:xfrm>
            <a:off x="457200" y="500856"/>
            <a:ext cx="18288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457200" y="152400"/>
            <a:ext cx="82296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457200" y="1219200"/>
            <a:ext cx="82296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612648" y="6356350"/>
            <a:ext cx="19812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29" name="Straight Connector 28"/>
          <p:cNvSpPr>
            <a:spLocks noChangeShapeType="1"/>
          </p:cNvSpPr>
          <p:nvPr/>
        </p:nvSpPr>
        <p:spPr bwMode="auto">
          <a:xfrm>
            <a:off x="457200" y="1143000"/>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10" name="Isosceles Triangle 9"/>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5257800" y="6474639"/>
          <a:ext cx="3429000" cy="243840"/>
        </p:xfrm>
        <a:graphic>
          <a:graphicData uri="http://schemas.openxmlformats.org/drawingml/2006/table">
            <a:tbl>
              <a:tblPr firstRow="1" bandRow="1">
                <a:tableStyleId>{073A0DAA-6AF3-43AB-8588-CEC1D06C72B9}</a:tableStyleId>
              </a:tblPr>
              <a:tblGrid>
                <a:gridCol w="857250">
                  <a:extLst>
                    <a:ext uri="{9D8B030D-6E8A-4147-A177-3AD203B41FA5}">
                      <a16:colId xmlns:a16="http://schemas.microsoft.com/office/drawing/2014/main" val="20000"/>
                    </a:ext>
                  </a:extLst>
                </a:gridCol>
                <a:gridCol w="857250">
                  <a:extLst>
                    <a:ext uri="{9D8B030D-6E8A-4147-A177-3AD203B41FA5}">
                      <a16:colId xmlns:a16="http://schemas.microsoft.com/office/drawing/2014/main" val="20001"/>
                    </a:ext>
                  </a:extLst>
                </a:gridCol>
                <a:gridCol w="767012">
                  <a:extLst>
                    <a:ext uri="{9D8B030D-6E8A-4147-A177-3AD203B41FA5}">
                      <a16:colId xmlns:a16="http://schemas.microsoft.com/office/drawing/2014/main" val="20002"/>
                    </a:ext>
                  </a:extLst>
                </a:gridCol>
                <a:gridCol w="947488">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6.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 Id="rId9" Type="http://schemas.openxmlformats.org/officeDocument/2006/relationships/image" Target="../media/image62.png"/></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7.xml"/><Relationship Id="rId4" Type="http://schemas.openxmlformats.org/officeDocument/2006/relationships/image" Target="../media/image8.gif"/></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12.jpeg"/></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slide" Target="slide29.xml"/><Relationship Id="rId3" Type="http://schemas.openxmlformats.org/officeDocument/2006/relationships/slide" Target="slide13.xml"/><Relationship Id="rId7" Type="http://schemas.openxmlformats.org/officeDocument/2006/relationships/slide" Target="slide24.xml"/><Relationship Id="rId12" Type="http://schemas.openxmlformats.org/officeDocument/2006/relationships/slide" Target="slide42.xml"/><Relationship Id="rId2" Type="http://schemas.openxmlformats.org/officeDocument/2006/relationships/slide" Target="slide10.xml"/><Relationship Id="rId1" Type="http://schemas.openxmlformats.org/officeDocument/2006/relationships/slideLayout" Target="../slideLayouts/slideLayout7.xml"/><Relationship Id="rId6" Type="http://schemas.openxmlformats.org/officeDocument/2006/relationships/slide" Target="slide22.xml"/><Relationship Id="rId11" Type="http://schemas.openxmlformats.org/officeDocument/2006/relationships/slide" Target="slide36.xml"/><Relationship Id="rId5" Type="http://schemas.openxmlformats.org/officeDocument/2006/relationships/slide" Target="slide18.xml"/><Relationship Id="rId10" Type="http://schemas.openxmlformats.org/officeDocument/2006/relationships/slide" Target="slide34.xml"/><Relationship Id="rId4" Type="http://schemas.openxmlformats.org/officeDocument/2006/relationships/slide" Target="slide16.xml"/><Relationship Id="rId9" Type="http://schemas.openxmlformats.org/officeDocument/2006/relationships/slide" Target="slide3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7.xml"/><Relationship Id="rId4" Type="http://schemas.openxmlformats.org/officeDocument/2006/relationships/image" Target="../media/image72.png"/></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3" Type="http://schemas.openxmlformats.org/officeDocument/2006/relationships/image" Target="../media/image74.png"/><Relationship Id="rId7" Type="http://schemas.openxmlformats.org/officeDocument/2006/relationships/image" Target="../media/image78.png"/><Relationship Id="rId2" Type="http://schemas.openxmlformats.org/officeDocument/2006/relationships/image" Target="../media/image73.png"/><Relationship Id="rId1" Type="http://schemas.openxmlformats.org/officeDocument/2006/relationships/slideLayout" Target="../slideLayouts/slideLayout7.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jpeg"/><Relationship Id="rId1" Type="http://schemas.openxmlformats.org/officeDocument/2006/relationships/slideLayout" Target="../slideLayouts/slideLayout7.xml"/><Relationship Id="rId4" Type="http://schemas.openxmlformats.org/officeDocument/2006/relationships/image" Target="../media/image83.png"/></Relationships>
</file>

<file path=ppt/slides/_rels/slide222.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image" Target="../media/image85.png"/><Relationship Id="rId7" Type="http://schemas.openxmlformats.org/officeDocument/2006/relationships/image" Target="../media/image89.png"/><Relationship Id="rId2" Type="http://schemas.openxmlformats.org/officeDocument/2006/relationships/image" Target="../media/image84.png"/><Relationship Id="rId1" Type="http://schemas.openxmlformats.org/officeDocument/2006/relationships/slideLayout" Target="../slideLayouts/slideLayout7.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 Id="rId9" Type="http://schemas.openxmlformats.org/officeDocument/2006/relationships/image" Target="../media/image91.png"/></Relationships>
</file>

<file path=ppt/slides/_rels/slide22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84.png"/><Relationship Id="rId1" Type="http://schemas.openxmlformats.org/officeDocument/2006/relationships/slideLayout" Target="../slideLayouts/slideLayout7.xml"/><Relationship Id="rId4" Type="http://schemas.openxmlformats.org/officeDocument/2006/relationships/image" Target="../media/image93.png"/></Relationships>
</file>

<file path=ppt/slides/_rels/slide227.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6.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slide" Target="slide2.xml"/><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6.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2" Type="http://schemas.openxmlformats.org/officeDocument/2006/relationships/image" Target="../media/image100.jpeg"/><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image" Target="../media/image100.jpeg"/><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slide" Target="slide119.xml"/><Relationship Id="rId3" Type="http://schemas.openxmlformats.org/officeDocument/2006/relationships/slide" Target="slide51.xml"/><Relationship Id="rId7" Type="http://schemas.openxmlformats.org/officeDocument/2006/relationships/slide" Target="slide111.xml"/><Relationship Id="rId12" Type="http://schemas.openxmlformats.org/officeDocument/2006/relationships/slide" Target="slide132.xml"/><Relationship Id="rId2" Type="http://schemas.openxmlformats.org/officeDocument/2006/relationships/slide" Target="slide44.xml"/><Relationship Id="rId1" Type="http://schemas.openxmlformats.org/officeDocument/2006/relationships/slideLayout" Target="../slideLayouts/slideLayout7.xml"/><Relationship Id="rId6" Type="http://schemas.openxmlformats.org/officeDocument/2006/relationships/slide" Target="slide102.xml"/><Relationship Id="rId11" Type="http://schemas.openxmlformats.org/officeDocument/2006/relationships/slide" Target="slide130.xml"/><Relationship Id="rId5" Type="http://schemas.openxmlformats.org/officeDocument/2006/relationships/slide" Target="slide99.xml"/><Relationship Id="rId10" Type="http://schemas.openxmlformats.org/officeDocument/2006/relationships/slide" Target="slide127.xml"/><Relationship Id="rId4" Type="http://schemas.openxmlformats.org/officeDocument/2006/relationships/slide" Target="slide67.xml"/><Relationship Id="rId9" Type="http://schemas.openxmlformats.org/officeDocument/2006/relationships/slide" Target="slide12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0.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7.xml"/><Relationship Id="rId4" Type="http://schemas.openxmlformats.org/officeDocument/2006/relationships/image" Target="../media/image118.png"/></Relationships>
</file>

<file path=ppt/slides/_rels/slide301.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123.png"/></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2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0.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27.png"/></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6.png"/><Relationship Id="rId1" Type="http://schemas.openxmlformats.org/officeDocument/2006/relationships/slideLayout" Target="../slideLayouts/slideLayout7.xml"/><Relationship Id="rId5" Type="http://schemas.openxmlformats.org/officeDocument/2006/relationships/image" Target="../media/image139.png"/><Relationship Id="rId4" Type="http://schemas.openxmlformats.org/officeDocument/2006/relationships/image" Target="../media/image138.png"/></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7.xml"/><Relationship Id="rId4" Type="http://schemas.openxmlformats.org/officeDocument/2006/relationships/image" Target="../media/image144.png"/></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3" Type="http://schemas.openxmlformats.org/officeDocument/2006/relationships/image" Target="../media/image149.gif"/><Relationship Id="rId2" Type="http://schemas.openxmlformats.org/officeDocument/2006/relationships/image" Target="../media/image148.gif"/><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slide" Target="slide170.xml"/><Relationship Id="rId13" Type="http://schemas.openxmlformats.org/officeDocument/2006/relationships/slide" Target="slide201.xml"/><Relationship Id="rId3" Type="http://schemas.openxmlformats.org/officeDocument/2006/relationships/slide" Target="slide140.xml"/><Relationship Id="rId7" Type="http://schemas.openxmlformats.org/officeDocument/2006/relationships/slide" Target="slide164.xml"/><Relationship Id="rId12" Type="http://schemas.openxmlformats.org/officeDocument/2006/relationships/slide" Target="slide199.xml"/><Relationship Id="rId2" Type="http://schemas.openxmlformats.org/officeDocument/2006/relationships/slide" Target="slide137.xml"/><Relationship Id="rId1" Type="http://schemas.openxmlformats.org/officeDocument/2006/relationships/slideLayout" Target="../slideLayouts/slideLayout7.xml"/><Relationship Id="rId6" Type="http://schemas.openxmlformats.org/officeDocument/2006/relationships/slide" Target="slide158.xml"/><Relationship Id="rId11" Type="http://schemas.openxmlformats.org/officeDocument/2006/relationships/slide" Target="slide196.xml"/><Relationship Id="rId5" Type="http://schemas.openxmlformats.org/officeDocument/2006/relationships/slide" Target="slide152.xml"/><Relationship Id="rId10" Type="http://schemas.openxmlformats.org/officeDocument/2006/relationships/slide" Target="slide190.xml"/><Relationship Id="rId4" Type="http://schemas.openxmlformats.org/officeDocument/2006/relationships/slide" Target="slide148.xml"/><Relationship Id="rId9" Type="http://schemas.openxmlformats.org/officeDocument/2006/relationships/slide" Target="slide18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3" Type="http://schemas.openxmlformats.org/officeDocument/2006/relationships/image" Target="../media/image87.png"/><Relationship Id="rId7" Type="http://schemas.openxmlformats.org/officeDocument/2006/relationships/image" Target="../media/image91.png"/><Relationship Id="rId2" Type="http://schemas.openxmlformats.org/officeDocument/2006/relationships/image" Target="../media/image86.png"/><Relationship Id="rId1" Type="http://schemas.openxmlformats.org/officeDocument/2006/relationships/slideLayout" Target="../slideLayouts/slideLayout7.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88.png"/></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slide" Target="slide250.xml"/><Relationship Id="rId13" Type="http://schemas.openxmlformats.org/officeDocument/2006/relationships/slide" Target="slide263.xml"/><Relationship Id="rId3" Type="http://schemas.openxmlformats.org/officeDocument/2006/relationships/slide" Target="slide219.xml"/><Relationship Id="rId7" Type="http://schemas.openxmlformats.org/officeDocument/2006/relationships/slide" Target="slide246.xml"/><Relationship Id="rId12" Type="http://schemas.openxmlformats.org/officeDocument/2006/relationships/slide" Target="slide261.xml"/><Relationship Id="rId2" Type="http://schemas.openxmlformats.org/officeDocument/2006/relationships/slide" Target="slide206.xml"/><Relationship Id="rId1" Type="http://schemas.openxmlformats.org/officeDocument/2006/relationships/slideLayout" Target="../slideLayouts/slideLayout7.xml"/><Relationship Id="rId6" Type="http://schemas.openxmlformats.org/officeDocument/2006/relationships/slide" Target="slide241.xml"/><Relationship Id="rId11" Type="http://schemas.openxmlformats.org/officeDocument/2006/relationships/slide" Target="slide258.xml"/><Relationship Id="rId5" Type="http://schemas.openxmlformats.org/officeDocument/2006/relationships/slide" Target="slide237.xml"/><Relationship Id="rId10" Type="http://schemas.openxmlformats.org/officeDocument/2006/relationships/slide" Target="slide256.xml"/><Relationship Id="rId4" Type="http://schemas.openxmlformats.org/officeDocument/2006/relationships/slide" Target="slide221.xml"/><Relationship Id="rId9" Type="http://schemas.openxmlformats.org/officeDocument/2006/relationships/slide" Target="slide25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2" Type="http://schemas.openxmlformats.org/officeDocument/2006/relationships/image" Target="../media/image156.jpeg"/><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5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jpeg"/></Relationships>
</file>

<file path=ppt/slides/_rels/slide6.xml.rels><?xml version="1.0" encoding="UTF-8" standalone="yes"?>
<Relationships xmlns="http://schemas.openxmlformats.org/package/2006/relationships"><Relationship Id="rId8" Type="http://schemas.openxmlformats.org/officeDocument/2006/relationships/slide" Target="slide338.xml"/><Relationship Id="rId13" Type="http://schemas.openxmlformats.org/officeDocument/2006/relationships/slide" Target="slide354.xml"/><Relationship Id="rId3" Type="http://schemas.openxmlformats.org/officeDocument/2006/relationships/slide" Target="slide294.xml"/><Relationship Id="rId7" Type="http://schemas.openxmlformats.org/officeDocument/2006/relationships/slide" Target="slide336.xml"/><Relationship Id="rId12" Type="http://schemas.openxmlformats.org/officeDocument/2006/relationships/slide" Target="slide352.xml"/><Relationship Id="rId2" Type="http://schemas.openxmlformats.org/officeDocument/2006/relationships/slide" Target="slide265.xml"/><Relationship Id="rId1" Type="http://schemas.openxmlformats.org/officeDocument/2006/relationships/slideLayout" Target="../slideLayouts/slideLayout7.xml"/><Relationship Id="rId6" Type="http://schemas.openxmlformats.org/officeDocument/2006/relationships/slide" Target="slide334.xml"/><Relationship Id="rId11" Type="http://schemas.openxmlformats.org/officeDocument/2006/relationships/slide" Target="slide348.xml"/><Relationship Id="rId5" Type="http://schemas.openxmlformats.org/officeDocument/2006/relationships/slide" Target="slide328.xml"/><Relationship Id="rId10" Type="http://schemas.openxmlformats.org/officeDocument/2006/relationships/slide" Target="slide343.xml"/><Relationship Id="rId4" Type="http://schemas.openxmlformats.org/officeDocument/2006/relationships/slide" Target="slide306.xml"/><Relationship Id="rId9" Type="http://schemas.openxmlformats.org/officeDocument/2006/relationships/slide" Target="slide340.xml"/></Relationships>
</file>

<file path=ppt/slides/_rels/slide60.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6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png"/><Relationship Id="rId1" Type="http://schemas.openxmlformats.org/officeDocument/2006/relationships/slideLayout" Target="../slideLayouts/slideLayout7.xml"/><Relationship Id="rId4" Type="http://schemas.openxmlformats.org/officeDocument/2006/relationships/image" Target="../media/image41.jpeg"/></Relationships>
</file>

<file path=ppt/slides/_rels/slide6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slide" Target="slide367.xml"/><Relationship Id="rId3" Type="http://schemas.openxmlformats.org/officeDocument/2006/relationships/slide" Target="slide357.xml"/><Relationship Id="rId7" Type="http://schemas.openxmlformats.org/officeDocument/2006/relationships/slide" Target="slide365.xml"/><Relationship Id="rId12" Type="http://schemas.openxmlformats.org/officeDocument/2006/relationships/slide" Target="slide398.xml"/><Relationship Id="rId2" Type="http://schemas.openxmlformats.org/officeDocument/2006/relationships/slide" Target="slide355.xml"/><Relationship Id="rId1" Type="http://schemas.openxmlformats.org/officeDocument/2006/relationships/slideLayout" Target="../slideLayouts/slideLayout7.xml"/><Relationship Id="rId6" Type="http://schemas.openxmlformats.org/officeDocument/2006/relationships/slide" Target="slide363.xml"/><Relationship Id="rId11" Type="http://schemas.openxmlformats.org/officeDocument/2006/relationships/slide" Target="slide383.xml"/><Relationship Id="rId5" Type="http://schemas.openxmlformats.org/officeDocument/2006/relationships/slide" Target="slide361.xml"/><Relationship Id="rId10" Type="http://schemas.openxmlformats.org/officeDocument/2006/relationships/slide" Target="slide381.xml"/><Relationship Id="rId4" Type="http://schemas.openxmlformats.org/officeDocument/2006/relationships/slide" Target="slide359.xml"/><Relationship Id="rId9" Type="http://schemas.openxmlformats.org/officeDocument/2006/relationships/slide" Target="slide374.xml"/></Relationships>
</file>

<file path=ppt/slides/_rels/slide70.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399" y="152400"/>
            <a:ext cx="2348630" cy="762000"/>
          </a:xfrm>
          <a:prstGeom prst="rect">
            <a:avLst/>
          </a:prstGeom>
        </p:spPr>
      </p:pic>
      <p:sp>
        <p:nvSpPr>
          <p:cNvPr id="5" name="Rectangle 4"/>
          <p:cNvSpPr/>
          <p:nvPr/>
        </p:nvSpPr>
        <p:spPr>
          <a:xfrm>
            <a:off x="2860834" y="0"/>
            <a:ext cx="6283166" cy="1323439"/>
          </a:xfrm>
          <a:prstGeom prst="rect">
            <a:avLst/>
          </a:prstGeom>
        </p:spPr>
        <p:txBody>
          <a:bodyPr wrap="square">
            <a:spAutoFit/>
          </a:bodyPr>
          <a:lstStyle/>
          <a:p>
            <a:r>
              <a:rPr lang="en-IN" sz="40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0" y="4572000"/>
            <a:ext cx="914400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1219200" y="5562600"/>
            <a:ext cx="6858000" cy="533400"/>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pPr fontAlgn="auto">
              <a:spcAft>
                <a:spcPts val="0"/>
              </a:spcAft>
            </a:pPr>
            <a:r>
              <a:rPr lang="en-US" sz="4800" dirty="0">
                <a:solidFill>
                  <a:srgbClr val="17A889"/>
                </a:solidFill>
                <a:latin typeface="Arial" pitchFamily="34" charset="0"/>
                <a:cs typeface="Arial" pitchFamily="34" charset="0"/>
              </a:rPr>
              <a:t>infoway</a:t>
            </a:r>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752" y="1000496"/>
            <a:ext cx="4596448" cy="35814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0" y="1828800"/>
            <a:ext cx="1752600" cy="830997"/>
          </a:xfrm>
          <a:prstGeom prst="rect">
            <a:avLst/>
          </a:prstGeom>
        </p:spPr>
        <p:txBody>
          <a:bodyPr wrap="square">
            <a:spAutoFit/>
          </a:bodyPr>
          <a:lstStyle/>
          <a:p>
            <a:r>
              <a:rPr lang="en-IN" sz="2400" dirty="0">
                <a:solidFill>
                  <a:srgbClr val="C00000"/>
                </a:solidFill>
                <a:latin typeface="Arial" panose="020B0604020202020204" pitchFamily="34" charset="0"/>
              </a:rPr>
              <a:t>The </a:t>
            </a:r>
            <a:r>
              <a:rPr lang="en-IN" sz="2400" b="1" dirty="0">
                <a:solidFill>
                  <a:srgbClr val="C00000"/>
                </a:solidFill>
                <a:latin typeface="Arial" panose="020B0604020202020204" pitchFamily="34" charset="0"/>
              </a:rPr>
              <a:t>DIKW pyramid</a:t>
            </a:r>
            <a:endParaRPr lang="en-IN" sz="2400" dirty="0">
              <a:solidFill>
                <a:srgbClr val="C00000"/>
              </a:solidFill>
            </a:endParaRPr>
          </a:p>
        </p:txBody>
      </p:sp>
      <p:sp>
        <p:nvSpPr>
          <p:cNvPr id="3" name="Rectangle 2"/>
          <p:cNvSpPr/>
          <p:nvPr/>
        </p:nvSpPr>
        <p:spPr>
          <a:xfrm>
            <a:off x="4006855" y="3200193"/>
            <a:ext cx="4070345" cy="369332"/>
          </a:xfrm>
          <a:prstGeom prst="rect">
            <a:avLst/>
          </a:prstGeom>
        </p:spPr>
        <p:txBody>
          <a:bodyPr wrap="none">
            <a:spAutoFit/>
          </a:bodyPr>
          <a:lstStyle/>
          <a:p>
            <a:r>
              <a:rPr lang="en-IN" dirty="0"/>
              <a:t>learned about something or someone.</a:t>
            </a:r>
          </a:p>
        </p:txBody>
      </p:sp>
      <p:sp>
        <p:nvSpPr>
          <p:cNvPr id="7" name="Rectangle 6"/>
          <p:cNvSpPr/>
          <p:nvPr/>
        </p:nvSpPr>
        <p:spPr>
          <a:xfrm>
            <a:off x="3581400" y="2282603"/>
            <a:ext cx="5562600" cy="646331"/>
          </a:xfrm>
          <a:prstGeom prst="rect">
            <a:avLst/>
          </a:prstGeom>
        </p:spPr>
        <p:txBody>
          <a:bodyPr wrap="square">
            <a:spAutoFit/>
          </a:bodyPr>
          <a:lstStyle/>
          <a:p>
            <a:r>
              <a:rPr lang="en-IN" dirty="0"/>
              <a:t>skills acquired through experience or education, </a:t>
            </a:r>
            <a:r>
              <a:rPr lang="en-US" dirty="0"/>
              <a:t>the theoretical or practical understanding of a subject.</a:t>
            </a:r>
            <a:endParaRPr lang="en-IN" dirty="0"/>
          </a:p>
        </p:txBody>
      </p:sp>
      <p:sp>
        <p:nvSpPr>
          <p:cNvPr id="10" name="Rectangle 9"/>
          <p:cNvSpPr/>
          <p:nvPr/>
        </p:nvSpPr>
        <p:spPr>
          <a:xfrm>
            <a:off x="3106817" y="1490625"/>
            <a:ext cx="5791200" cy="646331"/>
          </a:xfrm>
          <a:prstGeom prst="rect">
            <a:avLst/>
          </a:prstGeom>
        </p:spPr>
        <p:txBody>
          <a:bodyPr wrap="square">
            <a:spAutoFit/>
          </a:bodyPr>
          <a:lstStyle/>
          <a:p>
            <a:r>
              <a:rPr lang="en-IN" dirty="0"/>
              <a:t>the quality of having experience, knowledge, and good judgement; the quality of being wise.</a:t>
            </a:r>
          </a:p>
        </p:txBody>
      </p:sp>
      <p:sp>
        <p:nvSpPr>
          <p:cNvPr id="11" name="Rectangle 10"/>
          <p:cNvSpPr/>
          <p:nvPr/>
        </p:nvSpPr>
        <p:spPr>
          <a:xfrm>
            <a:off x="152399" y="5663102"/>
            <a:ext cx="4572000" cy="646331"/>
          </a:xfrm>
          <a:prstGeom prst="rect">
            <a:avLst/>
          </a:prstGeom>
          <a:solidFill>
            <a:schemeClr val="tx1"/>
          </a:solidFill>
        </p:spPr>
        <p:txBody>
          <a:bodyPr>
            <a:spAutoFit/>
          </a:bodyPr>
          <a:lstStyle/>
          <a:p>
            <a:r>
              <a:rPr lang="en-US" dirty="0"/>
              <a:t>https://hackr.io/blog/dbms-normalization#First_Normal_Form_1NF</a:t>
            </a:r>
          </a:p>
        </p:txBody>
      </p:sp>
    </p:spTree>
    <p:extLst>
      <p:ext uri="{BB962C8B-B14F-4D97-AF65-F5344CB8AC3E}">
        <p14:creationId xmlns:p14="http://schemas.microsoft.com/office/powerpoint/2010/main" val="9834964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How would you explain a database to a child?</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95768247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algn="r">
              <a:spcBef>
                <a:spcPct val="0"/>
              </a:spcBef>
            </a:pPr>
            <a:r>
              <a:rPr lang="en-US" sz="4000" b="1" i="1" dirty="0">
                <a:solidFill>
                  <a:srgbClr val="FFFF00"/>
                </a:solidFill>
                <a:latin typeface="Arial" pitchFamily="34" charset="0"/>
                <a:cs typeface="Arial" pitchFamily="34" charset="0"/>
              </a:rPr>
              <a:t>What is SQL?</a:t>
            </a:r>
          </a:p>
        </p:txBody>
      </p:sp>
      <p:sp>
        <p:nvSpPr>
          <p:cNvPr id="3" name="Rectangle 2"/>
          <p:cNvSpPr/>
          <p:nvPr/>
        </p:nvSpPr>
        <p:spPr>
          <a:xfrm>
            <a:off x="152400" y="1065074"/>
            <a:ext cx="8839200" cy="1569660"/>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32770" name="Picture 2" descr="Related image"/>
          <p:cNvPicPr>
            <a:picLocks noChangeAspect="1" noChangeArrowheads="1"/>
          </p:cNvPicPr>
          <p:nvPr/>
        </p:nvPicPr>
        <p:blipFill>
          <a:blip r:embed="rId2"/>
          <a:srcRect/>
          <a:stretch>
            <a:fillRect/>
          </a:stretch>
        </p:blipFill>
        <p:spPr bwMode="auto">
          <a:xfrm>
            <a:off x="1023962" y="2928934"/>
            <a:ext cx="7048500" cy="2762251"/>
          </a:xfrm>
          <a:prstGeom prst="rect">
            <a:avLst/>
          </a:prstGeom>
          <a:noFill/>
        </p:spPr>
      </p:pic>
    </p:spTree>
    <p:extLst>
      <p:ext uri="{BB962C8B-B14F-4D97-AF65-F5344CB8AC3E}">
        <p14:creationId xmlns:p14="http://schemas.microsoft.com/office/powerpoint/2010/main" val="309248581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Comments in MySQL</a:t>
            </a:r>
          </a:p>
        </p:txBody>
      </p:sp>
      <p:sp>
        <p:nvSpPr>
          <p:cNvPr id="4" name="Rectangle 3"/>
          <p:cNvSpPr/>
          <p:nvPr/>
        </p:nvSpPr>
        <p:spPr>
          <a:xfrm>
            <a:off x="152400" y="1065600"/>
            <a:ext cx="88392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following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a:t>
            </a:r>
          </a:p>
        </p:txBody>
      </p:sp>
    </p:spTree>
    <p:extLst>
      <p:ext uri="{BB962C8B-B14F-4D97-AF65-F5344CB8AC3E}">
        <p14:creationId xmlns:p14="http://schemas.microsoft.com/office/powerpoint/2010/main" val="5620301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Database Storage Structures</a:t>
            </a:r>
          </a:p>
        </p:txBody>
      </p:sp>
      <p:sp>
        <p:nvSpPr>
          <p:cNvPr id="6" name="Rectangle 5"/>
          <p:cNvSpPr/>
          <p:nvPr/>
        </p:nvSpPr>
        <p:spPr>
          <a:xfrm>
            <a:off x="69587" y="773652"/>
            <a:ext cx="371659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IN" sz="4000" b="1" i="1" dirty="0">
                <a:solidFill>
                  <a:srgbClr val="FFFF00"/>
                </a:solidFill>
                <a:latin typeface="Arial" pitchFamily="34" charset="0"/>
                <a:cs typeface="Arial" pitchFamily="34" charset="0"/>
              </a:rPr>
              <a:t>Login</a:t>
            </a:r>
            <a:endParaRPr lang="en-US" sz="4000" b="1" i="1" dirty="0">
              <a:solidFill>
                <a:srgbClr val="FFFF00"/>
              </a:solidFill>
              <a:latin typeface="Arial" pitchFamily="34" charset="0"/>
              <a:cs typeface="Arial" pitchFamily="34" charset="0"/>
            </a:endParaRPr>
          </a:p>
        </p:txBody>
      </p:sp>
      <p:sp>
        <p:nvSpPr>
          <p:cNvPr id="4" name="Rectangle 3"/>
          <p:cNvSpPr/>
          <p:nvPr/>
        </p:nvSpPr>
        <p:spPr>
          <a:xfrm>
            <a:off x="0" y="968023"/>
            <a:ext cx="9144000" cy="1546577"/>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–hstp5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–psaleel user01</a:t>
            </a:r>
          </a:p>
        </p:txBody>
      </p:sp>
      <p:sp>
        <p:nvSpPr>
          <p:cNvPr id="2" name="Rectangle 1"/>
          <p:cNvSpPr/>
          <p:nvPr/>
        </p:nvSpPr>
        <p:spPr>
          <a:xfrm>
            <a:off x="193675" y="153888"/>
            <a:ext cx="5121915" cy="400110"/>
          </a:xfrm>
          <a:prstGeom prst="rect">
            <a:avLst/>
          </a:prstGeom>
          <a:solidFill>
            <a:srgbClr val="EDE701"/>
          </a:solidFill>
        </p:spPr>
        <p:txBody>
          <a:bodyPr wrap="none">
            <a:spAutoFit/>
          </a:bodyPr>
          <a:lstStyle/>
          <a:p>
            <a:r>
              <a:rPr lang="en-IN" sz="2000" dirty="0">
                <a:latin typeface="Consolas" panose="020B0609020204030204" pitchFamily="49" charset="0"/>
                <a:ea typeface="Calibri" panose="020F0502020204030204" pitchFamily="34" charset="0"/>
              </a:rPr>
              <a:t>Default port for MySQL Server: </a:t>
            </a:r>
            <a:r>
              <a:rPr lang="en-IN" sz="2000" b="1" dirty="0">
                <a:latin typeface="Consolas" panose="020B0609020204030204" pitchFamily="49" charset="0"/>
                <a:ea typeface="Calibri" panose="020F0502020204030204" pitchFamily="34" charset="0"/>
              </a:rPr>
              <a:t>3306</a:t>
            </a:r>
            <a:endParaRPr lang="en-IN" sz="2000" b="1" dirty="0">
              <a:latin typeface="Consolas" panose="020B0609020204030204" pitchFamily="49" charset="0"/>
            </a:endParaRPr>
          </a:p>
        </p:txBody>
      </p:sp>
      <p:pic>
        <p:nvPicPr>
          <p:cNvPr id="5" name="Picture 4"/>
          <p:cNvPicPr>
            <a:picLocks noChangeAspect="1"/>
          </p:cNvPicPr>
          <p:nvPr/>
        </p:nvPicPr>
        <p:blipFill>
          <a:blip r:embed="rId2"/>
          <a:stretch>
            <a:fillRect/>
          </a:stretch>
        </p:blipFill>
        <p:spPr>
          <a:xfrm>
            <a:off x="130464" y="2819400"/>
            <a:ext cx="8861136" cy="2840182"/>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i="1" dirty="0"/>
              <a:t>STORAGE ENGINES</a:t>
            </a:r>
            <a:endParaRPr lang="en-US" i="1" dirty="0"/>
          </a:p>
        </p:txBody>
      </p:sp>
      <p:sp>
        <p:nvSpPr>
          <p:cNvPr id="3" name="Rectangle 2"/>
          <p:cNvSpPr/>
          <p:nvPr/>
        </p:nvSpPr>
        <p:spPr>
          <a:xfrm>
            <a:off x="165100" y="1330404"/>
            <a:ext cx="8826500" cy="1107996"/>
          </a:xfrm>
          <a:prstGeom prst="rect">
            <a:avLst/>
          </a:prstGeom>
        </p:spPr>
        <p:txBody>
          <a:bodyPr wrap="square">
            <a:spAutoFit/>
          </a:bodyPr>
          <a:lstStyle/>
          <a:p>
            <a:pPr algn="just"/>
            <a:r>
              <a:rPr lang="en-IN" sz="2200" dirty="0">
                <a:solidFill>
                  <a:srgbClr val="000000"/>
                </a:solidFill>
                <a:latin typeface="Segoe UI Light" panose="020B0502040204020203" pitchFamily="34"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200" b="1" dirty="0">
                <a:solidFill>
                  <a:srgbClr val="000000"/>
                </a:solidFill>
                <a:latin typeface="Segoe UI Light" panose="020B0502040204020203" pitchFamily="34" charset="0"/>
                <a:cs typeface="Segoe UI Light" panose="020B0502040204020203" pitchFamily="34" charset="0"/>
              </a:rPr>
              <a:t>transactional </a:t>
            </a:r>
            <a:r>
              <a:rPr lang="en-IN" sz="2200" dirty="0">
                <a:solidFill>
                  <a:srgbClr val="000000"/>
                </a:solidFill>
                <a:latin typeface="Segoe UI Light" panose="020B0502040204020203" pitchFamily="34" charset="0"/>
                <a:cs typeface="Segoe UI Light" panose="020B0502040204020203" pitchFamily="34" charset="0"/>
              </a:rPr>
              <a:t>and</a:t>
            </a:r>
            <a:r>
              <a:rPr lang="en-IN" sz="2200" b="1" dirty="0">
                <a:solidFill>
                  <a:srgbClr val="000000"/>
                </a:solidFill>
                <a:latin typeface="Segoe UI Light" panose="020B0502040204020203" pitchFamily="34" charset="0"/>
                <a:cs typeface="Segoe UI Light" panose="020B0502040204020203" pitchFamily="34" charset="0"/>
              </a:rPr>
              <a:t> non-transactional.</a:t>
            </a:r>
            <a:endParaRPr lang="en-IN" sz="2200" b="1" dirty="0">
              <a:latin typeface="Segoe UI Light" panose="020B0502040204020203" pitchFamily="34" charset="0"/>
              <a:cs typeface="Segoe UI Light" panose="020B0502040204020203" pitchFamily="34" charset="0"/>
            </a:endParaRPr>
          </a:p>
        </p:txBody>
      </p:sp>
      <p:sp>
        <p:nvSpPr>
          <p:cNvPr id="4" name="Rectangle 3"/>
          <p:cNvSpPr/>
          <p:nvPr/>
        </p:nvSpPr>
        <p:spPr>
          <a:xfrm>
            <a:off x="115207" y="76200"/>
            <a:ext cx="8952593" cy="1107996"/>
          </a:xfrm>
          <a:prstGeom prst="rect">
            <a:avLst/>
          </a:prstGeom>
        </p:spPr>
        <p:txBody>
          <a:bodyPr wrap="square">
            <a:spAutoFit/>
          </a:bodyPr>
          <a:lstStyle/>
          <a:p>
            <a:r>
              <a:rPr lang="en-IN" sz="2200" dirty="0">
                <a:solidFill>
                  <a:schemeClr val="bg2">
                    <a:lumMod val="50000"/>
                  </a:schemeClr>
                </a:solidFill>
                <a:latin typeface="Segoe UI Light" panose="020B0502040204020203" pitchFamily="34" charset="0"/>
                <a:cs typeface="Segoe UI Light" panose="020B0502040204020203" pitchFamily="34" charset="0"/>
              </a:rPr>
              <a:t>Before MySQL version 5.5, MyISAM is the default storage engine when you create a table without specifying the storage engine explicitly. From version 5.5, MySQL uses </a:t>
            </a:r>
            <a:r>
              <a:rPr lang="en-IN" sz="2200" b="1" i="1" dirty="0">
                <a:solidFill>
                  <a:schemeClr val="bg2">
                    <a:lumMod val="50000"/>
                  </a:schemeClr>
                </a:solidFill>
                <a:latin typeface="Segoe UI Light" panose="020B0502040204020203" pitchFamily="34" charset="0"/>
                <a:cs typeface="Segoe UI Light" panose="020B0502040204020203" pitchFamily="34" charset="0"/>
              </a:rPr>
              <a:t>InnoDB as the default storage engine</a:t>
            </a:r>
            <a:r>
              <a:rPr lang="en-IN" sz="2200" dirty="0">
                <a:solidFill>
                  <a:schemeClr val="bg2">
                    <a:lumMod val="50000"/>
                  </a:schemeClr>
                </a:solidFill>
                <a:latin typeface="Segoe UI Light" panose="020B0502040204020203" pitchFamily="34" charset="0"/>
                <a:cs typeface="Segoe UI Light" panose="020B0502040204020203" pitchFamily="34" charset="0"/>
              </a:rPr>
              <a:t>.</a:t>
            </a:r>
          </a:p>
        </p:txBody>
      </p:sp>
      <p:graphicFrame>
        <p:nvGraphicFramePr>
          <p:cNvPr id="6" name="Table 5"/>
          <p:cNvGraphicFramePr>
            <a:graphicFrameLocks noGrp="1"/>
          </p:cNvGraphicFramePr>
          <p:nvPr>
            <p:extLst>
              <p:ext uri="{D42A27DB-BD31-4B8C-83A1-F6EECF244321}">
                <p14:modId xmlns:p14="http://schemas.microsoft.com/office/powerpoint/2010/main" val="3166385620"/>
              </p:ext>
            </p:extLst>
          </p:nvPr>
        </p:nvGraphicFramePr>
        <p:xfrm>
          <a:off x="457200" y="4394200"/>
          <a:ext cx="8153400" cy="1854200"/>
        </p:xfrm>
        <a:graphic>
          <a:graphicData uri="http://schemas.openxmlformats.org/drawingml/2006/table">
            <a:tbl>
              <a:tblPr firstRow="1" bandRow="1">
                <a:tableStyleId>{D27102A9-8310-4765-A935-A1911B00CA55}</a:tableStyleId>
              </a:tblPr>
              <a:tblGrid>
                <a:gridCol w="4076700">
                  <a:extLst>
                    <a:ext uri="{9D8B030D-6E8A-4147-A177-3AD203B41FA5}">
                      <a16:colId xmlns:a16="http://schemas.microsoft.com/office/drawing/2014/main" val="20000"/>
                    </a:ext>
                  </a:extLst>
                </a:gridCol>
                <a:gridCol w="4076700">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
        <p:nvSpPr>
          <p:cNvPr id="5" name="TextBox 4"/>
          <p:cNvSpPr txBox="1"/>
          <p:nvPr/>
        </p:nvSpPr>
        <p:spPr>
          <a:xfrm>
            <a:off x="0" y="3200905"/>
            <a:ext cx="8885663" cy="1015663"/>
          </a:xfrm>
          <a:prstGeom prst="rect">
            <a:avLst/>
          </a:prstGeom>
          <a:noFill/>
        </p:spPr>
        <p:txBody>
          <a:bodyPr wrap="square" rtlCol="0">
            <a:spAutoFit/>
          </a:bodyPr>
          <a:lstStyle/>
          <a:p>
            <a:r>
              <a:rPr lang="en-IN" dirty="0"/>
              <a:t>When you create  a table, MySQL creates a disk file that contains the table’s format (that is, its definition) . The format file has a basename that is the same name as the table name and an </a:t>
            </a:r>
            <a:r>
              <a:rPr lang="en-IN" sz="2400" dirty="0">
                <a:solidFill>
                  <a:srgbClr val="FE1212"/>
                </a:solidFill>
              </a:rPr>
              <a:t>.frm</a:t>
            </a:r>
            <a:r>
              <a:rPr lang="en-IN" dirty="0"/>
              <a:t> extension.</a:t>
            </a:r>
          </a:p>
        </p:txBody>
      </p:sp>
    </p:spTree>
    <p:extLst>
      <p:ext uri="{BB962C8B-B14F-4D97-AF65-F5344CB8AC3E}">
        <p14:creationId xmlns:p14="http://schemas.microsoft.com/office/powerpoint/2010/main" val="197419777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152400" y="1391483"/>
            <a:ext cx="8826500" cy="4247317"/>
          </a:xfrm>
          <a:prstGeom prst="rect">
            <a:avLst/>
          </a:prstGeom>
        </p:spPr>
        <p:txBody>
          <a:bodyPr wrap="square">
            <a:spAutoFit/>
          </a:bodyPr>
          <a:lstStyle/>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InnoDB</a:t>
            </a:r>
            <a:r>
              <a:rPr lang="en-IN" sz="2000" dirty="0">
                <a:solidFill>
                  <a:srgbClr val="006C86"/>
                </a:solidFill>
                <a:latin typeface="Segoe UI Light" panose="020B0502040204020203" pitchFamily="34"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1000" dirty="0">
              <a:solidFill>
                <a:srgbClr val="006C86"/>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MyISAM</a:t>
            </a:r>
            <a:r>
              <a:rPr lang="en-IN" sz="2000" dirty="0">
                <a:solidFill>
                  <a:srgbClr val="006C86"/>
                </a:solidFill>
                <a:latin typeface="Segoe UI Light" panose="020B0502040204020203" pitchFamily="34"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1000" dirty="0">
              <a:solidFill>
                <a:srgbClr val="006C86"/>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Memory</a:t>
            </a:r>
            <a:r>
              <a:rPr lang="en-IN" sz="2000" dirty="0">
                <a:solidFill>
                  <a:srgbClr val="006C86"/>
                </a:solidFill>
                <a:latin typeface="Segoe UI Light" panose="020B0502040204020203" pitchFamily="34"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1000" dirty="0">
              <a:solidFill>
                <a:srgbClr val="006C86"/>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CSV</a:t>
            </a:r>
            <a:r>
              <a:rPr lang="en-IN" sz="2000" dirty="0">
                <a:solidFill>
                  <a:srgbClr val="006C86"/>
                </a:solidFill>
                <a:latin typeface="Segoe UI Light" panose="020B0502040204020203" pitchFamily="34" charset="0"/>
                <a:cs typeface="Segoe UI Light" panose="020B0502040204020203" pitchFamily="34" charset="0"/>
              </a:rPr>
              <a:t> stores data in CSV files. It provides great flexibility because data in this format is easily integrated into other applications.</a:t>
            </a:r>
            <a:endParaRPr lang="en-IN" sz="2000" b="0" i="0" dirty="0">
              <a:solidFill>
                <a:srgbClr val="006C86"/>
              </a:solidFill>
              <a:effectLst/>
              <a:latin typeface="Segoe UI Light" panose="020B0502040204020203" pitchFamily="34" charset="0"/>
              <a:cs typeface="Segoe UI Light" panose="020B0502040204020203" pitchFamily="34" charset="0"/>
            </a:endParaRPr>
          </a:p>
        </p:txBody>
      </p:sp>
      <p:sp>
        <p:nvSpPr>
          <p:cNvPr id="3" name="TextBox 2"/>
          <p:cNvSpPr txBox="1"/>
          <p:nvPr/>
        </p:nvSpPr>
        <p:spPr>
          <a:xfrm>
            <a:off x="2895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2895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
        <p:nvSpPr>
          <p:cNvPr id="4" name="Rectangle 3"/>
          <p:cNvSpPr/>
          <p:nvPr/>
        </p:nvSpPr>
        <p:spPr>
          <a:xfrm>
            <a:off x="196850" y="1295400"/>
            <a:ext cx="8750300" cy="707886"/>
          </a:xfrm>
          <a:prstGeom prst="rect">
            <a:avLst/>
          </a:prstGeom>
        </p:spPr>
        <p:txBody>
          <a:bodyPr wrap="square">
            <a:spAutoFit/>
          </a:bodyPr>
          <a:lstStyle/>
          <a:p>
            <a:r>
              <a:rPr lang="en-US" sz="2000" dirty="0">
                <a:solidFill>
                  <a:srgbClr val="006C86"/>
                </a:solidFill>
                <a:latin typeface="Segoe UI Light" panose="020B0502040204020203" pitchFamily="34" charset="0"/>
                <a:cs typeface="Segoe UI Light" panose="020B0502040204020203" pitchFamily="34" charset="0"/>
              </a:rPr>
              <a:t>In the case of InnoDB, it is used to store the tables in tablespace whereas, in the case of MyISAM, it stores each MyISAM table in a separate file.</a:t>
            </a:r>
          </a:p>
        </p:txBody>
      </p:sp>
      <p:sp>
        <p:nvSpPr>
          <p:cNvPr id="6" name="Rectangle 5"/>
          <p:cNvSpPr/>
          <p:nvPr/>
        </p:nvSpPr>
        <p:spPr>
          <a:xfrm>
            <a:off x="196850" y="2133600"/>
            <a:ext cx="8489950"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304800" y="3581400"/>
            <a:ext cx="8534400" cy="2554545"/>
          </a:xfrm>
          <a:prstGeom prst="rect">
            <a:avLst/>
          </a:prstGeom>
        </p:spPr>
        <p:txBody>
          <a:bodyPr wrap="square">
            <a:spAutoFit/>
          </a:bodyPr>
          <a:lstStyle/>
          <a:p>
            <a:r>
              <a:rPr lang="en-US" sz="2000" b="1" dirty="0">
                <a:solidFill>
                  <a:srgbClr val="006C86"/>
                </a:solidFill>
                <a:latin typeface="Segoe UI Light" panose="020B0502040204020203" pitchFamily="34" charset="0"/>
                <a:cs typeface="Segoe UI Light" panose="020B0502040204020203" pitchFamily="34" charset="0"/>
              </a:rPr>
              <a:t>Tablespace</a:t>
            </a:r>
            <a:r>
              <a:rPr lang="en-US" sz="2000" dirty="0">
                <a:solidFill>
                  <a:srgbClr val="006C86"/>
                </a:solidFill>
                <a:latin typeface="Segoe UI Light" panose="020B0502040204020203" pitchFamily="34" charset="0"/>
                <a:cs typeface="Segoe UI Light" panose="020B0502040204020203" pitchFamily="34" charset="0"/>
              </a:rPr>
              <a:t>: A data file that can hold data for one or more InnoDB tables and associated indexes.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System tablespace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File per tablespace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General tablespace</a:t>
            </a:r>
          </a:p>
          <a:p>
            <a:endParaRPr lang="en-US" sz="2000" b="1" dirty="0">
              <a:solidFill>
                <a:srgbClr val="006C86"/>
              </a:solidFill>
              <a:latin typeface="Segoe UI Light" panose="020B0502040204020203" pitchFamily="34" charset="0"/>
              <a:cs typeface="Segoe UI Light" panose="020B0502040204020203" pitchFamily="34" charset="0"/>
            </a:endParaRPr>
          </a:p>
          <a:p>
            <a:r>
              <a:rPr lang="en-US" sz="2000" b="1" dirty="0">
                <a:solidFill>
                  <a:srgbClr val="006C86"/>
                </a:solidFill>
                <a:latin typeface="Segoe UI Light" panose="020B0502040204020203" pitchFamily="34" charset="0"/>
                <a:cs typeface="Segoe UI Light" panose="020B0502040204020203" pitchFamily="34" charset="0"/>
              </a:rPr>
              <a:t>Note:- </a:t>
            </a:r>
            <a:r>
              <a:rPr lang="en-US" sz="2000" dirty="0">
                <a:solidFill>
                  <a:srgbClr val="006C86"/>
                </a:solidFill>
                <a:latin typeface="Segoe UI Light" panose="020B0502040204020203" pitchFamily="34" charset="0"/>
                <a:cs typeface="Segoe UI Light" panose="020B0502040204020203" pitchFamily="34" charset="0"/>
              </a:rPr>
              <a:t>By default, InnoDB contains only one tablespace called the </a:t>
            </a:r>
            <a:r>
              <a:rPr lang="en-US" sz="2000" b="1" dirty="0">
                <a:solidFill>
                  <a:srgbClr val="006C86"/>
                </a:solidFill>
                <a:latin typeface="Segoe UI Light" panose="020B0502040204020203" pitchFamily="34" charset="0"/>
                <a:cs typeface="Segoe UI Light" panose="020B0502040204020203" pitchFamily="34" charset="0"/>
              </a:rPr>
              <a:t>System tablespace</a:t>
            </a:r>
            <a:r>
              <a:rPr lang="en-US" sz="2000" dirty="0">
                <a:solidFill>
                  <a:srgbClr val="006C86"/>
                </a:solidFill>
                <a:latin typeface="Segoe UI Light" panose="020B0502040204020203" pitchFamily="34" charset="0"/>
                <a:cs typeface="Segoe UI Light" panose="020B0502040204020203" pitchFamily="34" charset="0"/>
              </a:rPr>
              <a:t> whose identifier is 0</a:t>
            </a:r>
          </a:p>
        </p:txBody>
      </p:sp>
    </p:spTree>
    <p:extLst>
      <p:ext uri="{BB962C8B-B14F-4D97-AF65-F5344CB8AC3E}">
        <p14:creationId xmlns:p14="http://schemas.microsoft.com/office/powerpoint/2010/main" val="165612335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28600"/>
            <a:ext cx="4876800" cy="914400"/>
          </a:xfrm>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52400" y="1425714"/>
            <a:ext cx="8763000" cy="400110"/>
          </a:xfrm>
          <a:prstGeom prst="rect">
            <a:avLst/>
          </a:prstGeom>
          <a:solidFill>
            <a:schemeClr val="bg1"/>
          </a:solidFill>
        </p:spPr>
        <p:txBody>
          <a:bodyPr wrap="square">
            <a:spAutoFit/>
          </a:bodyPr>
          <a:lstStyle/>
          <a:p>
            <a:pPr>
              <a:spcAft>
                <a:spcPts val="0"/>
              </a:spcAft>
            </a:pPr>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152400" y="3207603"/>
            <a:ext cx="3581400" cy="923330"/>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engines;</a:t>
            </a:r>
          </a:p>
          <a:p>
            <a:pPr marL="342900" indent="-342900">
              <a:lnSpc>
                <a:spcPct val="150000"/>
              </a:lnSpc>
              <a:spcAft>
                <a:spcPts val="0"/>
              </a:spcAft>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STORAGE engines;</a:t>
            </a:r>
          </a:p>
        </p:txBody>
      </p:sp>
      <p:sp>
        <p:nvSpPr>
          <p:cNvPr id="4" name="Rectangle 3"/>
          <p:cNvSpPr/>
          <p:nvPr/>
        </p:nvSpPr>
        <p:spPr>
          <a:xfrm>
            <a:off x="5029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90500" y="1828800"/>
            <a:ext cx="8763000" cy="923330"/>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51410" y="4574255"/>
            <a:ext cx="8840190" cy="923330"/>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4876800" y="76200"/>
            <a:ext cx="4191000" cy="1200329"/>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27033800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228600" y="914400"/>
            <a:ext cx="8686800" cy="2862322"/>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You know, how you have to put your toys away after playing, so you can find them easily the next time you want to play with them?</a:t>
            </a:r>
          </a:p>
          <a:p>
            <a:endParaRPr lang="en-IN" sz="200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A database is like a shelf to put your toys away, assume the toys are data instead.</a:t>
            </a:r>
          </a:p>
          <a:p>
            <a:endParaRPr lang="en-IN" sz="200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Now, the database can always find the right data easily - whether it's </a:t>
            </a:r>
            <a:r>
              <a:rPr lang="en-IN" sz="2000" b="1" i="1" dirty="0">
                <a:solidFill>
                  <a:schemeClr val="accent2">
                    <a:lumMod val="75000"/>
                  </a:schemeClr>
                </a:solidFill>
                <a:latin typeface="Arial" panose="020B0604020202020204" pitchFamily="34" charset="0"/>
                <a:cs typeface="Arial" panose="020B0604020202020204" pitchFamily="34" charset="0"/>
              </a:rPr>
              <a:t>"all the outdated toys"</a:t>
            </a:r>
            <a:r>
              <a:rPr lang="en-IN" sz="2000" i="1" dirty="0">
                <a:solidFill>
                  <a:schemeClr val="accent2">
                    <a:lumMod val="75000"/>
                  </a:schemeClr>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t>
            </a:r>
            <a:r>
              <a:rPr lang="en-IN" sz="2000" b="1" i="1" dirty="0">
                <a:solidFill>
                  <a:schemeClr val="accent2">
                    <a:lumMod val="75000"/>
                  </a:schemeClr>
                </a:solidFill>
                <a:latin typeface="Arial" panose="020B0604020202020204" pitchFamily="34" charset="0"/>
                <a:cs typeface="Arial" panose="020B0604020202020204" pitchFamily="34" charset="0"/>
              </a:rPr>
              <a:t>"all the yellow toys,"</a:t>
            </a:r>
            <a:r>
              <a:rPr lang="en-IN" sz="2000" dirty="0">
                <a:latin typeface="Arial" panose="020B0604020202020204" pitchFamily="34" charset="0"/>
                <a:cs typeface="Arial" panose="020B0604020202020204" pitchFamily="34" charset="0"/>
              </a:rPr>
              <a:t> the computer can get / fetch everything very quickly, as it is stored in database.</a:t>
            </a:r>
          </a:p>
        </p:txBody>
      </p:sp>
      <p:sp>
        <p:nvSpPr>
          <p:cNvPr id="6" name="Rectangle 5"/>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Explain</a:t>
            </a:r>
            <a:r>
              <a:rPr lang="en-IN" sz="3600" b="1" i="1" dirty="0">
                <a:solidFill>
                  <a:srgbClr val="FFFF00"/>
                </a:solidFill>
              </a:rPr>
              <a:t> </a:t>
            </a:r>
            <a:r>
              <a:rPr lang="en-IN" sz="3600" dirty="0">
                <a:solidFill>
                  <a:srgbClr val="FFFF00"/>
                </a:solidFill>
                <a:latin typeface="Arial" panose="020B0604020202020204" pitchFamily="34" charset="0"/>
                <a:cs typeface="Arial" panose="020B0604020202020204" pitchFamily="34" charset="0"/>
              </a:rPr>
              <a:t>a database in </a:t>
            </a:r>
            <a:r>
              <a:rPr lang="en-IN" sz="3600">
                <a:solidFill>
                  <a:srgbClr val="FFFF00"/>
                </a:solidFill>
                <a:latin typeface="Arial" panose="020B0604020202020204" pitchFamily="34" charset="0"/>
                <a:cs typeface="Arial" panose="020B0604020202020204" pitchFamily="34" charset="0"/>
              </a:rPr>
              <a:t>three sentences.</a:t>
            </a:r>
            <a:r>
              <a:rPr lang="en-US" sz="3600">
                <a:solidFill>
                  <a:srgbClr val="FFFF00"/>
                </a:solidFill>
                <a:latin typeface="Arial" panose="020B0604020202020204" pitchFamily="34" charset="0"/>
                <a:cs typeface="Arial" panose="020B0604020202020204" pitchFamily="34" charset="0"/>
              </a:rPr>
              <a:t> </a:t>
            </a:r>
            <a:r>
              <a:rPr lang="en-IN" sz="3600" dirty="0">
                <a:solidFill>
                  <a:srgbClr val="FFFF00"/>
                </a:solidFill>
                <a:latin typeface="Arial" panose="020B0604020202020204" pitchFamily="34" charset="0"/>
                <a:cs typeface="Arial" panose="020B0604020202020204" pitchFamily="34" charset="0"/>
              </a:rPr>
              <a:t> </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19800" y="3396343"/>
            <a:ext cx="3091543" cy="3091543"/>
          </a:xfrm>
          <a:prstGeom prst="rect">
            <a:avLst/>
          </a:prstGeom>
        </p:spPr>
      </p:pic>
    </p:spTree>
    <p:extLst>
      <p:ext uri="{BB962C8B-B14F-4D97-AF65-F5344CB8AC3E}">
        <p14:creationId xmlns:p14="http://schemas.microsoft.com/office/powerpoint/2010/main" val="185268719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ENGINES</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 y="1371600"/>
            <a:ext cx="8839200" cy="3962400"/>
          </a:xfrm>
          <a:prstGeom prst="rect">
            <a:avLst/>
          </a:prstGeom>
        </p:spPr>
      </p:pic>
      <p:sp>
        <p:nvSpPr>
          <p:cNvPr id="3" name="Rectangle 2"/>
          <p:cNvSpPr/>
          <p:nvPr/>
        </p:nvSpPr>
        <p:spPr>
          <a:xfrm>
            <a:off x="228600" y="5562600"/>
            <a:ext cx="6172200" cy="507831"/>
          </a:xfrm>
          <a:prstGeom prst="rect">
            <a:avLst/>
          </a:prstGeom>
        </p:spPr>
        <p:txBody>
          <a:bodyPr wrap="square">
            <a:spAutoFit/>
          </a:bodyPr>
          <a:lstStyle/>
          <a:p>
            <a:pPr>
              <a:lnSpc>
                <a:spcPct val="150000"/>
              </a:lnSpc>
            </a:pPr>
            <a:r>
              <a:rPr lang="en-IN" sz="2000" dirty="0">
                <a:solidFill>
                  <a:srgbClr val="0077AA"/>
                </a:solidFill>
                <a:latin typeface="Arial" panose="020B0604020202020204" pitchFamily="34" charset="0"/>
                <a:ea typeface="Times New Roman" panose="02020603050405020304" pitchFamily="18" charset="0"/>
              </a:rPr>
              <a:t>SET DEFAULT_STORAGE_ENGINE </a:t>
            </a:r>
            <a:r>
              <a:rPr lang="en-IN" sz="2000" dirty="0">
                <a:solidFill>
                  <a:schemeClr val="accent5">
                    <a:lumMod val="7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rgbClr val="669900"/>
                </a:solidFill>
                <a:latin typeface="Liberation Mono"/>
              </a:rPr>
              <a:t>InnoDB</a:t>
            </a:r>
            <a:r>
              <a:rPr lang="en-IN"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127992435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SHOW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152400" y="2819400"/>
            <a:ext cx="88392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DATABASES;</a:t>
            </a:r>
          </a:p>
          <a:p>
            <a:pPr>
              <a:lnSpc>
                <a:spcPct val="150000"/>
              </a:lnSpc>
            </a:pPr>
            <a:r>
              <a:rPr lang="en-IN" dirty="0">
                <a:solidFill>
                  <a:srgbClr val="0077AA"/>
                </a:solidFill>
                <a:latin typeface="Liberation Mono"/>
                <a:ea typeface="Times New Roman" panose="02020603050405020304" pitchFamily="18" charset="0"/>
              </a:rPr>
              <a:t>SHOW SCHEMAS;</a:t>
            </a:r>
          </a:p>
          <a:p>
            <a:pPr>
              <a:lnSpc>
                <a:spcPct val="150000"/>
              </a:lnSpc>
            </a:pPr>
            <a:r>
              <a:rPr lang="en-IN" dirty="0">
                <a:solidFill>
                  <a:srgbClr val="0077AA"/>
                </a:solidFill>
                <a:latin typeface="Liberation Mono"/>
                <a:ea typeface="Times New Roman" panose="02020603050405020304" pitchFamily="18" charset="0"/>
              </a:rPr>
              <a:t>SHOW DATABASES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SCHEMAS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2438400" y="2325468"/>
            <a:ext cx="64770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457200" y="1411069"/>
            <a:ext cx="5614998" cy="646331"/>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DATABASES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SCHEMAS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5" name="TextBox 4"/>
          <p:cNvSpPr txBox="1"/>
          <p:nvPr/>
        </p:nvSpPr>
        <p:spPr>
          <a:xfrm>
            <a:off x="228600" y="5151060"/>
            <a:ext cx="8686800" cy="707886"/>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85517" y="42062"/>
            <a:ext cx="5012448" cy="3061848"/>
          </a:xfrm>
          <a:prstGeom prst="rect">
            <a:avLst/>
          </a:prstGeom>
        </p:spPr>
      </p:pic>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USE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52400" y="3200400"/>
            <a:ext cx="8839200" cy="1446550"/>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The USE db_name statement tells MySQL to use the db_name database as the default (current) database for subsequent statements. The database remains the default until the end of the session or another USE statement is issued.</a:t>
            </a:r>
          </a:p>
        </p:txBody>
      </p:sp>
    </p:spTree>
    <p:extLst>
      <p:ext uri="{BB962C8B-B14F-4D97-AF65-F5344CB8AC3E}">
        <p14:creationId xmlns:p14="http://schemas.microsoft.com/office/powerpoint/2010/main" val="386802882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152400" y="3505200"/>
            <a:ext cx="8839200" cy="923330"/>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cs typeface="Arial" panose="020B0604020202020204" pitchFamily="34" charset="0"/>
              </a:rPr>
              <a:t>USE </a:t>
            </a:r>
            <a:r>
              <a:rPr lang="en-IN" dirty="0">
                <a:solidFill>
                  <a:srgbClr val="669900"/>
                </a:solidFill>
                <a:latin typeface="Arial" panose="020B0604020202020204" pitchFamily="34" charset="0"/>
                <a:cs typeface="Arial" panose="020B0604020202020204" pitchFamily="34" charset="0"/>
              </a:rPr>
              <a:t>db1</a:t>
            </a:r>
          </a:p>
          <a:p>
            <a:pPr>
              <a:lnSpc>
                <a:spcPct val="150000"/>
              </a:lnSpc>
            </a:pPr>
            <a:r>
              <a:rPr lang="en-IN" dirty="0">
                <a:solidFill>
                  <a:srgbClr val="0077AA"/>
                </a:solidFill>
                <a:latin typeface="Arial" panose="020B0604020202020204" pitchFamily="34" charset="0"/>
                <a:cs typeface="Arial" panose="020B0604020202020204" pitchFamily="34" charset="0"/>
              </a:rPr>
              <a:t>\U </a:t>
            </a:r>
            <a:r>
              <a:rPr lang="en-IN" dirty="0">
                <a:solidFill>
                  <a:srgbClr val="669900"/>
                </a:solidFill>
                <a:latin typeface="Arial" panose="020B0604020202020204" pitchFamily="34" charset="0"/>
                <a:cs typeface="Arial" panose="020B0604020202020204" pitchFamily="34" charset="0"/>
              </a:rPr>
              <a:t>db1</a:t>
            </a:r>
          </a:p>
        </p:txBody>
      </p:sp>
      <p:sp>
        <p:nvSpPr>
          <p:cNvPr id="4" name="Rectangle 3"/>
          <p:cNvSpPr/>
          <p:nvPr/>
        </p:nvSpPr>
        <p:spPr>
          <a:xfrm>
            <a:off x="2438400" y="2325468"/>
            <a:ext cx="6477000" cy="923330"/>
          </a:xfrm>
          <a:prstGeom prst="rect">
            <a:avLst/>
          </a:prstGeom>
          <a:solidFill>
            <a:srgbClr val="0070C0"/>
          </a:solidFill>
        </p:spPr>
        <p:txBody>
          <a:bodyPr wrap="square">
            <a:spAutoFit/>
          </a:bodyPr>
          <a:lstStyle/>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does not require a semicolon.</a:t>
            </a:r>
          </a:p>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457200" y="1399402"/>
            <a:ext cx="1685077" cy="369332"/>
          </a:xfrm>
          <a:prstGeom prst="rect">
            <a:avLst/>
          </a:prstGeom>
        </p:spPr>
        <p:txBody>
          <a:bodyPr wrap="none">
            <a:spAutoFit/>
          </a:bodyPr>
          <a:lstStyle/>
          <a:p>
            <a:r>
              <a:rPr lang="en-IN" dirty="0">
                <a:solidFill>
                  <a:srgbClr val="0077AA"/>
                </a:solidFill>
                <a:latin typeface="Liberation Mono"/>
              </a:rPr>
              <a:t>USE</a:t>
            </a:r>
            <a:r>
              <a:rPr lang="en-IN" dirty="0">
                <a:solidFill>
                  <a:srgbClr val="000000"/>
                </a:solidFill>
                <a:latin typeface="Liberation Mono"/>
              </a:rPr>
              <a:t> </a:t>
            </a:r>
            <a:r>
              <a:rPr lang="en-IN" i="1" dirty="0">
                <a:solidFill>
                  <a:srgbClr val="000000"/>
                </a:solidFill>
                <a:latin typeface="Liberation Mono"/>
              </a:rPr>
              <a:t>db_name</a:t>
            </a:r>
            <a:endParaRPr lang="en-IN" dirty="0"/>
          </a:p>
        </p:txBody>
      </p:sp>
    </p:spTree>
    <p:extLst>
      <p:ext uri="{BB962C8B-B14F-4D97-AF65-F5344CB8AC3E}">
        <p14:creationId xmlns:p14="http://schemas.microsoft.com/office/powerpoint/2010/main" val="152473364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CREATE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chemeClr val="bg1">
                    <a:lumMod val="95000"/>
                  </a:schemeClr>
                </a:solidFill>
                <a:latin typeface="Arial" panose="020B0604020202020204" pitchFamily="34" charset="0"/>
                <a:cs typeface="Arial" panose="020B0604020202020204" pitchFamily="34" charset="0"/>
              </a:rPr>
              <a:t>CREATE DATABASE</a:t>
            </a:r>
          </a:p>
        </p:txBody>
      </p:sp>
      <p:sp>
        <p:nvSpPr>
          <p:cNvPr id="5" name="Rectangle 4"/>
          <p:cNvSpPr/>
          <p:nvPr/>
        </p:nvSpPr>
        <p:spPr>
          <a:xfrm>
            <a:off x="217714" y="161186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p:txBody>
      </p:sp>
      <p:sp>
        <p:nvSpPr>
          <p:cNvPr id="6" name="Rectangle 5"/>
          <p:cNvSpPr/>
          <p:nvPr/>
        </p:nvSpPr>
        <p:spPr>
          <a:xfrm>
            <a:off x="152400" y="2819400"/>
            <a:ext cx="8839199" cy="923330"/>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152400" y="703183"/>
            <a:ext cx="88392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438400" y="2209800"/>
            <a:ext cx="64770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CREATE SCHEMA is a synonym for CREATE DATABASE.</a:t>
            </a:r>
          </a:p>
        </p:txBody>
      </p:sp>
    </p:spTree>
    <p:extLst>
      <p:ext uri="{BB962C8B-B14F-4D97-AF65-F5344CB8AC3E}">
        <p14:creationId xmlns:p14="http://schemas.microsoft.com/office/powerpoint/2010/main" val="250504884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DROP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295400" y="3276600"/>
            <a:ext cx="6553200" cy="707886"/>
          </a:xfrm>
          <a:prstGeom prst="rect">
            <a:avLst/>
          </a:prstGeom>
          <a:solidFill>
            <a:srgbClr val="C74C49"/>
          </a:solidFill>
        </p:spPr>
        <p:txBody>
          <a:bodyPr wrap="square">
            <a:spAutoFit/>
          </a:bodyPr>
          <a:lstStyle/>
          <a:p>
            <a:r>
              <a:rPr lang="en-IN" sz="2000" dirty="0">
                <a:solidFill>
                  <a:schemeClr val="bg1">
                    <a:lumMod val="95000"/>
                  </a:schemeClr>
                </a:solidFill>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chemeClr val="bg1">
                    <a:lumMod val="95000"/>
                  </a:schemeClr>
                </a:solidFill>
                <a:latin typeface="Arial" panose="020B0604020202020204" pitchFamily="34" charset="0"/>
                <a:cs typeface="Arial" panose="020B0604020202020204" pitchFamily="34" charset="0"/>
              </a:rPr>
              <a:t>DROP DATABASE</a:t>
            </a:r>
          </a:p>
        </p:txBody>
      </p:sp>
      <p:sp>
        <p:nvSpPr>
          <p:cNvPr id="5" name="Rectangle 4"/>
          <p:cNvSpPr/>
          <p:nvPr/>
        </p:nvSpPr>
        <p:spPr>
          <a:xfrm>
            <a:off x="217714" y="176426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152400" y="2819400"/>
            <a:ext cx="8839199" cy="923330"/>
          </a:xfrm>
          <a:prstGeom prst="rect">
            <a:avLst/>
          </a:prstGeom>
        </p:spPr>
        <p:txBody>
          <a:bodyPr wrap="square">
            <a:spAutoFit/>
          </a:bodyPr>
          <a:lstStyle/>
          <a:p>
            <a:pPr>
              <a:lnSpc>
                <a:spcPct val="150000"/>
              </a:lnSpc>
            </a:pPr>
            <a:r>
              <a:rPr lang="en-IN" dirty="0">
                <a:solidFill>
                  <a:srgbClr val="0070C0"/>
                </a:solidFill>
                <a:latin typeface="Arial" panose="020B0604020202020204" pitchFamily="34" charset="0"/>
                <a:ea typeface="Arial Unicode MS"/>
                <a:cs typeface="Arial" panose="020B0604020202020204" pitchFamily="34" charset="0"/>
              </a:rPr>
              <a:t>DROP DATABASE </a:t>
            </a:r>
            <a:r>
              <a:rPr lang="en-IN" dirty="0">
                <a:solidFill>
                  <a:srgbClr val="669900"/>
                </a:solidFill>
                <a:latin typeface="Liberation Mono"/>
              </a:rPr>
              <a:t>db1</a:t>
            </a:r>
            <a:r>
              <a:rPr lang="en-IN" dirty="0">
                <a:solidFill>
                  <a:srgbClr val="0070C0"/>
                </a:solidFill>
                <a:latin typeface="Arial" panose="020B0604020202020204" pitchFamily="34" charset="0"/>
                <a:ea typeface="Arial Unicode MS"/>
                <a:cs typeface="Arial" panose="020B0604020202020204" pitchFamily="34" charset="0"/>
              </a:rPr>
              <a:t>;</a:t>
            </a:r>
          </a:p>
          <a:p>
            <a:pPr>
              <a:lnSpc>
                <a:spcPct val="150000"/>
              </a:lnSpc>
            </a:pPr>
            <a:r>
              <a:rPr lang="en-IN" dirty="0">
                <a:solidFill>
                  <a:srgbClr val="0070C0"/>
                </a:solidFill>
                <a:latin typeface="Arial" panose="020B0604020202020204" pitchFamily="34" charset="0"/>
                <a:ea typeface="Arial Unicode MS"/>
                <a:cs typeface="Arial" panose="020B0604020202020204" pitchFamily="34" charset="0"/>
              </a:rPr>
              <a:t>DROP DATABASE </a:t>
            </a:r>
            <a:r>
              <a:rPr lang="en-IN" dirty="0">
                <a:solidFill>
                  <a:srgbClr val="A67F59"/>
                </a:solidFill>
                <a:latin typeface="Liberation Mono"/>
              </a:rPr>
              <a:t>IF</a:t>
            </a:r>
            <a:r>
              <a:rPr lang="en-IN" dirty="0">
                <a:solidFill>
                  <a:srgbClr val="0070C0"/>
                </a:solidFill>
                <a:latin typeface="Arial" panose="020B0604020202020204" pitchFamily="34" charset="0"/>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Arial" panose="020B0604020202020204" pitchFamily="34" charset="0"/>
                <a:ea typeface="Arial Unicode MS"/>
                <a:cs typeface="Arial" panose="020B0604020202020204" pitchFamily="34" charset="0"/>
              </a:rPr>
              <a:t> </a:t>
            </a:r>
            <a:r>
              <a:rPr lang="en-IN" dirty="0">
                <a:solidFill>
                  <a:srgbClr val="669900"/>
                </a:solidFill>
                <a:latin typeface="Liberation Mono"/>
              </a:rPr>
              <a:t>db1</a:t>
            </a:r>
            <a:r>
              <a:rPr lang="en-IN" dirty="0">
                <a:solidFill>
                  <a:srgbClr val="0070C0"/>
                </a:solidFill>
                <a:latin typeface="Arial" panose="020B0604020202020204" pitchFamily="34" charset="0"/>
                <a:ea typeface="Arial Unicode MS"/>
                <a:cs typeface="Arial" panose="020B0604020202020204" pitchFamily="34" charset="0"/>
              </a:rPr>
              <a:t>;</a:t>
            </a:r>
          </a:p>
        </p:txBody>
      </p:sp>
      <p:sp>
        <p:nvSpPr>
          <p:cNvPr id="7" name="Rectangle 6"/>
          <p:cNvSpPr/>
          <p:nvPr/>
        </p:nvSpPr>
        <p:spPr>
          <a:xfrm>
            <a:off x="152400" y="703183"/>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2438400" y="2297668"/>
            <a:ext cx="64770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800" dirty="0">
                <a:solidFill>
                  <a:srgbClr val="DC525C"/>
                </a:solidFill>
                <a:latin typeface="Segoe UI Light" panose="020B0502040204020203" pitchFamily="34" charset="0"/>
                <a:cs typeface="Segoe UI Light" panose="020B0502040204020203" pitchFamily="34" charset="0"/>
              </a:rPr>
              <a:t>Use these function with SELECT statement</a:t>
            </a:r>
            <a:endParaRPr lang="en-US" sz="2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371600"/>
            <a:ext cx="914400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0" y="0"/>
            <a:ext cx="9144000" cy="769441"/>
          </a:xfrm>
          <a:prstGeom prst="rect">
            <a:avLst/>
          </a:prstGeom>
          <a:solidFill>
            <a:schemeClr val="bg2">
              <a:lumMod val="10000"/>
            </a:schemeClr>
          </a:solidFill>
        </p:spPr>
        <p:txBody>
          <a:bodyPr wrap="square">
            <a:spAutoFit/>
          </a:bodyPr>
          <a:lstStyle/>
          <a:p>
            <a:pPr algn="r"/>
            <a:r>
              <a:rPr lang="en-IN" sz="4400" b="1" dirty="0">
                <a:solidFill>
                  <a:srgbClr val="FFFF00"/>
                </a:solidFill>
                <a:latin typeface="Arial" panose="020B0604020202020204" pitchFamily="34" charset="0"/>
                <a:cs typeface="Arial" panose="020B0604020202020204" pitchFamily="34" charset="0"/>
              </a:rPr>
              <a:t>MySQL</a:t>
            </a:r>
            <a:r>
              <a:rPr lang="en-US" sz="3600" dirty="0">
                <a:solidFill>
                  <a:srgbClr val="FFFF00"/>
                </a:solidFill>
                <a:latin typeface="Arial" pitchFamily="34" charset="0"/>
                <a:cs typeface="Arial" pitchFamily="34" charset="0"/>
              </a:rPr>
              <a:t> </a:t>
            </a:r>
            <a:r>
              <a:rPr lang="en-IN" sz="3600" dirty="0">
                <a:solidFill>
                  <a:srgbClr val="FFFF00"/>
                </a:solidFill>
              </a:rPr>
              <a:t> </a:t>
            </a:r>
            <a:endParaRPr lang="en-IN" sz="3600" dirty="0">
              <a:solidFill>
                <a:srgbClr val="FFFF00"/>
              </a:solidFill>
              <a:latin typeface="Arial" panose="020B0604020202020204" pitchFamily="34" charset="0"/>
              <a:cs typeface="Arial" panose="020B0604020202020204" pitchFamily="34" charset="0"/>
            </a:endParaRPr>
          </a:p>
        </p:txBody>
      </p:sp>
      <p:sp>
        <p:nvSpPr>
          <p:cNvPr id="2" name="Rectangle 1"/>
          <p:cNvSpPr/>
          <p:nvPr/>
        </p:nvSpPr>
        <p:spPr>
          <a:xfrm>
            <a:off x="228600" y="2819400"/>
            <a:ext cx="8686800"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95800" y="3757934"/>
            <a:ext cx="4203204" cy="2185666"/>
          </a:xfrm>
          <a:prstGeom prst="rect">
            <a:avLst/>
          </a:prstGeom>
        </p:spPr>
      </p:pic>
      <p:sp>
        <p:nvSpPr>
          <p:cNvPr id="5" name="TextBox 4"/>
          <p:cNvSpPr txBox="1"/>
          <p:nvPr/>
        </p:nvSpPr>
        <p:spPr>
          <a:xfrm>
            <a:off x="76200" y="3581400"/>
            <a:ext cx="6629400" cy="1384995"/>
          </a:xfrm>
          <a:prstGeom prst="rect">
            <a:avLst/>
          </a:prstGeom>
          <a:noFill/>
        </p:spPr>
        <p:txBody>
          <a:bodyPr wrap="square" rtlCol="0">
            <a:spAutoFit/>
          </a:bodyPr>
          <a:lstStyle/>
          <a:p>
            <a:pPr algn="just"/>
            <a:r>
              <a:rPr lang="en-IN" sz="2000" dirty="0"/>
              <a:t>When you use MySQL, you’re actually using at least two programmes. One program is the MySQL server, </a:t>
            </a:r>
            <a:r>
              <a:rPr lang="en-IN" sz="2400" i="1" dirty="0">
                <a:solidFill>
                  <a:srgbClr val="FF0000"/>
                </a:solidFill>
              </a:rPr>
              <a:t>mysqld</a:t>
            </a:r>
            <a:r>
              <a:rPr lang="en-IN" sz="2000" i="1" dirty="0"/>
              <a:t> </a:t>
            </a:r>
            <a:r>
              <a:rPr lang="en-IN" sz="2000" dirty="0"/>
              <a:t>and other program is </a:t>
            </a:r>
            <a:r>
              <a:rPr lang="en-IN" sz="2400" i="1" dirty="0">
                <a:solidFill>
                  <a:srgbClr val="FF0000"/>
                </a:solidFill>
              </a:rPr>
              <a:t>client</a:t>
            </a:r>
            <a:r>
              <a:rPr lang="en-IN" sz="2000" dirty="0"/>
              <a:t> program that connects to the database server.</a:t>
            </a:r>
            <a:endParaRPr lang="en-IN" sz="2000" i="1" dirty="0"/>
          </a:p>
        </p:txBody>
      </p:sp>
    </p:spTree>
    <p:extLst>
      <p:ext uri="{BB962C8B-B14F-4D97-AF65-F5344CB8AC3E}">
        <p14:creationId xmlns:p14="http://schemas.microsoft.com/office/powerpoint/2010/main" val="396281944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Information Functions</a:t>
            </a:r>
          </a:p>
        </p:txBody>
      </p:sp>
      <p:sp>
        <p:nvSpPr>
          <p:cNvPr id="4" name="Rectangle 3"/>
          <p:cNvSpPr/>
          <p:nvPr/>
        </p:nvSpPr>
        <p:spPr>
          <a:xfrm>
            <a:off x="152400" y="1447800"/>
            <a:ext cx="8915400" cy="286232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FOUND_ROWS()</a:t>
            </a:r>
            <a:r>
              <a:rPr lang="en-IN" dirty="0">
                <a:latin typeface="Arial" panose="020B0604020202020204" pitchFamily="34" charset="0"/>
                <a:cs typeface="Arial" panose="020B0604020202020204" pitchFamily="34" charset="0"/>
              </a:rPr>
              <a:t>  - For a SELECT with a LIMIT clause, the number of rows that would be returned were there no LIMIT clause</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LAST_INSERT_ID()</a:t>
            </a:r>
            <a:r>
              <a:rPr lang="en-IN" dirty="0">
                <a:latin typeface="Arial" panose="020B0604020202020204" pitchFamily="34" charset="0"/>
                <a:cs typeface="Arial" panose="020B0604020202020204" pitchFamily="34" charset="0"/>
              </a:rPr>
              <a:t> - Value of the AUTOINCREMENT column for the last INSERT</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ROW_COUNT()</a:t>
            </a:r>
            <a:r>
              <a:rPr lang="en-IN" dirty="0">
                <a:latin typeface="Arial" panose="020B0604020202020204" pitchFamily="34" charset="0"/>
                <a:cs typeface="Arial" panose="020B0604020202020204" pitchFamily="34" charset="0"/>
              </a:rPr>
              <a:t> - The number of rows updated</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DATABASE()</a:t>
            </a:r>
            <a:r>
              <a:rPr lang="en-IN" dirty="0">
                <a:latin typeface="Arial" panose="020B0604020202020204" pitchFamily="34" charset="0"/>
                <a:cs typeface="Arial" panose="020B0604020202020204" pitchFamily="34" charset="0"/>
              </a:rPr>
              <a:t> - Return the default (current) database name</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SCHEMA()</a:t>
            </a:r>
            <a:r>
              <a:rPr lang="en-IN" dirty="0">
                <a:latin typeface="Arial" panose="020B0604020202020204" pitchFamily="34" charset="0"/>
                <a:cs typeface="Arial" panose="020B0604020202020204" pitchFamily="34" charset="0"/>
              </a:rPr>
              <a:t> - Synonym for DATABASE()</a:t>
            </a:r>
          </a:p>
        </p:txBody>
      </p:sp>
      <p:sp>
        <p:nvSpPr>
          <p:cNvPr id="3" name="Rectangle 2"/>
          <p:cNvSpPr/>
          <p:nvPr/>
        </p:nvSpPr>
        <p:spPr>
          <a:xfrm>
            <a:off x="152400" y="4800600"/>
            <a:ext cx="6172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 database();</a:t>
            </a:r>
          </a:p>
        </p:txBody>
      </p:sp>
    </p:spTree>
    <p:extLst>
      <p:ext uri="{BB962C8B-B14F-4D97-AF65-F5344CB8AC3E}">
        <p14:creationId xmlns:p14="http://schemas.microsoft.com/office/powerpoint/2010/main" val="169650233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00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857224" y="3435494"/>
            <a:ext cx="7643866" cy="707886"/>
          </a:xfrm>
          <a:prstGeom prst="rect">
            <a:avLst/>
          </a:prstGeom>
        </p:spPr>
        <p:txBody>
          <a:bodyPr wrap="square">
            <a:spAutoFit/>
          </a:bodyPr>
          <a:lstStyle/>
          <a:p>
            <a:r>
              <a:rPr lang="en-US" sz="2000" dirty="0">
                <a:solidFill>
                  <a:srgbClr val="006C86"/>
                </a:solidFill>
              </a:rPr>
              <a:t>The mysqlshow client can be used to quickly see which databases exist, their tables, or a table's columns or indexes</a:t>
            </a:r>
          </a:p>
        </p:txBody>
      </p:sp>
      <p:sp>
        <p:nvSpPr>
          <p:cNvPr id="5" name="Rectangle 4"/>
          <p:cNvSpPr/>
          <p:nvPr/>
        </p:nvSpPr>
        <p:spPr>
          <a:xfrm>
            <a:off x="285720" y="428604"/>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chemeClr val="bg1">
                    <a:lumMod val="95000"/>
                  </a:schemeClr>
                </a:solidFill>
                <a:latin typeface="Arial" panose="020B0604020202020204" pitchFamily="34" charset="0"/>
                <a:cs typeface="Arial" panose="020B0604020202020204" pitchFamily="34" charset="0"/>
              </a:rPr>
              <a:t>mysqlshow.exe</a:t>
            </a:r>
          </a:p>
        </p:txBody>
      </p:sp>
      <p:sp>
        <p:nvSpPr>
          <p:cNvPr id="7" name="Rectangle 6"/>
          <p:cNvSpPr/>
          <p:nvPr/>
        </p:nvSpPr>
        <p:spPr>
          <a:xfrm>
            <a:off x="152400" y="814312"/>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a:t>
            </a:r>
          </a:p>
        </p:txBody>
      </p:sp>
      <p:sp>
        <p:nvSpPr>
          <p:cNvPr id="9" name="Rectangle 8"/>
          <p:cNvSpPr/>
          <p:nvPr/>
        </p:nvSpPr>
        <p:spPr>
          <a:xfrm>
            <a:off x="0" y="1460360"/>
            <a:ext cx="9144000" cy="4662815"/>
          </a:xfrm>
          <a:prstGeom prst="rect">
            <a:avLst/>
          </a:prstGeom>
        </p:spPr>
        <p:txBody>
          <a:bodyPr wrap="square">
            <a:spAutoFit/>
          </a:bodyPr>
          <a:lstStyle/>
          <a:p>
            <a:pPr>
              <a:lnSpc>
                <a:spcPct val="150000"/>
              </a:lnSpc>
            </a:pPr>
            <a:r>
              <a:rPr lang="en-US" dirty="0">
                <a:solidFill>
                  <a:srgbClr val="00B050"/>
                </a:solidFill>
                <a:latin typeface="Arial" panose="020B0604020202020204" pitchFamily="34" charset="0"/>
                <a:ea typeface="Arial Unicode MS"/>
                <a:cs typeface="Arial" panose="020B0604020202020204" pitchFamily="34" charset="0"/>
              </a:rPr>
              <a:t>[</a:t>
            </a:r>
            <a:r>
              <a:rPr lang="en-US" dirty="0">
                <a:solidFill>
                  <a:srgbClr val="00B050"/>
                </a:solidFill>
              </a:rPr>
              <a:t>Display available databases</a:t>
            </a:r>
            <a:r>
              <a:rPr lang="en-US" dirty="0">
                <a:solidFill>
                  <a:srgbClr val="00B050"/>
                </a:solidFill>
                <a:latin typeface="Arial" panose="020B0604020202020204" pitchFamily="34" charset="0"/>
                <a:ea typeface="Arial Unicode MS"/>
                <a:cs typeface="Arial" panose="020B0604020202020204" pitchFamily="34" charset="0"/>
              </a:rPr>
              <a:t>]</a:t>
            </a:r>
            <a:endParaRPr lang="en-US" dirty="0">
              <a:solidFill>
                <a:srgbClr val="0070C0"/>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endParaRPr lang="en-US" dirty="0">
              <a:solidFill>
                <a:srgbClr val="00B050"/>
              </a:solidFill>
              <a:latin typeface="Arial" panose="020B0604020202020204" pitchFamily="34" charset="0"/>
              <a:ea typeface="Arial Unicode MS"/>
              <a:cs typeface="Arial" panose="020B0604020202020204" pitchFamily="34" charset="0"/>
            </a:endParaRPr>
          </a:p>
          <a:p>
            <a:pPr>
              <a:lnSpc>
                <a:spcPct val="150000"/>
              </a:lnSpc>
            </a:pPr>
            <a:endParaRPr lang="en-IN" dirty="0">
              <a:solidFill>
                <a:srgbClr val="00B050"/>
              </a:solidFill>
            </a:endParaRPr>
          </a:p>
          <a:p>
            <a:pPr>
              <a:lnSpc>
                <a:spcPct val="150000"/>
              </a:lnSpc>
            </a:pPr>
            <a:r>
              <a:rPr lang="en-IN" dirty="0">
                <a:solidFill>
                  <a:srgbClr val="00B050"/>
                </a:solidFill>
              </a:rPr>
              <a:t>[</a:t>
            </a:r>
            <a:r>
              <a:rPr lang="en-US" dirty="0">
                <a:solidFill>
                  <a:srgbClr val="00B050"/>
                </a:solidFill>
              </a:rPr>
              <a:t>Display all tables in a database</a:t>
            </a:r>
            <a:r>
              <a:rPr lang="en-IN" dirty="0">
                <a:solidFill>
                  <a:srgbClr val="00B050"/>
                </a:solidFill>
              </a:rPr>
              <a:t>]</a:t>
            </a:r>
            <a:endParaRPr lang="en-US" dirty="0">
              <a:solidFill>
                <a:srgbClr val="0070C0"/>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Liberation Mono"/>
              </a:rPr>
              <a:t>db1 	</a:t>
            </a:r>
          </a:p>
          <a:p>
            <a:pPr>
              <a:lnSpc>
                <a:spcPct val="150000"/>
              </a:lnSpc>
            </a:pPr>
            <a:endParaRPr lang="en-US" dirty="0">
              <a:solidFill>
                <a:srgbClr val="00B050"/>
              </a:solidFill>
            </a:endParaRPr>
          </a:p>
          <a:p>
            <a:pPr>
              <a:lnSpc>
                <a:spcPct val="150000"/>
              </a:lnSpc>
            </a:pPr>
            <a:r>
              <a:rPr lang="en-US" dirty="0">
                <a:solidFill>
                  <a:schemeClr val="accent5">
                    <a:lumMod val="50000"/>
                  </a:schemeClr>
                </a:solidFill>
                <a:latin typeface="Arial" panose="020B0604020202020204" pitchFamily="34" charset="0"/>
                <a:ea typeface="Arial Unicode MS"/>
                <a:cs typeface="Arial" panose="020B0604020202020204" pitchFamily="34" charset="0"/>
              </a:rPr>
              <a:t> </a:t>
            </a:r>
            <a:r>
              <a:rPr lang="en-US" dirty="0">
                <a:solidFill>
                  <a:srgbClr val="00B050"/>
                </a:solidFill>
              </a:rPr>
              <a:t>[Display tables along with number of columns in a database]</a:t>
            </a:r>
            <a:endParaRPr lang="en-US" dirty="0">
              <a:solidFill>
                <a:srgbClr val="0070C0"/>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Liberation Mono"/>
              </a:rPr>
              <a:t>db1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endParaRPr lang="en-US" dirty="0">
              <a:solidFill>
                <a:srgbClr val="00B050"/>
              </a:solidFill>
            </a:endParaRPr>
          </a:p>
          <a:p>
            <a:pPr>
              <a:lnSpc>
                <a:spcPct val="150000"/>
              </a:lnSpc>
            </a:pPr>
            <a:endParaRPr lang="en-US" dirty="0">
              <a:solidFill>
                <a:schemeClr val="accent5">
                  <a:lumMod val="50000"/>
                </a:schemeClr>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B050"/>
                </a:solidFill>
              </a:rPr>
              <a:t>[Display total number of columns and rows of all tables in a database]</a:t>
            </a: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Liberation Mono"/>
              </a:rPr>
              <a:t>db1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r>
              <a:rPr lang="en-US" dirty="0">
                <a:solidFill>
                  <a:srgbClr val="0070C0"/>
                </a:solidFill>
                <a:latin typeface="Arial" panose="020B0604020202020204" pitchFamily="34" charset="0"/>
                <a:ea typeface="Arial Unicode MS"/>
                <a:cs typeface="Arial" panose="020B0604020202020204" pitchFamily="34" charset="0"/>
              </a:rPr>
              <a:t>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p>
        </p:txBody>
      </p:sp>
    </p:spTree>
    <p:extLst>
      <p:ext uri="{BB962C8B-B14F-4D97-AF65-F5344CB8AC3E}">
        <p14:creationId xmlns:p14="http://schemas.microsoft.com/office/powerpoint/2010/main" val="190382406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chemeClr val="bg1">
                    <a:lumMod val="95000"/>
                  </a:schemeClr>
                </a:solidFill>
                <a:latin typeface="Arial" panose="020B0604020202020204" pitchFamily="34" charset="0"/>
                <a:cs typeface="Arial" panose="020B0604020202020204" pitchFamily="34" charset="0"/>
              </a:rPr>
              <a:t>mysqlshow.exe</a:t>
            </a:r>
          </a:p>
        </p:txBody>
      </p:sp>
      <p:sp>
        <p:nvSpPr>
          <p:cNvPr id="7" name="Rectangle 6"/>
          <p:cNvSpPr/>
          <p:nvPr/>
        </p:nvSpPr>
        <p:spPr>
          <a:xfrm>
            <a:off x="152400" y="814312"/>
            <a:ext cx="8839200" cy="461665"/>
          </a:xfrm>
          <a:prstGeom prst="rect">
            <a:avLst/>
          </a:prstGeom>
        </p:spPr>
        <p:txBody>
          <a:bodyPr wrap="square">
            <a:spAutoFit/>
          </a:bodyPr>
          <a:lstStyle/>
          <a:p>
            <a:r>
              <a:rPr lang="en-US" sz="2400" b="1" dirty="0">
                <a:solidFill>
                  <a:srgbClr val="006C86"/>
                </a:solidFill>
              </a:rPr>
              <a:t>mysqlshow</a:t>
            </a:r>
            <a:r>
              <a:rPr lang="en-US" sz="2000" dirty="0"/>
              <a:t> – Get Quick Info On MySQL DB, Table, Column and Index</a:t>
            </a:r>
          </a:p>
        </p:txBody>
      </p:sp>
      <p:sp>
        <p:nvSpPr>
          <p:cNvPr id="9" name="Rectangle 8"/>
          <p:cNvSpPr/>
          <p:nvPr/>
        </p:nvSpPr>
        <p:spPr>
          <a:xfrm>
            <a:off x="0" y="1460360"/>
            <a:ext cx="9144000" cy="3416320"/>
          </a:xfrm>
          <a:prstGeom prst="rect">
            <a:avLst/>
          </a:prstGeom>
        </p:spPr>
        <p:txBody>
          <a:bodyPr wrap="square">
            <a:spAutoFit/>
          </a:bodyPr>
          <a:lstStyle/>
          <a:p>
            <a:pPr>
              <a:lnSpc>
                <a:spcPct val="150000"/>
              </a:lnSpc>
            </a:pPr>
            <a:r>
              <a:rPr lang="en-IN" dirty="0">
                <a:solidFill>
                  <a:srgbClr val="00B050"/>
                </a:solidFill>
              </a:rPr>
              <a:t>[</a:t>
            </a:r>
            <a:r>
              <a:rPr lang="en-US" dirty="0">
                <a:solidFill>
                  <a:srgbClr val="00B050"/>
                </a:solidFill>
              </a:rPr>
              <a:t>Display all columns of a table</a:t>
            </a:r>
            <a:r>
              <a:rPr lang="en-IN" dirty="0">
                <a:solidFill>
                  <a:srgbClr val="00B050"/>
                </a:solidFill>
              </a:rPr>
              <a:t>]</a:t>
            </a:r>
            <a:endParaRPr lang="en-US" dirty="0">
              <a:solidFill>
                <a:srgbClr val="00B050"/>
              </a:solidFill>
            </a:endParaRP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Liberation Mono"/>
              </a:rPr>
              <a:t>db1 </a:t>
            </a:r>
            <a:r>
              <a:rPr lang="en-IN" dirty="0">
                <a:solidFill>
                  <a:srgbClr val="C00000"/>
                </a:solidFill>
                <a:latin typeface="Liberation Mono"/>
              </a:rPr>
              <a:t>EMP</a:t>
            </a:r>
          </a:p>
          <a:p>
            <a:pPr>
              <a:lnSpc>
                <a:spcPct val="150000"/>
              </a:lnSpc>
            </a:pPr>
            <a:endParaRPr lang="en-US" dirty="0">
              <a:solidFill>
                <a:srgbClr val="00B050"/>
              </a:solidFill>
            </a:endParaRPr>
          </a:p>
          <a:p>
            <a:pPr>
              <a:lnSpc>
                <a:spcPct val="150000"/>
              </a:lnSpc>
            </a:pPr>
            <a:r>
              <a:rPr lang="en-US" dirty="0">
                <a:solidFill>
                  <a:srgbClr val="00B050"/>
                </a:solidFill>
              </a:rPr>
              <a:t> [Display details about a specific column from a table]</a:t>
            </a: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Liberation Mono"/>
              </a:rPr>
              <a:t>db1 </a:t>
            </a:r>
            <a:r>
              <a:rPr lang="en-IN" dirty="0">
                <a:solidFill>
                  <a:srgbClr val="C00000"/>
                </a:solidFill>
                <a:latin typeface="Liberation Mono"/>
              </a:rPr>
              <a:t>EMP</a:t>
            </a:r>
            <a:r>
              <a:rPr lang="en-IN" dirty="0">
                <a:solidFill>
                  <a:srgbClr val="FFC000"/>
                </a:solidFill>
                <a:latin typeface="Liberation Mono"/>
              </a:rPr>
              <a:t> </a:t>
            </a:r>
            <a:r>
              <a:rPr lang="en-IN" dirty="0">
                <a:solidFill>
                  <a:srgbClr val="FF0000"/>
                </a:solidFill>
                <a:latin typeface="Liberation Mono"/>
              </a:rPr>
              <a:t>empno</a:t>
            </a:r>
            <a:endParaRPr lang="en-US" dirty="0">
              <a:solidFill>
                <a:srgbClr val="FF0000"/>
              </a:solidFill>
            </a:endParaRPr>
          </a:p>
          <a:p>
            <a:pPr>
              <a:lnSpc>
                <a:spcPct val="150000"/>
              </a:lnSpc>
            </a:pPr>
            <a:endParaRPr lang="en-US" dirty="0">
              <a:solidFill>
                <a:schemeClr val="accent5">
                  <a:lumMod val="50000"/>
                </a:schemeClr>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B050"/>
                </a:solidFill>
              </a:rPr>
              <a:t>[Display both indexes and columns of a table]</a:t>
            </a: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Liberation Mono"/>
              </a:rPr>
              <a:t>db1 </a:t>
            </a:r>
            <a:r>
              <a:rPr lang="en-IN" dirty="0">
                <a:solidFill>
                  <a:srgbClr val="C00000"/>
                </a:solidFill>
                <a:latin typeface="Liberation Mono"/>
              </a:rPr>
              <a:t>EMP</a:t>
            </a:r>
            <a:r>
              <a:rPr lang="en-US" dirty="0">
                <a:solidFill>
                  <a:srgbClr val="0070C0"/>
                </a:solidFill>
                <a:latin typeface="Arial" panose="020B0604020202020204" pitchFamily="34" charset="0"/>
                <a:ea typeface="Arial Unicode MS"/>
                <a:cs typeface="Arial" panose="020B0604020202020204" pitchFamily="34" charset="0"/>
              </a:rPr>
              <a:t> </a:t>
            </a:r>
            <a:r>
              <a:rPr lang="en-US" dirty="0">
                <a:solidFill>
                  <a:schemeClr val="accent5">
                    <a:lumMod val="50000"/>
                  </a:schemeClr>
                </a:solidFill>
                <a:latin typeface="Arial" panose="020B0604020202020204" pitchFamily="34" charset="0"/>
                <a:ea typeface="Arial Unicode MS"/>
                <a:cs typeface="Arial" panose="020B0604020202020204" pitchFamily="34" charset="0"/>
              </a:rPr>
              <a:t>–k</a:t>
            </a:r>
          </a:p>
        </p:txBody>
      </p:sp>
    </p:spTree>
    <p:extLst>
      <p:ext uri="{BB962C8B-B14F-4D97-AF65-F5344CB8AC3E}">
        <p14:creationId xmlns:p14="http://schemas.microsoft.com/office/powerpoint/2010/main" val="190382406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Information Functions</a:t>
            </a:r>
          </a:p>
        </p:txBody>
      </p:sp>
      <p:sp>
        <p:nvSpPr>
          <p:cNvPr id="4" name="Rectangle 3"/>
          <p:cNvSpPr/>
          <p:nvPr/>
        </p:nvSpPr>
        <p:spPr>
          <a:xfrm>
            <a:off x="152400" y="1447800"/>
            <a:ext cx="8915400" cy="341632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CURRENT_USER(), CURRENT_USER</a:t>
            </a:r>
            <a:r>
              <a:rPr lang="en-IN" dirty="0">
                <a:latin typeface="Arial" panose="020B0604020202020204" pitchFamily="34" charset="0"/>
                <a:cs typeface="Arial" panose="020B0604020202020204" pitchFamily="34" charset="0"/>
              </a:rPr>
              <a:t> - The authenticated user name and host name</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USER()</a:t>
            </a:r>
            <a:r>
              <a:rPr lang="en-IN" dirty="0">
                <a:latin typeface="Arial" panose="020B0604020202020204" pitchFamily="34" charset="0"/>
                <a:cs typeface="Arial" panose="020B0604020202020204" pitchFamily="34" charset="0"/>
              </a:rPr>
              <a:t> - The user name and host name provided by the client</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SESSION_USER()</a:t>
            </a:r>
            <a:r>
              <a:rPr lang="en-IN" dirty="0">
                <a:latin typeface="Arial" panose="020B0604020202020204" pitchFamily="34" charset="0"/>
                <a:cs typeface="Arial" panose="020B0604020202020204" pitchFamily="34" charset="0"/>
              </a:rPr>
              <a:t> - Synonym for USER()</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SYSTEM_USER()</a:t>
            </a:r>
            <a:r>
              <a:rPr lang="en-IN" dirty="0">
                <a:latin typeface="Arial" panose="020B0604020202020204" pitchFamily="34" charset="0"/>
                <a:cs typeface="Arial" panose="020B0604020202020204" pitchFamily="34" charset="0"/>
              </a:rPr>
              <a:t> - Synonym for USER()</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VERSION()</a:t>
            </a:r>
            <a:r>
              <a:rPr lang="en-IN" dirty="0">
                <a:latin typeface="Arial" panose="020B0604020202020204" pitchFamily="34" charset="0"/>
                <a:cs typeface="Arial" panose="020B0604020202020204" pitchFamily="34" charset="0"/>
              </a:rPr>
              <a:t> - Return a string that indicates the MySQL server version</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CONNECTION_ID()</a:t>
            </a:r>
            <a:r>
              <a:rPr lang="en-IN" dirty="0">
                <a:latin typeface="Arial" panose="020B0604020202020204" pitchFamily="34" charset="0"/>
                <a:cs typeface="Arial" panose="020B0604020202020204" pitchFamily="34" charset="0"/>
              </a:rPr>
              <a:t> - Return the connection ID (thread ID) for the connection</a:t>
            </a:r>
          </a:p>
        </p:txBody>
      </p:sp>
      <p:sp>
        <p:nvSpPr>
          <p:cNvPr id="5" name="Rectangle 4"/>
          <p:cNvSpPr/>
          <p:nvPr/>
        </p:nvSpPr>
        <p:spPr>
          <a:xfrm>
            <a:off x="152400" y="5190691"/>
            <a:ext cx="6172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 user();</a:t>
            </a:r>
          </a:p>
        </p:txBody>
      </p:sp>
    </p:spTree>
    <p:extLst>
      <p:ext uri="{BB962C8B-B14F-4D97-AF65-F5344CB8AC3E}">
        <p14:creationId xmlns:p14="http://schemas.microsoft.com/office/powerpoint/2010/main" val="298077907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chemeClr val="bg1">
                    <a:lumMod val="95000"/>
                  </a:schemeClr>
                </a:solidFill>
                <a:latin typeface="Arial" panose="020B0604020202020204" pitchFamily="34" charset="0"/>
                <a:cs typeface="Arial" panose="020B0604020202020204" pitchFamily="34" charset="0"/>
              </a:rPr>
              <a:t>Source command</a:t>
            </a:r>
          </a:p>
        </p:txBody>
      </p:sp>
      <p:sp>
        <p:nvSpPr>
          <p:cNvPr id="2" name="Rectangle 1"/>
          <p:cNvSpPr/>
          <p:nvPr/>
        </p:nvSpPr>
        <p:spPr>
          <a:xfrm>
            <a:off x="217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239486" y="2131874"/>
            <a:ext cx="8719457" cy="1754326"/>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89A4"/>
                </a:solidFill>
                <a:latin typeface="Arial" panose="020B0604020202020204" pitchFamily="34" charset="0"/>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89A4"/>
                </a:solidFill>
                <a:latin typeface="Arial" panose="020B0604020202020204" pitchFamily="34" charset="0"/>
                <a:cs typeface="Arial" panose="020B0604020202020204" pitchFamily="34" charset="0"/>
              </a:rPr>
              <a:t>SOURCE 'D:\MySQLDEMOBLD7.SQL‘</a:t>
            </a:r>
          </a:p>
          <a:p>
            <a:pPr marL="342900" indent="-342900">
              <a:lnSpc>
                <a:spcPct val="200000"/>
              </a:lnSpc>
              <a:buFont typeface="Arial" panose="020B0604020202020204" pitchFamily="34" charset="0"/>
              <a:buChar char="•"/>
            </a:pPr>
            <a:r>
              <a:rPr lang="en-IN" dirty="0">
                <a:solidFill>
                  <a:srgbClr val="0089A4"/>
                </a:solidFill>
                <a:latin typeface="Arial" panose="020B0604020202020204" pitchFamily="34" charset="0"/>
                <a:cs typeface="Arial" panose="020B0604020202020204" pitchFamily="34" charset="0"/>
              </a:rPr>
              <a:t>SOURCE //infoserver1/infodomain1/Everyone/DBT/MySQLDEMOBLD7.SQL</a:t>
            </a:r>
          </a:p>
        </p:txBody>
      </p:sp>
      <p:sp>
        <p:nvSpPr>
          <p:cNvPr id="8" name="Rectangle 7"/>
          <p:cNvSpPr/>
          <p:nvPr/>
        </p:nvSpPr>
        <p:spPr>
          <a:xfrm>
            <a:off x="152400" y="1295400"/>
            <a:ext cx="8839200" cy="707886"/>
          </a:xfrm>
          <a:prstGeom prst="rect">
            <a:avLst/>
          </a:prstGeom>
        </p:spPr>
        <p:txBody>
          <a:bodyPr wrap="square">
            <a:spAutoFit/>
          </a:bodyPr>
          <a:lstStyle/>
          <a:p>
            <a:r>
              <a:rPr lang="en-US" sz="2000" dirty="0">
                <a:solidFill>
                  <a:srgbClr val="298AE5"/>
                </a:solidFill>
                <a:latin typeface="Arial" panose="020B0604020202020204" pitchFamily="34" charset="0"/>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i="1" dirty="0">
                <a:solidFill>
                  <a:srgbClr val="DC525C"/>
                </a:solidFill>
                <a:latin typeface="Segoe UI Light" panose="020B0502040204020203" pitchFamily="34" charset="0"/>
                <a:cs typeface="Segoe UI Light" panose="020B0502040204020203" pitchFamily="34" charset="0"/>
              </a:rPr>
              <a:t>SHOW </a:t>
            </a:r>
            <a:r>
              <a:rPr lang="en-IN" sz="4800" i="1" dirty="0">
                <a:solidFill>
                  <a:srgbClr val="DC525C"/>
                </a:solidFill>
                <a:latin typeface="Segoe UI Light" panose="020B0502040204020203" pitchFamily="34" charset="0"/>
                <a:cs typeface="Segoe UI Light" panose="020B0502040204020203" pitchFamily="34" charset="0"/>
              </a:rPr>
              <a:t>COLUMNS</a:t>
            </a:r>
            <a:r>
              <a:rPr lang="en-IN" sz="4800" dirty="0">
                <a:solidFill>
                  <a:srgbClr val="DC525C"/>
                </a:solidFill>
                <a:latin typeface="Segoe UI Light" panose="020B0502040204020203" pitchFamily="34" charset="0"/>
                <a:cs typeface="Segoe UI Light" panose="020B0502040204020203" pitchFamily="34" charset="0"/>
              </a:rPr>
              <a:t> </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a:stretch>
            <a:fillRect/>
          </a:stretch>
        </p:blipFill>
        <p:spPr>
          <a:xfrm>
            <a:off x="1066800" y="1271650"/>
            <a:ext cx="6325084" cy="3086778"/>
          </a:xfrm>
          <a:prstGeom prst="rect">
            <a:avLst/>
          </a:prstGeom>
        </p:spPr>
      </p:pic>
      <p:pic>
        <p:nvPicPr>
          <p:cNvPr id="5" name="Picture 4"/>
          <p:cNvPicPr>
            <a:picLocks noChangeAspect="1"/>
          </p:cNvPicPr>
          <p:nvPr/>
        </p:nvPicPr>
        <p:blipFill>
          <a:blip r:embed="rId3"/>
          <a:stretch>
            <a:fillRect/>
          </a:stretch>
        </p:blipFill>
        <p:spPr>
          <a:xfrm>
            <a:off x="1066800" y="4477292"/>
            <a:ext cx="6325084" cy="1805057"/>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152400" y="2637979"/>
            <a:ext cx="8839200" cy="3000821"/>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in </a:t>
            </a:r>
            <a:r>
              <a:rPr lang="en-IN" dirty="0">
                <a:latin typeface="Arial" panose="020B0604020202020204" pitchFamily="34" charset="0"/>
                <a:ea typeface="Times New Roman" panose="02020603050405020304" pitchFamily="18" charset="0"/>
              </a:rPr>
              <a:t>EMP;</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full columns from </a:t>
            </a:r>
            <a:r>
              <a:rPr lang="en-IN" dirty="0">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with Privileges	</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r>
              <a:rPr lang="en-IN" dirty="0">
                <a:solidFill>
                  <a:srgbClr val="0077AA"/>
                </a:solidFill>
                <a:latin typeface="Arial" panose="020B0604020202020204" pitchFamily="34" charset="0"/>
                <a:ea typeface="Times New Roman" panose="02020603050405020304" pitchFamily="18" charset="0"/>
              </a:rPr>
              <a:t> from </a:t>
            </a:r>
            <a:r>
              <a:rPr lang="en-IN" dirty="0">
                <a:latin typeface="Arial" panose="020B0604020202020204" pitchFamily="34" charset="0"/>
                <a:ea typeface="Times New Roman" panose="02020603050405020304" pitchFamily="18" charset="0"/>
              </a:rPr>
              <a:t>user01;</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user01.EMP;</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like 'E%'</a:t>
            </a:r>
            <a:r>
              <a:rPr lang="en-IN" dirty="0">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where field in </a:t>
            </a:r>
            <a:r>
              <a:rPr lang="en-IN" dirty="0">
                <a:latin typeface="Arial" panose="020B0604020202020204" pitchFamily="34" charset="0"/>
                <a:ea typeface="Times New Roman" panose="02020603050405020304" pitchFamily="18" charset="0"/>
              </a:rPr>
              <a:t>('ename');</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only ename column</a:t>
            </a:r>
          </a:p>
        </p:txBody>
      </p:sp>
      <p:sp>
        <p:nvSpPr>
          <p:cNvPr id="4" name="Rectangle 3"/>
          <p:cNvSpPr/>
          <p:nvPr/>
        </p:nvSpPr>
        <p:spPr>
          <a:xfrm>
            <a:off x="457200" y="1438870"/>
            <a:ext cx="5972188" cy="923330"/>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FULL</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COLUMNS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FIELDS</a:t>
            </a:r>
            <a:r>
              <a:rPr lang="en-IN" dirty="0">
                <a:solidFill>
                  <a:srgbClr val="000000"/>
                </a:solidFill>
                <a:latin typeface="Liberation Mono"/>
              </a:rPr>
              <a:t>} {</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14132806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936200061"/>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152400" y="2402175"/>
            <a:ext cx="8839200" cy="2169825"/>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full</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sz="1400" b="1" dirty="0">
                <a:solidFill>
                  <a:srgbClr val="FF0000"/>
                </a:solidFill>
                <a:latin typeface="Arial" panose="020B0604020202020204" pitchFamily="34" charset="0"/>
                <a:ea typeface="Arial Unicode MS"/>
                <a:cs typeface="Arial" panose="020B0604020202020204" pitchFamily="34" charset="0"/>
              </a:rPr>
              <a:t>// with Table Type</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user01;</a:t>
            </a:r>
            <a:endParaRPr lang="en-IN" sz="1400" b="1" dirty="0">
              <a:solidFill>
                <a:srgbClr val="FF0000"/>
              </a:solidFill>
              <a:latin typeface="Arial" panose="020B0604020202020204" pitchFamily="34" charset="0"/>
              <a:ea typeface="Arial Unicode MS"/>
              <a:cs typeface="Arial" panose="020B0604020202020204" pitchFamily="34" charset="0"/>
            </a:endParaRP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tables_in_user01</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like</a:t>
            </a:r>
            <a:r>
              <a:rPr lang="en-IN" sz="1600" dirty="0">
                <a:latin typeface="Arial" panose="020B0604020202020204" pitchFamily="34" charset="0"/>
                <a:ea typeface="Arial Unicode MS"/>
                <a:cs typeface="Arial" panose="020B0604020202020204" pitchFamily="34" charset="0"/>
              </a:rPr>
              <a:t> 'e%' </a:t>
            </a:r>
            <a:r>
              <a:rPr lang="en-IN" dirty="0">
                <a:solidFill>
                  <a:srgbClr val="0077AA"/>
                </a:solidFill>
                <a:latin typeface="Arial" panose="020B0604020202020204" pitchFamily="34" charset="0"/>
                <a:ea typeface="Times New Roman" panose="02020603050405020304" pitchFamily="18" charset="0"/>
              </a:rPr>
              <a:t>or</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tables_in_user01</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like</a:t>
            </a:r>
            <a:r>
              <a:rPr lang="en-IN" sz="1600" dirty="0">
                <a:latin typeface="Arial" panose="020B0604020202020204" pitchFamily="34" charset="0"/>
                <a:ea typeface="Arial Unicode MS"/>
                <a:cs typeface="Arial" panose="020B0604020202020204" pitchFamily="34" charset="0"/>
              </a:rPr>
              <a:t> 'B%';</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tables_in_user01</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in</a:t>
            </a:r>
            <a:r>
              <a:rPr lang="en-IN" sz="1600" dirty="0">
                <a:latin typeface="Arial" panose="020B0604020202020204" pitchFamily="34" charset="0"/>
                <a:ea typeface="Arial Unicode MS"/>
                <a:cs typeface="Arial" panose="020B0604020202020204" pitchFamily="34" charset="0"/>
              </a:rPr>
              <a:t> ('EMP');</a:t>
            </a:r>
          </a:p>
        </p:txBody>
      </p:sp>
      <p:sp>
        <p:nvSpPr>
          <p:cNvPr id="4" name="Rectangle 3"/>
          <p:cNvSpPr/>
          <p:nvPr/>
        </p:nvSpPr>
        <p:spPr>
          <a:xfrm>
            <a:off x="457200" y="1411069"/>
            <a:ext cx="6615130" cy="646331"/>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FULL</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TABLES</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196350664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152400" y="2360474"/>
            <a:ext cx="8839200" cy="1754326"/>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user01; </a:t>
            </a:r>
            <a:endParaRPr lang="en-IN" sz="1600" b="1" dirty="0">
              <a:solidFill>
                <a:srgbClr val="FF0000"/>
              </a:solidFill>
              <a:latin typeface="Arial" panose="020B0604020202020204" pitchFamily="34" charset="0"/>
              <a:ea typeface="Arial Unicode MS"/>
              <a:cs typeface="Arial" panose="020B0604020202020204" pitchFamily="34" charset="0"/>
            </a:endParaRP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in</a:t>
            </a:r>
            <a:r>
              <a:rPr lang="en-IN" sz="1600" dirty="0">
                <a:latin typeface="Arial" panose="020B0604020202020204" pitchFamily="34" charset="0"/>
                <a:ea typeface="Arial Unicode MS"/>
                <a:cs typeface="Arial" panose="020B0604020202020204" pitchFamily="34" charset="0"/>
              </a:rPr>
              <a:t> user01;</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like</a:t>
            </a:r>
            <a:r>
              <a:rPr lang="en-IN" sz="1600" dirty="0">
                <a:latin typeface="Arial" panose="020B0604020202020204" pitchFamily="34" charset="0"/>
                <a:ea typeface="Arial Unicode MS"/>
                <a:cs typeface="Arial" panose="020B0604020202020204" pitchFamily="34" charset="0"/>
              </a:rPr>
              <a:t> 'EMP';</a:t>
            </a:r>
          </a:p>
        </p:txBody>
      </p:sp>
      <p:sp>
        <p:nvSpPr>
          <p:cNvPr id="4" name="Rectangle 3"/>
          <p:cNvSpPr/>
          <p:nvPr/>
        </p:nvSpPr>
        <p:spPr>
          <a:xfrm>
            <a:off x="457200" y="1428571"/>
            <a:ext cx="6829444" cy="646331"/>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TABLE</a:t>
            </a:r>
            <a:r>
              <a:rPr lang="en-IN" dirty="0">
                <a:solidFill>
                  <a:srgbClr val="000000"/>
                </a:solidFill>
                <a:latin typeface="Liberation Mono"/>
              </a:rPr>
              <a:t> </a:t>
            </a:r>
            <a:r>
              <a:rPr lang="en-IN" dirty="0">
                <a:solidFill>
                  <a:srgbClr val="0077AA"/>
                </a:solidFill>
                <a:latin typeface="Liberation Mono"/>
              </a:rPr>
              <a:t>STATUS</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4261328356"/>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5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457200" y="1447800"/>
            <a:ext cx="6543692" cy="646331"/>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4" name="Rectangle 3"/>
          <p:cNvSpPr/>
          <p:nvPr/>
        </p:nvSpPr>
        <p:spPr>
          <a:xfrm>
            <a:off x="428596" y="3071810"/>
            <a:ext cx="3905749" cy="646331"/>
          </a:xfrm>
          <a:prstGeom prst="rect">
            <a:avLst/>
          </a:prstGeom>
        </p:spPr>
        <p:txBody>
          <a:bodyPr wrap="none">
            <a:spAutoFit/>
          </a:bodyPr>
          <a:lstStyle/>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500034" y="3929066"/>
            <a:ext cx="5286412" cy="369332"/>
          </a:xfrm>
          <a:prstGeom prst="rect">
            <a:avLst/>
          </a:prstGeom>
        </p:spPr>
        <p:txBody>
          <a:bodyPr wrap="square">
            <a:spAutoFit/>
          </a:bodyPr>
          <a:lstStyle/>
          <a:p>
            <a:r>
              <a:rPr lang="en-US" dirty="0">
                <a:latin typeface="Liberation Mono"/>
              </a:rPr>
              <a:t>Enable/Disable :- </a:t>
            </a:r>
            <a:r>
              <a:rPr lang="en-US" dirty="0">
                <a:solidFill>
                  <a:srgbClr val="669900"/>
                </a:solidFill>
                <a:latin typeface="Liberation Mono"/>
              </a:rPr>
              <a:t>1</a:t>
            </a:r>
            <a:r>
              <a:rPr lang="en-US" dirty="0">
                <a:solidFill>
                  <a:srgbClr val="92D050"/>
                </a:solidFill>
                <a:latin typeface="Liberation Mono"/>
              </a:rPr>
              <a:t> </a:t>
            </a:r>
            <a:r>
              <a:rPr lang="en-US" dirty="0">
                <a:solidFill>
                  <a:srgbClr val="669900"/>
                </a:solidFill>
                <a:latin typeface="Liberation Mono"/>
              </a:rPr>
              <a:t>(for true)  / 0 (for false)</a:t>
            </a:r>
          </a:p>
        </p:txBody>
      </p:sp>
    </p:spTree>
    <p:extLst>
      <p:ext uri="{BB962C8B-B14F-4D97-AF65-F5344CB8AC3E}">
        <p14:creationId xmlns:p14="http://schemas.microsoft.com/office/powerpoint/2010/main" val="236315383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65100" y="4115544"/>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301535575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Explain</a:t>
            </a:r>
          </a:p>
        </p:txBody>
      </p:sp>
      <p:sp>
        <p:nvSpPr>
          <p:cNvPr id="5" name="Rectangle 4"/>
          <p:cNvSpPr/>
          <p:nvPr/>
        </p:nvSpPr>
        <p:spPr>
          <a:xfrm>
            <a:off x="217714" y="2020669"/>
            <a:ext cx="8773885"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tbl_name [col_name]</a:t>
            </a:r>
          </a:p>
        </p:txBody>
      </p:sp>
      <p:sp>
        <p:nvSpPr>
          <p:cNvPr id="6" name="Rectangle 5"/>
          <p:cNvSpPr/>
          <p:nvPr/>
        </p:nvSpPr>
        <p:spPr>
          <a:xfrm>
            <a:off x="228600" y="2743200"/>
            <a:ext cx="8458199" cy="19389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 EMP;</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 EMP ENAME;</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DESCRIBE EMP;</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EXPLAIN EMP;</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EXPLAIN EMP empno;</a:t>
            </a:r>
          </a:p>
        </p:txBody>
      </p:sp>
      <p:sp>
        <p:nvSpPr>
          <p:cNvPr id="7" name="Rectangle 6"/>
          <p:cNvSpPr/>
          <p:nvPr/>
        </p:nvSpPr>
        <p:spPr>
          <a:xfrm>
            <a:off x="152400" y="703183"/>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217714" y="5029200"/>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17714" y="1706701"/>
            <a:ext cx="8773885"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7" name="Rectangle 6"/>
          <p:cNvSpPr/>
          <p:nvPr/>
        </p:nvSpPr>
        <p:spPr>
          <a:xfrm>
            <a:off x="152400" y="703183"/>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228600" y="4833372"/>
            <a:ext cx="8458199"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EXPLAIN</a:t>
            </a:r>
            <a:r>
              <a:rPr lang="en-IN" sz="1600"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EXPLAIN</a:t>
            </a:r>
            <a:r>
              <a:rPr lang="en-IN" sz="1600"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where empno=7788;</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EXPLAIN</a:t>
            </a:r>
            <a:r>
              <a:rPr lang="en-IN" sz="1600"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INNER JOIN DEPT USING(DEPTNO);</a:t>
            </a:r>
          </a:p>
        </p:txBody>
      </p:sp>
      <p:sp>
        <p:nvSpPr>
          <p:cNvPr id="6" name="Rectangle 5"/>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Explain</a:t>
            </a:r>
          </a:p>
        </p:txBody>
      </p:sp>
    </p:spTree>
    <p:extLst>
      <p:ext uri="{BB962C8B-B14F-4D97-AF65-F5344CB8AC3E}">
        <p14:creationId xmlns:p14="http://schemas.microsoft.com/office/powerpoint/2010/main" val="15451439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914400"/>
            <a:ext cx="8686800" cy="1384995"/>
          </a:xfrm>
          <a:prstGeom prst="rect">
            <a:avLst/>
          </a:prstGeom>
        </p:spPr>
        <p:txBody>
          <a:bodyPr wrap="square">
            <a:spAutoFit/>
          </a:bodyPr>
          <a:lstStyle/>
          <a:p>
            <a:r>
              <a:rPr lang="en-IN" sz="3200" b="1" dirty="0">
                <a:latin typeface="Arial" panose="020B0604020202020204" pitchFamily="34" charset="0"/>
                <a:cs typeface="Arial" panose="020B0604020202020204" pitchFamily="34" charset="0"/>
              </a:rPr>
              <a:t>Relation </a:t>
            </a:r>
            <a:r>
              <a:rPr lang="en-IN" sz="2400" b="1" i="1" dirty="0">
                <a:solidFill>
                  <a:srgbClr val="FF0000"/>
                </a:solidFill>
                <a:latin typeface="Arial" panose="020B0604020202020204" pitchFamily="34" charset="0"/>
                <a:cs typeface="Arial" panose="020B0604020202020204" pitchFamily="34" charset="0"/>
              </a:rPr>
              <a:t>(in Relational Algebra </a:t>
            </a:r>
            <a:r>
              <a:rPr lang="en-IN" sz="2400" i="1" dirty="0">
                <a:solidFill>
                  <a:srgbClr val="FF0000"/>
                </a:solidFill>
                <a:latin typeface="Arial" panose="020B0604020202020204" pitchFamily="34" charset="0"/>
                <a:cs typeface="Arial" panose="020B0604020202020204" pitchFamily="34" charset="0"/>
              </a:rPr>
              <a:t>"</a:t>
            </a:r>
            <a:r>
              <a:rPr lang="en-IN" sz="2400" b="1" i="1" dirty="0">
                <a:solidFill>
                  <a:srgbClr val="FF0000"/>
                </a:solidFill>
                <a:latin typeface="Arial" panose="020B0604020202020204" pitchFamily="34" charset="0"/>
                <a:cs typeface="Arial" panose="020B0604020202020204" pitchFamily="34" charset="0"/>
              </a:rPr>
              <a:t>R</a:t>
            </a:r>
            <a:r>
              <a:rPr lang="en-IN" sz="2400" i="1" dirty="0">
                <a:solidFill>
                  <a:srgbClr val="FF0000"/>
                </a:solidFill>
                <a:latin typeface="Arial" panose="020B0604020202020204" pitchFamily="34" charset="0"/>
                <a:cs typeface="Arial" panose="020B0604020202020204" pitchFamily="34" charset="0"/>
              </a:rPr>
              <a:t>" </a:t>
            </a:r>
            <a:r>
              <a:rPr lang="en-IN" sz="2400" b="1" i="1" dirty="0">
                <a:solidFill>
                  <a:srgbClr val="FF0000"/>
                </a:solidFill>
                <a:latin typeface="Arial" panose="020B0604020202020204" pitchFamily="34" charset="0"/>
                <a:cs typeface="Arial" panose="020B0604020202020204" pitchFamily="34" charset="0"/>
              </a:rPr>
              <a:t>stands for relation)</a:t>
            </a:r>
            <a:r>
              <a:rPr lang="en-IN" sz="3200" b="1" dirty="0">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In Database, a relation represents a </a:t>
            </a:r>
            <a:r>
              <a:rPr lang="en-IN" sz="2800" b="1" dirty="0">
                <a:solidFill>
                  <a:srgbClr val="C00000"/>
                </a:solidFill>
                <a:latin typeface="Arial" panose="020B0604020202020204" pitchFamily="34" charset="0"/>
                <a:cs typeface="Arial" panose="020B0604020202020204" pitchFamily="34" charset="0"/>
              </a:rPr>
              <a:t>table</a:t>
            </a:r>
            <a:r>
              <a:rPr lang="en-IN" sz="2800" dirty="0">
                <a:solidFill>
                  <a:srgbClr val="C0000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or an </a:t>
            </a:r>
            <a:r>
              <a:rPr lang="en-IN" sz="2800" b="1" dirty="0">
                <a:solidFill>
                  <a:srgbClr val="C00000"/>
                </a:solidFill>
                <a:latin typeface="Arial" panose="020B0604020202020204" pitchFamily="34" charset="0"/>
                <a:cs typeface="Arial" panose="020B0604020202020204" pitchFamily="34" charset="0"/>
              </a:rPr>
              <a:t>entity</a:t>
            </a:r>
            <a:r>
              <a:rPr lang="en-IN" sz="2800" dirty="0">
                <a:solidFill>
                  <a:srgbClr val="C0000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228600" y="2260029"/>
            <a:ext cx="8686800" cy="1384995"/>
          </a:xfrm>
          <a:prstGeom prst="rect">
            <a:avLst/>
          </a:prstGeom>
        </p:spPr>
        <p:txBody>
          <a:bodyPr wrap="square">
            <a:spAutoFit/>
          </a:bodyPr>
          <a:lstStyle/>
          <a:p>
            <a:r>
              <a:rPr lang="en-IN" sz="3200" b="1" dirty="0">
                <a:latin typeface="Arial" panose="020B0604020202020204" pitchFamily="34" charset="0"/>
                <a:cs typeface="Arial" panose="020B0604020202020204" pitchFamily="34" charset="0"/>
              </a:rPr>
              <a:t>Relationship: </a:t>
            </a:r>
            <a:r>
              <a:rPr lang="en-IN" sz="2400" dirty="0">
                <a:latin typeface="Arial" panose="020B0604020202020204" pitchFamily="34" charset="0"/>
                <a:cs typeface="Arial" panose="020B0604020202020204" pitchFamily="34" charset="0"/>
              </a:rPr>
              <a:t>In database, relationship is that how the two entities are </a:t>
            </a:r>
            <a:r>
              <a:rPr lang="en-IN" sz="2800" b="1" dirty="0">
                <a:solidFill>
                  <a:srgbClr val="0070C0"/>
                </a:solidFill>
                <a:latin typeface="Arial" panose="020B0604020202020204" pitchFamily="34" charset="0"/>
                <a:cs typeface="Arial" panose="020B0604020202020204" pitchFamily="34" charset="0"/>
              </a:rPr>
              <a:t>connected</a:t>
            </a:r>
            <a:r>
              <a:rPr lang="en-IN" sz="2800" dirty="0">
                <a:solidFill>
                  <a:srgbClr val="0070C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What is Relation and Relationship?</a:t>
            </a:r>
            <a:r>
              <a:rPr lang="en-US" sz="3600" dirty="0">
                <a:solidFill>
                  <a:srgbClr val="FFFF00"/>
                </a:solidFill>
                <a:latin typeface="Arial" pitchFamily="34" charset="0"/>
                <a:cs typeface="Arial" pitchFamily="34" charset="0"/>
              </a:rPr>
              <a:t> </a:t>
            </a:r>
            <a:r>
              <a:rPr lang="en-IN" sz="3600" dirty="0">
                <a:solidFill>
                  <a:srgbClr val="FFFF00"/>
                </a:solidFill>
              </a:rPr>
              <a:t> </a:t>
            </a:r>
            <a:endParaRPr lang="en-IN" sz="3600" dirty="0">
              <a:solidFill>
                <a:srgbClr val="FFFF00"/>
              </a:solidFill>
              <a:latin typeface="Arial" panose="020B0604020202020204" pitchFamily="34" charset="0"/>
              <a:cs typeface="Arial" panose="020B0604020202020204" pitchFamily="34" charset="0"/>
            </a:endParaRPr>
          </a:p>
        </p:txBody>
      </p:sp>
      <p:sp>
        <p:nvSpPr>
          <p:cNvPr id="2" name="Rectangle 1"/>
          <p:cNvSpPr/>
          <p:nvPr/>
        </p:nvSpPr>
        <p:spPr>
          <a:xfrm>
            <a:off x="142844" y="3915053"/>
            <a:ext cx="5410200" cy="954107"/>
          </a:xfrm>
          <a:prstGeom prst="rect">
            <a:avLst/>
          </a:prstGeom>
          <a:solidFill>
            <a:srgbClr val="CFFF21"/>
          </a:solidFill>
        </p:spPr>
        <p:txBody>
          <a:bodyPr wrap="square">
            <a:spAutoFit/>
          </a:bodyPr>
          <a:lstStyle/>
          <a:p>
            <a:r>
              <a:rPr lang="en-IN" sz="2800" b="1" dirty="0">
                <a:solidFill>
                  <a:srgbClr val="C00000"/>
                </a:solidFill>
                <a:latin typeface="Arial" panose="020B0604020202020204" pitchFamily="34" charset="0"/>
                <a:cs typeface="Arial" panose="020B0604020202020204" pitchFamily="34" charset="0"/>
              </a:rPr>
              <a:t>Primary/Foreign key</a:t>
            </a:r>
            <a:r>
              <a:rPr lang="en-IN" sz="2800" dirty="0">
                <a:latin typeface="Arial" panose="020B0604020202020204" pitchFamily="34" charset="0"/>
                <a:cs typeface="Arial" panose="020B0604020202020204" pitchFamily="34" charset="0"/>
              </a:rPr>
              <a:t> is used to specify this relationship.</a:t>
            </a:r>
          </a:p>
        </p:txBody>
      </p:sp>
      <p:sp>
        <p:nvSpPr>
          <p:cNvPr id="7" name="Rectangle 6"/>
          <p:cNvSpPr/>
          <p:nvPr/>
        </p:nvSpPr>
        <p:spPr>
          <a:xfrm>
            <a:off x="214282" y="5211561"/>
            <a:ext cx="8715436" cy="646331"/>
          </a:xfrm>
          <a:prstGeom prst="rect">
            <a:avLst/>
          </a:prstGeom>
        </p:spPr>
        <p:txBody>
          <a:bodyPr wrap="square">
            <a:spAutoFit/>
          </a:bodyPr>
          <a:lstStyle/>
          <a:p>
            <a:pPr marL="342900" indent="-342900">
              <a:buFont typeface="Arial" pitchFamily="34" charset="0"/>
              <a:buChar char="•"/>
            </a:pPr>
            <a:r>
              <a:rPr lang="en-US" b="1" dirty="0">
                <a:solidFill>
                  <a:srgbClr val="006C86"/>
                </a:solidFill>
              </a:rPr>
              <a:t>Table -</a:t>
            </a:r>
            <a:r>
              <a:rPr lang="en-US" dirty="0">
                <a:solidFill>
                  <a:srgbClr val="006C86"/>
                </a:solidFill>
              </a:rPr>
              <a:t> The physical instantiation of a relation in the database schema.</a:t>
            </a:r>
          </a:p>
          <a:p>
            <a:pPr marL="342900" indent="-342900">
              <a:buFont typeface="Arial" pitchFamily="34" charset="0"/>
              <a:buChar char="•"/>
            </a:pPr>
            <a:r>
              <a:rPr lang="en-US" b="1" dirty="0">
                <a:solidFill>
                  <a:srgbClr val="006C86"/>
                </a:solidFill>
              </a:rPr>
              <a:t>Relation</a:t>
            </a:r>
            <a:r>
              <a:rPr lang="en-US" dirty="0">
                <a:solidFill>
                  <a:srgbClr val="006C86"/>
                </a:solidFill>
              </a:rPr>
              <a:t> </a:t>
            </a:r>
            <a:r>
              <a:rPr lang="en-US" b="1" dirty="0">
                <a:solidFill>
                  <a:srgbClr val="006C86"/>
                </a:solidFill>
              </a:rPr>
              <a:t> -</a:t>
            </a:r>
            <a:r>
              <a:rPr lang="en-US" dirty="0">
                <a:solidFill>
                  <a:srgbClr val="006C86"/>
                </a:solidFill>
              </a:rPr>
              <a:t> A logical construct that organizes data into rows and columns.</a:t>
            </a:r>
          </a:p>
        </p:txBody>
      </p:sp>
      <p:sp>
        <p:nvSpPr>
          <p:cNvPr id="8" name="Rectangle 7"/>
          <p:cNvSpPr/>
          <p:nvPr/>
        </p:nvSpPr>
        <p:spPr>
          <a:xfrm>
            <a:off x="5643570" y="3983102"/>
            <a:ext cx="3357554" cy="707886"/>
          </a:xfrm>
          <a:prstGeom prst="rect">
            <a:avLst/>
          </a:prstGeom>
        </p:spPr>
        <p:txBody>
          <a:bodyPr wrap="square">
            <a:spAutoFit/>
          </a:bodyPr>
          <a:lstStyle/>
          <a:p>
            <a:r>
              <a:rPr lang="en-US" sz="2000" dirty="0"/>
              <a:t>Foreign Key is also know as </a:t>
            </a:r>
            <a:r>
              <a:rPr lang="en-US" sz="2000" dirty="0">
                <a:solidFill>
                  <a:srgbClr val="006C86"/>
                </a:solidFill>
              </a:rPr>
              <a:t>Reference/Referential key.</a:t>
            </a:r>
          </a:p>
        </p:txBody>
      </p:sp>
    </p:spTree>
    <p:extLst>
      <p:ext uri="{BB962C8B-B14F-4D97-AF65-F5344CB8AC3E}">
        <p14:creationId xmlns:p14="http://schemas.microsoft.com/office/powerpoint/2010/main" val="3508096533"/>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182BD460-8174-48F8-A62D-CBA117B614A0}"/>
              </a:ext>
            </a:extLst>
          </p:cNvPr>
          <p:cNvSpPr/>
          <p:nvPr/>
        </p:nvSpPr>
        <p:spPr>
          <a:xfrm>
            <a:off x="2087724" y="3429000"/>
            <a:ext cx="4968552" cy="1200329"/>
          </a:xfrm>
          <a:prstGeom prst="rect">
            <a:avLst/>
          </a:prstGeom>
        </p:spPr>
        <p:txBody>
          <a:bodyPr wrap="square">
            <a:spAutoFit/>
          </a:bodyPr>
          <a:lstStyle/>
          <a:p>
            <a:r>
              <a:rPr lang="en-IN" sz="2400" dirty="0">
                <a:solidFill>
                  <a:srgbClr val="006C86"/>
                </a:solidFill>
              </a:rPr>
              <a:t>SELECT</a:t>
            </a:r>
            <a:r>
              <a:rPr lang="en-IN" sz="2400" dirty="0"/>
              <a:t> what_to_select</a:t>
            </a:r>
          </a:p>
          <a:p>
            <a:r>
              <a:rPr lang="en-IN" sz="2400" dirty="0">
                <a:solidFill>
                  <a:srgbClr val="006C86"/>
                </a:solidFill>
              </a:rPr>
              <a:t>FROM</a:t>
            </a:r>
            <a:r>
              <a:rPr lang="en-IN" sz="2400" dirty="0"/>
              <a:t> which_table</a:t>
            </a:r>
          </a:p>
          <a:p>
            <a:r>
              <a:rPr lang="en-IN" sz="2400" dirty="0">
                <a:solidFill>
                  <a:srgbClr val="006C86"/>
                </a:solidFill>
              </a:rPr>
              <a:t>WHERE</a:t>
            </a:r>
            <a:r>
              <a:rPr lang="en-IN" sz="2400" dirty="0"/>
              <a:t> conditions_to_satisfy;</a:t>
            </a:r>
          </a:p>
        </p:txBody>
      </p:sp>
    </p:spTree>
    <p:extLst>
      <p:ext uri="{BB962C8B-B14F-4D97-AF65-F5344CB8AC3E}">
        <p14:creationId xmlns:p14="http://schemas.microsoft.com/office/powerpoint/2010/main" val="1071191125"/>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0" y="1295400"/>
            <a:ext cx="9144000" cy="369332"/>
          </a:xfrm>
          <a:prstGeom prst="rect">
            <a:avLst/>
          </a:prstGeom>
        </p:spPr>
        <p:txBody>
          <a:bodyPr wrap="square">
            <a:spAutoFit/>
          </a:bodyPr>
          <a:lstStyle/>
          <a:p>
            <a:pPr algn="ctr"/>
            <a:r>
              <a:rPr lang="en-US" dirty="0">
                <a:latin typeface="Arial" pitchFamily="34" charset="0"/>
                <a:cs typeface="Arial" pitchFamily="34" charset="0"/>
              </a:rPr>
              <a:t>The </a:t>
            </a:r>
            <a:r>
              <a:rPr lang="en-US" b="1" u="sng" dirty="0">
                <a:latin typeface="Arial" pitchFamily="34" charset="0"/>
                <a:cs typeface="Arial" pitchFamily="34" charset="0"/>
              </a:rPr>
              <a:t>SELECT</a:t>
            </a:r>
            <a:r>
              <a:rPr lang="en-US" dirty="0">
                <a:latin typeface="Arial" pitchFamily="34" charset="0"/>
                <a:cs typeface="Arial" pitchFamily="34" charset="0"/>
              </a:rPr>
              <a:t> statement retrieves or extracts data from tables in the database.</a:t>
            </a:r>
          </a:p>
        </p:txBody>
      </p:sp>
      <p:sp>
        <p:nvSpPr>
          <p:cNvPr id="4" name="Rectangle 3"/>
          <p:cNvSpPr/>
          <p:nvPr/>
        </p:nvSpPr>
        <p:spPr>
          <a:xfrm>
            <a:off x="152400" y="1848683"/>
            <a:ext cx="8839200" cy="4247317"/>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use one or more tables separated by comma to include various conditions using a WHERE clause, but WHERE clause is an optional part of SELECT command.</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fetch one or more fields in a single SELECT command.</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star (*) in place of fields. In this case, SELECT will return all the fields.</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any condition using WHERE clause.</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an offset using OFFSET from where SELECT will start returning records. By default offset is zero.</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limit the number of returns using LIMIT attribute.</a:t>
            </a:r>
          </a:p>
        </p:txBody>
      </p:sp>
    </p:spTree>
    <p:extLst>
      <p:ext uri="{BB962C8B-B14F-4D97-AF65-F5344CB8AC3E}">
        <p14:creationId xmlns:p14="http://schemas.microsoft.com/office/powerpoint/2010/main" val="1627924000"/>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609600" y="1589544"/>
            <a:ext cx="7239000" cy="2193677"/>
          </a:xfrm>
          <a:prstGeom prst="rect">
            <a:avLst/>
          </a:prstGeom>
        </p:spPr>
        <p:txBody>
          <a:bodyPr wrap="square">
            <a:spAutoFit/>
          </a:bodyPr>
          <a:lstStyle/>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54608902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533400" y="1143000"/>
            <a:ext cx="7924800"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275591112"/>
              </p:ext>
            </p:extLst>
          </p:nvPr>
        </p:nvGraphicFramePr>
        <p:xfrm>
          <a:off x="381000" y="3276600"/>
          <a:ext cx="8229600" cy="2518914"/>
        </p:xfrm>
        <a:graphic>
          <a:graphicData uri="http://schemas.openxmlformats.org/drawingml/2006/table">
            <a:tbl>
              <a:tblPr>
                <a:tableStyleId>{BC89EF96-8CEA-46FF-86C4-4CE0E7609802}</a:tableStyleId>
              </a:tblPr>
              <a:tblGrid>
                <a:gridCol w="1851328">
                  <a:extLst>
                    <a:ext uri="{9D8B030D-6E8A-4147-A177-3AD203B41FA5}">
                      <a16:colId xmlns:a16="http://schemas.microsoft.com/office/drawing/2014/main" val="20000"/>
                    </a:ext>
                  </a:extLst>
                </a:gridCol>
                <a:gridCol w="1807881">
                  <a:extLst>
                    <a:ext uri="{9D8B030D-6E8A-4147-A177-3AD203B41FA5}">
                      <a16:colId xmlns:a16="http://schemas.microsoft.com/office/drawing/2014/main" val="20001"/>
                    </a:ext>
                  </a:extLst>
                </a:gridCol>
                <a:gridCol w="2165113">
                  <a:extLst>
                    <a:ext uri="{9D8B030D-6E8A-4147-A177-3AD203B41FA5}">
                      <a16:colId xmlns:a16="http://schemas.microsoft.com/office/drawing/2014/main" val="20002"/>
                    </a:ext>
                  </a:extLst>
                </a:gridCol>
                <a:gridCol w="2405278">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4162098004"/>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4" name="Rectangle 3"/>
          <p:cNvSpPr/>
          <p:nvPr/>
        </p:nvSpPr>
        <p:spPr>
          <a:xfrm>
            <a:off x="533400" y="1143000"/>
            <a:ext cx="8229600"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extLst>
              <p:ext uri="{D42A27DB-BD31-4B8C-83A1-F6EECF244321}">
                <p14:modId xmlns:p14="http://schemas.microsoft.com/office/powerpoint/2010/main" val="2237334504"/>
              </p:ext>
            </p:extLst>
          </p:nvPr>
        </p:nvGraphicFramePr>
        <p:xfrm>
          <a:off x="381000" y="3276600"/>
          <a:ext cx="8229600" cy="2518914"/>
        </p:xfrm>
        <a:graphic>
          <a:graphicData uri="http://schemas.openxmlformats.org/drawingml/2006/table">
            <a:tbl>
              <a:tblPr>
                <a:tableStyleId>{BC89EF96-8CEA-46FF-86C4-4CE0E7609802}</a:tableStyleId>
              </a:tblPr>
              <a:tblGrid>
                <a:gridCol w="1851328">
                  <a:extLst>
                    <a:ext uri="{9D8B030D-6E8A-4147-A177-3AD203B41FA5}">
                      <a16:colId xmlns:a16="http://schemas.microsoft.com/office/drawing/2014/main" val="20000"/>
                    </a:ext>
                  </a:extLst>
                </a:gridCol>
                <a:gridCol w="1807881">
                  <a:extLst>
                    <a:ext uri="{9D8B030D-6E8A-4147-A177-3AD203B41FA5}">
                      <a16:colId xmlns:a16="http://schemas.microsoft.com/office/drawing/2014/main" val="20001"/>
                    </a:ext>
                  </a:extLst>
                </a:gridCol>
                <a:gridCol w="2165113">
                  <a:extLst>
                    <a:ext uri="{9D8B030D-6E8A-4147-A177-3AD203B41FA5}">
                      <a16:colId xmlns:a16="http://schemas.microsoft.com/office/drawing/2014/main" val="20002"/>
                    </a:ext>
                  </a:extLst>
                </a:gridCol>
                <a:gridCol w="2405278">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80" marR="68580"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80" marR="68580"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80" marR="68580"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80" marR="68580" marT="0" marB="0" anchor="ctr">
                    <a:no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786521795"/>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533400" y="1143001"/>
            <a:ext cx="8382000" cy="2431435"/>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a:p>
            <a:pPr marL="457200" indent="-457200">
              <a:lnSpc>
                <a:spcPct val="200000"/>
              </a:lnSpc>
            </a:pPr>
            <a:endParaRPr lang="en-US" sz="2400"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4239470636"/>
              </p:ext>
            </p:extLst>
          </p:nvPr>
        </p:nvGraphicFramePr>
        <p:xfrm>
          <a:off x="152401" y="3048000"/>
          <a:ext cx="5638799" cy="2514600"/>
        </p:xfrm>
        <a:graphic>
          <a:graphicData uri="http://schemas.openxmlformats.org/drawingml/2006/table">
            <a:tbl>
              <a:tblPr>
                <a:tableStyleId>{BC89EF96-8CEA-46FF-86C4-4CE0E7609802}</a:tableStyleId>
              </a:tblPr>
              <a:tblGrid>
                <a:gridCol w="914399">
                  <a:extLst>
                    <a:ext uri="{9D8B030D-6E8A-4147-A177-3AD203B41FA5}">
                      <a16:colId xmlns:a16="http://schemas.microsoft.com/office/drawing/2014/main" val="20000"/>
                    </a:ext>
                  </a:extLst>
                </a:gridCol>
                <a:gridCol w="892908">
                  <a:extLst>
                    <a:ext uri="{9D8B030D-6E8A-4147-A177-3AD203B41FA5}">
                      <a16:colId xmlns:a16="http://schemas.microsoft.com/office/drawing/2014/main" val="20001"/>
                    </a:ext>
                  </a:extLst>
                </a:gridCol>
                <a:gridCol w="1012092">
                  <a:extLst>
                    <a:ext uri="{9D8B030D-6E8A-4147-A177-3AD203B41FA5}">
                      <a16:colId xmlns:a16="http://schemas.microsoft.com/office/drawing/2014/main" val="20002"/>
                    </a:ext>
                  </a:extLst>
                </a:gridCol>
                <a:gridCol w="1373554">
                  <a:extLst>
                    <a:ext uri="{9D8B030D-6E8A-4147-A177-3AD203B41FA5}">
                      <a16:colId xmlns:a16="http://schemas.microsoft.com/office/drawing/2014/main" val="20003"/>
                    </a:ext>
                  </a:extLst>
                </a:gridCol>
                <a:gridCol w="1445846">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1800" kern="1200" dirty="0">
                          <a:latin typeface="Cambria" pitchFamily="18" charset="0"/>
                        </a:rPr>
                        <a:t>EMPNO</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ENAME</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JOB</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HIREDATE</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kern="1200" dirty="0">
                          <a:latin typeface="Cambria" pitchFamily="18" charset="0"/>
                        </a:rPr>
                        <a:t>1</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Saleel</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01-Jan-95</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kern="1200" dirty="0">
                        <a:solidFill>
                          <a:schemeClr val="dk1"/>
                        </a:solidFill>
                        <a:latin typeface="Cambria" pitchFamily="18" charset="0"/>
                        <a:ea typeface="+mn-ea"/>
                        <a:cs typeface="+mn-cs"/>
                      </a:endParaRPr>
                    </a:p>
                  </a:txBody>
                  <a:tcPr marL="68580" marR="68580" marT="0" marB="0" anchor="ctr">
                    <a:solidFill>
                      <a:srgbClr val="FBC9F0"/>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kern="1200" dirty="0">
                          <a:latin typeface="Cambria" pitchFamily="18" charset="0"/>
                        </a:rPr>
                        <a:t>2</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Janhavi</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Sales</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20-Dec-94</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FBC9F0"/>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1800" kern="1200" dirty="0">
                          <a:latin typeface="Cambria" pitchFamily="18" charset="0"/>
                        </a:rPr>
                        <a:t>3</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Snehal</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21-May-97</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80" marR="68580" marT="0" marB="0" anchor="ctr">
                    <a:solidFill>
                      <a:srgbClr val="FBC9F0"/>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1800" kern="1200" dirty="0">
                          <a:latin typeface="Cambria" pitchFamily="18" charset="0"/>
                        </a:rPr>
                        <a:t>4</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Rahul</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Account</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30-Jul-97</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FBC9F0"/>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1800" kern="1200" dirty="0">
                          <a:latin typeface="Cambria" pitchFamily="18" charset="0"/>
                        </a:rPr>
                        <a:t>5</a:t>
                      </a:r>
                      <a:endParaRPr kumimoji="0" lang="en-US" sz="18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1800" kern="1200" dirty="0">
                          <a:latin typeface="Cambria" pitchFamily="18" charset="0"/>
                        </a:rPr>
                        <a:t>Ketan</a:t>
                      </a:r>
                      <a:endParaRPr kumimoji="0" lang="en-US" sz="18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1800" kern="1200" dirty="0">
                          <a:latin typeface="Cambria" pitchFamily="18" charset="0"/>
                        </a:rPr>
                        <a:t>Sales</a:t>
                      </a:r>
                      <a:endParaRPr kumimoji="0" lang="en-US" sz="18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1800" kern="1200" dirty="0">
                          <a:latin typeface="Cambria" pitchFamily="18" charset="0"/>
                        </a:rPr>
                        <a:t>01-Jan-94</a:t>
                      </a:r>
                      <a:endParaRPr kumimoji="0" lang="en-US" sz="1800" kern="1200" dirty="0">
                        <a:solidFill>
                          <a:schemeClr val="dk1"/>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30</a:t>
                      </a:r>
                      <a:endParaRPr kumimoji="0" lang="en-US" sz="1800" kern="1200" dirty="0">
                        <a:solidFill>
                          <a:schemeClr val="dk1"/>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6359289"/>
              </p:ext>
            </p:extLst>
          </p:nvPr>
        </p:nvGraphicFramePr>
        <p:xfrm>
          <a:off x="5867400" y="3048000"/>
          <a:ext cx="3048000" cy="1308340"/>
        </p:xfrm>
        <a:graphic>
          <a:graphicData uri="http://schemas.openxmlformats.org/drawingml/2006/table">
            <a:tbl>
              <a:tblPr>
                <a:tableStyleId>{BC89EF96-8CEA-46FF-86C4-4CE0E7609802}</a:tableStyleId>
              </a:tblPr>
              <a:tblGrid>
                <a:gridCol w="1042736">
                  <a:extLst>
                    <a:ext uri="{9D8B030D-6E8A-4147-A177-3AD203B41FA5}">
                      <a16:colId xmlns:a16="http://schemas.microsoft.com/office/drawing/2014/main" val="20000"/>
                    </a:ext>
                  </a:extLst>
                </a:gridCol>
                <a:gridCol w="962526">
                  <a:extLst>
                    <a:ext uri="{9D8B030D-6E8A-4147-A177-3AD203B41FA5}">
                      <a16:colId xmlns:a16="http://schemas.microsoft.com/office/drawing/2014/main" val="20001"/>
                    </a:ext>
                  </a:extLst>
                </a:gridCol>
                <a:gridCol w="1042738">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DNAME</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LOC</a:t>
                      </a:r>
                      <a:endParaRPr kumimoji="0" lang="en-US" sz="1800" b="1" kern="1200" dirty="0">
                        <a:solidFill>
                          <a:srgbClr val="C00000"/>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80" marR="68580" marT="0" marB="0" anchor="ctr">
                    <a:solidFill>
                      <a:srgbClr val="FBC9F0"/>
                    </a:solidFill>
                  </a:tcPr>
                </a:tc>
                <a:tc>
                  <a:txBody>
                    <a:bodyPr/>
                    <a:lstStyle/>
                    <a:p>
                      <a:pPr marL="0" marR="0">
                        <a:spcBef>
                          <a:spcPts val="0"/>
                        </a:spcBef>
                        <a:spcAft>
                          <a:spcPts val="0"/>
                        </a:spcAft>
                      </a:pPr>
                      <a:r>
                        <a:rPr kumimoji="0" lang="en-US" sz="1800" kern="1200" dirty="0">
                          <a:latin typeface="Cambria" pitchFamily="18" charset="0"/>
                        </a:rPr>
                        <a:t>HRD</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PUNE</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FBC9F0"/>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SALES</a:t>
                      </a:r>
                    </a:p>
                  </a:txBody>
                  <a:tcPr marL="68580" marR="68580" marT="0" marB="0" anchor="ctr">
                    <a:solidFill>
                      <a:srgbClr val="B7F7E2"/>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BARODA</a:t>
                      </a:r>
                    </a:p>
                  </a:txBody>
                  <a:tcPr marL="68580" marR="68580" marT="0" marB="0" anchor="ctr">
                    <a:solidFill>
                      <a:srgbClr val="B7F7E2"/>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088603037"/>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33467"/>
            <a:ext cx="8458200" cy="62271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707571" y="1969256"/>
            <a:ext cx="8229600"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6" name="Rectangle 5"/>
          <p:cNvSpPr/>
          <p:nvPr/>
        </p:nvSpPr>
        <p:spPr>
          <a:xfrm>
            <a:off x="685800" y="3962400"/>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5" name="Rectangle 14"/>
          <p:cNvSpPr/>
          <p:nvPr/>
        </p:nvSpPr>
        <p:spPr>
          <a:xfrm>
            <a:off x="685800" y="1265223"/>
            <a:ext cx="4241867"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16" name="Rectangle 15"/>
          <p:cNvSpPr/>
          <p:nvPr/>
        </p:nvSpPr>
        <p:spPr>
          <a:xfrm>
            <a:off x="685800" y="3257490"/>
            <a:ext cx="4241867"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2523090" y="3882815"/>
            <a:ext cx="495300" cy="149267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Rectangle 18"/>
          <p:cNvSpPr/>
          <p:nvPr/>
        </p:nvSpPr>
        <p:spPr>
          <a:xfrm>
            <a:off x="1905000" y="4888468"/>
            <a:ext cx="1752600"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20" name="Left Brace 19"/>
          <p:cNvSpPr/>
          <p:nvPr/>
        </p:nvSpPr>
        <p:spPr>
          <a:xfrm rot="16200000">
            <a:off x="2114411" y="2223508"/>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1435588" y="2590800"/>
            <a:ext cx="1752600"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a:t>
            </a:r>
          </a:p>
        </p:txBody>
      </p:sp>
    </p:spTree>
    <p:extLst>
      <p:ext uri="{BB962C8B-B14F-4D97-AF65-F5344CB8AC3E}">
        <p14:creationId xmlns:p14="http://schemas.microsoft.com/office/powerpoint/2010/main" val="1623424744"/>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228600" y="3897868"/>
            <a:ext cx="8686800"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 ' WORLD'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 WORLD'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a:latin typeface="Arial" panose="020B0604020202020204" pitchFamily="34" charset="0"/>
                <a:cs typeface="Arial" panose="020B0604020202020204" pitchFamily="34" charset="0"/>
              </a:rPr>
              <a:t>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p:txBody>
      </p:sp>
      <p:sp>
        <p:nvSpPr>
          <p:cNvPr id="4" name="Rectangle 3"/>
          <p:cNvSpPr/>
          <p:nvPr/>
        </p:nvSpPr>
        <p:spPr>
          <a:xfrm>
            <a:off x="381000" y="228600"/>
            <a:ext cx="8382000" cy="769441"/>
          </a:xfrm>
          <a:prstGeom prst="rect">
            <a:avLst/>
          </a:prstGeom>
          <a:solidFill>
            <a:srgbClr val="E0D612"/>
          </a:solidFill>
        </p:spPr>
        <p:txBody>
          <a:bodyPr wrap="square">
            <a:spAutoFit/>
          </a:bodyPr>
          <a:lstStyle/>
          <a:p>
            <a:r>
              <a:rPr lang="en-IN" sz="2200" dirty="0">
                <a:latin typeface="Segoe UI Light" panose="020B0502040204020203" pitchFamily="34" charset="0"/>
                <a:cs typeface="Segoe UI Light" panose="020B0502040204020203" pitchFamily="34" charset="0"/>
              </a:rPr>
              <a:t>In the select list of a query, a quoted column alias can be specified using </a:t>
            </a:r>
            <a:r>
              <a:rPr lang="en-IN" sz="2200" b="1" i="1" dirty="0">
                <a:latin typeface="Segoe UI Light" panose="020B0502040204020203" pitchFamily="34" charset="0"/>
                <a:cs typeface="Segoe UI Light" panose="020B0502040204020203" pitchFamily="34" charset="0"/>
              </a:rPr>
              <a:t>identifier </a:t>
            </a:r>
            <a:r>
              <a:rPr lang="en-IN" sz="2200" b="1" dirty="0">
                <a:latin typeface="Segoe UI Light" panose="020B0502040204020203" pitchFamily="34" charset="0"/>
                <a:cs typeface="Segoe UI Light" panose="020B0502040204020203" pitchFamily="34" charset="0"/>
              </a:rPr>
              <a:t>( ` )</a:t>
            </a:r>
            <a:r>
              <a:rPr lang="en-IN" sz="2200" dirty="0">
                <a:latin typeface="Segoe UI Light" panose="020B0502040204020203" pitchFamily="34" charset="0"/>
                <a:cs typeface="Segoe UI Light" panose="020B0502040204020203" pitchFamily="34" charset="0"/>
              </a:rPr>
              <a:t> or </a:t>
            </a:r>
            <a:r>
              <a:rPr lang="en-IN" sz="2200" b="1" i="1" dirty="0">
                <a:latin typeface="Segoe UI Light" panose="020B0502040204020203" pitchFamily="34" charset="0"/>
                <a:cs typeface="Segoe UI Light" panose="020B0502040204020203" pitchFamily="34" charset="0"/>
              </a:rPr>
              <a:t>string quoting </a:t>
            </a:r>
            <a:r>
              <a:rPr lang="en-IN" sz="2200" b="1" dirty="0">
                <a:latin typeface="Segoe UI Light" panose="020B0502040204020203" pitchFamily="34" charset="0"/>
                <a:cs typeface="Segoe UI Light" panose="020B0502040204020203" pitchFamily="34" charset="0"/>
              </a:rPr>
              <a:t>( ' </a:t>
            </a:r>
            <a:r>
              <a:rPr lang="en-IN" sz="2200" dirty="0">
                <a:latin typeface="Segoe UI Light" panose="020B0502040204020203" pitchFamily="34" charset="0"/>
                <a:cs typeface="Segoe UI Light" panose="020B0502040204020203" pitchFamily="34" charset="0"/>
              </a:rPr>
              <a:t>or</a:t>
            </a:r>
            <a:r>
              <a:rPr lang="en-IN" sz="2200" b="1" dirty="0">
                <a:latin typeface="Segoe UI Light" panose="020B0502040204020203" pitchFamily="34" charset="0"/>
                <a:cs typeface="Segoe UI Light" panose="020B0502040204020203" pitchFamily="34" charset="0"/>
              </a:rPr>
              <a:t> " )</a:t>
            </a:r>
            <a:r>
              <a:rPr lang="en-IN" sz="2200" dirty="0">
                <a:latin typeface="Segoe UI Light" panose="020B0502040204020203" pitchFamily="34" charset="0"/>
                <a:cs typeface="Segoe UI Light" panose="020B0502040204020203" pitchFamily="34" charset="0"/>
              </a:rPr>
              <a:t> characters.</a:t>
            </a:r>
          </a:p>
        </p:txBody>
      </p:sp>
    </p:spTree>
    <p:extLst>
      <p:ext uri="{BB962C8B-B14F-4D97-AF65-F5344CB8AC3E}">
        <p14:creationId xmlns:p14="http://schemas.microsoft.com/office/powerpoint/2010/main" val="20729158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 </a:t>
            </a:r>
            <a:r>
              <a:rPr lang="en-US" sz="3200" b="1" i="1" dirty="0">
                <a:solidFill>
                  <a:srgbClr val="FFFF00"/>
                </a:solidFill>
                <a:latin typeface="Arial" pitchFamily="34" charset="0"/>
                <a:cs typeface="Arial" pitchFamily="34" charset="0"/>
              </a:rPr>
              <a:t>ALIAS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93344" y="1917680"/>
            <a:ext cx="8752114" cy="3416320"/>
          </a:xfrm>
          <a:prstGeom prst="rect">
            <a:avLst/>
          </a:prstGeom>
          <a:solidFill>
            <a:srgbClr val="F9DAFE"/>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latin typeface="Arial" panose="020B0604020202020204" pitchFamily="34" charset="0"/>
                <a:cs typeface="Arial" panose="020B0604020202020204" pitchFamily="34" charset="0"/>
              </a:rPr>
              <a:t>AS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ORDER BY, </a:t>
            </a:r>
            <a:r>
              <a:rPr lang="en-IN" dirty="0">
                <a:latin typeface="Arial" panose="020B0604020202020204" pitchFamily="34" charset="0"/>
                <a:cs typeface="Arial" panose="020B0604020202020204" pitchFamily="34" charset="0"/>
              </a:rPr>
              <a:t>or</a:t>
            </a:r>
            <a:r>
              <a:rPr lang="en-IN" b="1" dirty="0">
                <a:latin typeface="Arial" panose="020B0604020202020204" pitchFamily="34" charset="0"/>
                <a:cs typeface="Arial" panose="020B0604020202020204" pitchFamily="34" charset="0"/>
              </a:rPr>
              <a:t> HAVING clauses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AS keyword is </a:t>
            </a:r>
            <a:r>
              <a:rPr lang="en-IN" b="1" dirty="0">
                <a:latin typeface="Arial" panose="020B0604020202020204" pitchFamily="34" charset="0"/>
                <a:cs typeface="Arial" panose="020B0604020202020204" pitchFamily="34" charset="0"/>
              </a:rPr>
              <a:t>optional</a:t>
            </a:r>
            <a:r>
              <a:rPr lang="en-IN" dirty="0">
                <a:latin typeface="Arial" panose="020B0604020202020204" pitchFamily="34" charset="0"/>
                <a:cs typeface="Arial" panose="020B0604020202020204" pitchFamily="34" charset="0"/>
              </a:rPr>
              <a:t> when aliasing a select_expr with an identifier.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clause</a:t>
            </a:r>
            <a:r>
              <a:rPr lang="en-IN" dirty="0">
                <a:latin typeface="Arial" pitchFamily="34" charset="0"/>
                <a:cs typeface="Arial" pitchFamily="34" charset="0"/>
              </a:rPr>
              <a:t>.</a:t>
            </a:r>
          </a:p>
          <a:p>
            <a:pPr marL="285750" indent="-285750">
              <a:buFont typeface="Arial" panose="020B0604020202020204" pitchFamily="34" charset="0"/>
              <a:buChar char="•"/>
            </a:pPr>
            <a:endParaRPr lang="en-IN"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AS alias_name </a:t>
            </a:r>
            <a:r>
              <a:rPr lang="en-IN" dirty="0">
                <a:latin typeface="Arial" pitchFamily="34" charset="0"/>
                <a:cs typeface="Arial" pitchFamily="34" charset="0"/>
              </a:rPr>
              <a:t>or</a:t>
            </a:r>
            <a:r>
              <a:rPr lang="en-IN" b="1" dirty="0">
                <a:latin typeface="Arial" pitchFamily="34" charset="0"/>
                <a:cs typeface="Arial" pitchFamily="34" charset="0"/>
              </a:rPr>
              <a:t> tbl_name alias_name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p:txBody>
      </p:sp>
      <p:sp>
        <p:nvSpPr>
          <p:cNvPr id="2" name="Rectangle 1"/>
          <p:cNvSpPr/>
          <p:nvPr/>
        </p:nvSpPr>
        <p:spPr>
          <a:xfrm>
            <a:off x="134772" y="753070"/>
            <a:ext cx="8869258"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programmer can use an alias to temporarily assign another name to a table or column for the duration of a SELECT query</a:t>
            </a:r>
            <a:r>
              <a:rPr lang="en-IN" b="1" dirty="0">
                <a:latin typeface="Arial" panose="020B0604020202020204" pitchFamily="34" charset="0"/>
                <a:cs typeface="Arial" panose="020B0604020202020204" pitchFamily="34" charset="0"/>
              </a:rPr>
              <a:t>.</a:t>
            </a:r>
            <a:r>
              <a:rPr lang="en-IN" b="1" dirty="0">
                <a:solidFill>
                  <a:srgbClr val="FF0000"/>
                </a:solidFill>
                <a:latin typeface="Arial" panose="020B0604020202020204" pitchFamily="34" charset="0"/>
                <a:cs typeface="Arial" panose="020B0604020202020204" pitchFamily="34" charset="0"/>
              </a:rPr>
              <a:t> Assigning an alias does not actually rename the column or table.</a:t>
            </a:r>
          </a:p>
        </p:txBody>
      </p:sp>
    </p:spTree>
    <p:extLst>
      <p:ext uri="{BB962C8B-B14F-4D97-AF65-F5344CB8AC3E}">
        <p14:creationId xmlns:p14="http://schemas.microsoft.com/office/powerpoint/2010/main" val="37226678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2932" y="116632"/>
            <a:ext cx="6298519" cy="400110"/>
          </a:xfrm>
          <a:prstGeom prst="rect">
            <a:avLst/>
          </a:prstGeom>
        </p:spPr>
        <p:txBody>
          <a:bodyPr wrap="none">
            <a:spAutoFit/>
          </a:bodyPr>
          <a:lstStyle/>
          <a:p>
            <a:pPr fontAlgn="base"/>
            <a:r>
              <a:rPr lang="en-US" sz="2000" b="1" dirty="0">
                <a:solidFill>
                  <a:srgbClr val="444444"/>
                </a:solidFill>
                <a:latin typeface="Verdana" panose="020B0604030504040204"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769045927"/>
              </p:ext>
            </p:extLst>
          </p:nvPr>
        </p:nvGraphicFramePr>
        <p:xfrm>
          <a:off x="142932" y="548680"/>
          <a:ext cx="8893564" cy="5779726"/>
        </p:xfrm>
        <a:graphic>
          <a:graphicData uri="http://schemas.openxmlformats.org/drawingml/2006/table">
            <a:tbl>
              <a:tblPr/>
              <a:tblGrid>
                <a:gridCol w="4446782">
                  <a:extLst>
                    <a:ext uri="{9D8B030D-6E8A-4147-A177-3AD203B41FA5}">
                      <a16:colId xmlns:a16="http://schemas.microsoft.com/office/drawing/2014/main" val="3406180870"/>
                    </a:ext>
                  </a:extLst>
                </a:gridCol>
                <a:gridCol w="4446782">
                  <a:extLst>
                    <a:ext uri="{9D8B030D-6E8A-4147-A177-3AD203B41FA5}">
                      <a16:colId xmlns:a16="http://schemas.microsoft.com/office/drawing/2014/main" val="814245111"/>
                    </a:ext>
                  </a:extLst>
                </a:gridCol>
              </a:tblGrid>
              <a:tr h="411414">
                <a:tc>
                  <a:txBody>
                    <a:bodyPr/>
                    <a:lstStyle/>
                    <a:p>
                      <a:pPr algn="ctr" fontAlgn="base"/>
                      <a:r>
                        <a:rPr lang="en-IN" sz="1800" b="1" dirty="0">
                          <a:solidFill>
                            <a:schemeClr val="accent2">
                              <a:lumMod val="50000"/>
                            </a:schemeClr>
                          </a:solidFill>
                          <a:effectLst/>
                        </a:rPr>
                        <a:t>File Management System</a:t>
                      </a:r>
                      <a:endParaRPr lang="en-IN" sz="1800" b="0" dirty="0">
                        <a:solidFill>
                          <a:schemeClr val="accent2">
                            <a:lumMod val="50000"/>
                          </a:schemeClr>
                        </a:solidFill>
                        <a:effectLst/>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1800" b="1" dirty="0">
                          <a:solidFill>
                            <a:schemeClr val="accent2">
                              <a:lumMod val="50000"/>
                            </a:schemeClr>
                          </a:solidFill>
                          <a:effectLst/>
                        </a:rPr>
                        <a:t>Database Management System</a:t>
                      </a:r>
                      <a:endParaRPr lang="en-IN" sz="1800" b="0" dirty="0">
                        <a:solidFill>
                          <a:schemeClr val="accent2">
                            <a:lumMod val="50000"/>
                          </a:schemeClr>
                        </a:solidFill>
                        <a:effectLst/>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algn="l" fontAlgn="base"/>
                      <a:r>
                        <a:rPr lang="en-US" sz="1800" b="0" dirty="0">
                          <a:effectLst/>
                        </a:rPr>
                        <a:t>File System is a general, easy-to-use system to store general files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algn="l" fontAlgn="base"/>
                      <a:r>
                        <a:rPr lang="en-US" sz="1800" b="0" dirty="0">
                          <a:effectLst/>
                        </a:rPr>
                        <a:t>Data Redundancy is more in file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a:effectLst/>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algn="l" fontAlgn="base"/>
                      <a:r>
                        <a:rPr lang="en-US" sz="1800" b="0" dirty="0">
                          <a:effectLst/>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a:effectLst/>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algn="l" fontAlgn="base"/>
                      <a:r>
                        <a:rPr lang="en-US" sz="1800" b="0" dirty="0">
                          <a:effectLst/>
                        </a:rPr>
                        <a:t>Centralization is hard to get when it comes to File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rPr>
                        <a:t>Centralization</a:t>
                      </a:r>
                      <a:r>
                        <a:rPr lang="en-IN" sz="1800" b="0" dirty="0">
                          <a:effectLst/>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algn="l" fontAlgn="base"/>
                      <a:r>
                        <a:rPr lang="en-US" sz="1800" b="0" dirty="0">
                          <a:effectLst/>
                        </a:rPr>
                        <a:t>User locates the physical address of the files to access data in File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a:effectLst/>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algn="l" fontAlgn="base"/>
                      <a:r>
                        <a:rPr lang="en-US" sz="1800" b="0" dirty="0">
                          <a:effectLst/>
                        </a:rPr>
                        <a:t>Security is low in File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a:effectLst/>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algn="l" fontAlgn="base"/>
                      <a:r>
                        <a:rPr lang="en-IN" sz="1800" b="0" dirty="0">
                          <a:effectLst/>
                        </a:rPr>
                        <a:t>File Management System stores unstructured data as isolated data files/entities.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rPr>
                        <a:t>Database Management System stores structured data which have well defined constraints and interrelation.</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649515502"/>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 </a:t>
            </a:r>
            <a:r>
              <a:rPr lang="en-US" sz="3200" b="1" i="1" dirty="0">
                <a:solidFill>
                  <a:srgbClr val="FFFF00"/>
                </a:solidFill>
                <a:latin typeface="Arial" pitchFamily="34" charset="0"/>
                <a:cs typeface="Arial" pitchFamily="34" charset="0"/>
              </a:rPr>
              <a:t>ALIAS</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1813173"/>
            <a:ext cx="8839200" cy="707886"/>
          </a:xfrm>
          <a:prstGeom prst="rect">
            <a:avLst/>
          </a:prstGeom>
        </p:spPr>
        <p:txBody>
          <a:bodyPr wrap="square">
            <a:spAutoFit/>
          </a:bodyPr>
          <a:lstStyle/>
          <a:p>
            <a:r>
              <a:rPr lang="en-US" sz="2000" dirty="0">
                <a:solidFill>
                  <a:srgbClr val="0077AA"/>
                </a:solidFill>
                <a:latin typeface="Liberation Mono"/>
              </a:rPr>
              <a:t>SELECT ColName1 [ [as] alias_name], ColName2 [ [as] alias_name],... ColN from &lt;table_references&gt; [ [as] alias_name]</a:t>
            </a:r>
          </a:p>
        </p:txBody>
      </p:sp>
      <p:sp>
        <p:nvSpPr>
          <p:cNvPr id="12" name="Rectangle 11"/>
          <p:cNvSpPr/>
          <p:nvPr/>
        </p:nvSpPr>
        <p:spPr>
          <a:xfrm>
            <a:off x="101533" y="1371600"/>
            <a:ext cx="19558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ALIAS</a:t>
            </a:r>
          </a:p>
        </p:txBody>
      </p:sp>
      <p:sp>
        <p:nvSpPr>
          <p:cNvPr id="4" name="Rectangle 3"/>
          <p:cNvSpPr/>
          <p:nvPr/>
        </p:nvSpPr>
        <p:spPr>
          <a:xfrm>
            <a:off x="152400" y="2575173"/>
            <a:ext cx="88392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EMPNO</a:t>
            </a:r>
            <a:r>
              <a:rPr lang="en-US" dirty="0">
                <a:solidFill>
                  <a:srgbClr val="DD4A68"/>
                </a:solidFill>
                <a:latin typeface="Arial" panose="020B0604020202020204" pitchFamily="34" charset="0"/>
                <a:ea typeface="Times New Roman" panose="02020603050405020304" pitchFamily="18" charset="0"/>
              </a:rPr>
              <a:t> as EmployeeNumber, </a:t>
            </a:r>
            <a:r>
              <a:rPr lang="en-US" dirty="0">
                <a:latin typeface="Arial" panose="020B0604020202020204" pitchFamily="34" charset="0"/>
                <a:ea typeface="Times New Roman" panose="02020603050405020304" pitchFamily="18" charset="0"/>
              </a:rPr>
              <a:t>ENAME</a:t>
            </a:r>
            <a:r>
              <a:rPr lang="en-US" dirty="0">
                <a:solidFill>
                  <a:srgbClr val="DD4A68"/>
                </a:solidFill>
                <a:latin typeface="Arial" panose="020B0604020202020204" pitchFamily="34" charset="0"/>
                <a:ea typeface="Times New Roman" panose="02020603050405020304" pitchFamily="18" charset="0"/>
              </a:rPr>
              <a:t> EmployeeName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ENAME</a:t>
            </a:r>
            <a:r>
              <a:rPr lang="en-US" dirty="0">
                <a:solidFill>
                  <a:srgbClr val="DD4A68"/>
                </a:solidFill>
                <a:latin typeface="Arial" panose="020B0604020202020204" pitchFamily="34" charset="0"/>
                <a:ea typeface="Times New Roman" panose="02020603050405020304" pitchFamily="18" charset="0"/>
              </a:rPr>
              <a:t> "Employee 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ENAME</a:t>
            </a:r>
            <a:r>
              <a:rPr lang="en-US" dirty="0">
                <a:solidFill>
                  <a:srgbClr val="DD4A68"/>
                </a:solidFill>
                <a:latin typeface="Arial" panose="020B0604020202020204" pitchFamily="34" charset="0"/>
                <a:ea typeface="Times New Roman" panose="02020603050405020304" pitchFamily="18" charset="0"/>
              </a:rPr>
              <a:t> 'Employee 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EMP E;</a:t>
            </a:r>
            <a:endParaRPr lang="en-IN" sz="1600" dirty="0"/>
          </a:p>
        </p:txBody>
      </p:sp>
      <p:sp>
        <p:nvSpPr>
          <p:cNvPr id="6" name="Rectangle 5"/>
          <p:cNvSpPr/>
          <p:nvPr/>
        </p:nvSpPr>
        <p:spPr>
          <a:xfrm>
            <a:off x="217714" y="762000"/>
            <a:ext cx="86868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SQL aliases are used to give a table, or a column in a table, a temporary name.</a:t>
            </a:r>
          </a:p>
        </p:txBody>
      </p:sp>
      <p:sp>
        <p:nvSpPr>
          <p:cNvPr id="3" name="Rectangle 2"/>
          <p:cNvSpPr/>
          <p:nvPr/>
        </p:nvSpPr>
        <p:spPr>
          <a:xfrm>
            <a:off x="152400" y="4696361"/>
            <a:ext cx="8752114" cy="1323439"/>
          </a:xfrm>
          <a:prstGeom prst="rect">
            <a:avLst/>
          </a:prstGeom>
          <a:solidFill>
            <a:srgbClr val="F9DAFE"/>
          </a:solidFill>
        </p:spPr>
        <p:txBody>
          <a:bodyPr wrap="square">
            <a:spAutoFit/>
          </a:bodyPr>
          <a:lstStyle/>
          <a:p>
            <a:pPr marL="342900" indent="-342900">
              <a:buFont typeface="Arial" panose="020B0604020202020204" pitchFamily="34" charset="0"/>
              <a:buChar char="•"/>
            </a:pPr>
            <a:r>
              <a:rPr lang="en-IN" sz="2000" dirty="0">
                <a:latin typeface="Arial" pitchFamily="34" charset="0"/>
                <a:ea typeface="+mj-ea"/>
                <a:cs typeface="Arial" pitchFamily="34" charset="0"/>
              </a:rPr>
              <a:t>You can use the alias in </a:t>
            </a:r>
            <a:r>
              <a:rPr lang="en-IN" sz="2000" i="1" dirty="0">
                <a:latin typeface="Arial" pitchFamily="34" charset="0"/>
                <a:ea typeface="+mj-ea"/>
                <a:cs typeface="Arial" pitchFamily="34" charset="0"/>
              </a:rPr>
              <a:t>GROUP BY, ORDER BY</a:t>
            </a:r>
            <a:r>
              <a:rPr lang="en-IN" sz="2000" dirty="0">
                <a:latin typeface="Arial" pitchFamily="34" charset="0"/>
                <a:ea typeface="+mj-ea"/>
                <a:cs typeface="Arial" pitchFamily="34" charset="0"/>
              </a:rPr>
              <a:t>, or </a:t>
            </a:r>
            <a:r>
              <a:rPr lang="en-IN" sz="2000" i="1" dirty="0">
                <a:latin typeface="Arial" pitchFamily="34" charset="0"/>
                <a:ea typeface="+mj-ea"/>
                <a:cs typeface="Arial" pitchFamily="34" charset="0"/>
              </a:rPr>
              <a:t>HAVING</a:t>
            </a:r>
            <a:r>
              <a:rPr lang="en-IN" sz="2000" dirty="0">
                <a:latin typeface="Arial" pitchFamily="34" charset="0"/>
                <a:ea typeface="+mj-ea"/>
                <a:cs typeface="Arial" pitchFamily="34" charset="0"/>
              </a:rPr>
              <a:t> clauses to refer to the column.</a:t>
            </a:r>
          </a:p>
          <a:p>
            <a:pPr marL="342900" indent="-342900">
              <a:buFont typeface="Arial" panose="020B0604020202020204" pitchFamily="34" charset="0"/>
              <a:buChar char="•"/>
            </a:pPr>
            <a:r>
              <a:rPr lang="en-IN" sz="2000" dirty="0">
                <a:latin typeface="Arial" pitchFamily="34" charset="0"/>
                <a:ea typeface="+mj-ea"/>
                <a:cs typeface="Arial" pitchFamily="34" charset="0"/>
              </a:rPr>
              <a:t>Standard SQL disallows references to column aliases in a </a:t>
            </a:r>
            <a:r>
              <a:rPr lang="en-IN" sz="2000" i="1" dirty="0">
                <a:latin typeface="Arial" pitchFamily="34" charset="0"/>
                <a:ea typeface="+mj-ea"/>
                <a:cs typeface="Arial" pitchFamily="34" charset="0"/>
              </a:rPr>
              <a:t>WHERE</a:t>
            </a:r>
            <a:r>
              <a:rPr lang="en-IN" sz="2000" dirty="0">
                <a:latin typeface="Arial" pitchFamily="34" charset="0"/>
                <a:ea typeface="+mj-ea"/>
                <a:cs typeface="Arial" pitchFamily="34" charset="0"/>
              </a:rPr>
              <a:t> clause.</a:t>
            </a:r>
          </a:p>
        </p:txBody>
      </p:sp>
    </p:spTree>
    <p:extLst>
      <p:ext uri="{BB962C8B-B14F-4D97-AF65-F5344CB8AC3E}">
        <p14:creationId xmlns:p14="http://schemas.microsoft.com/office/powerpoint/2010/main" val="4118219676"/>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 </a:t>
            </a:r>
            <a:r>
              <a:rPr lang="en-US" sz="3200" b="1" i="1" dirty="0">
                <a:solidFill>
                  <a:srgbClr val="FFFF00"/>
                </a:solidFill>
                <a:latin typeface="Arial" pitchFamily="34" charset="0"/>
                <a:cs typeface="Arial" pitchFamily="34" charset="0"/>
              </a:rPr>
              <a:t>ALIAS</a:t>
            </a:r>
            <a:endParaRPr lang="en-IN" sz="3200" b="1" i="1" dirty="0">
              <a:solidFill>
                <a:srgbClr val="FFFF00"/>
              </a:solidFill>
              <a:latin typeface="Arial" pitchFamily="34" charset="0"/>
              <a:cs typeface="Arial" pitchFamily="34" charset="0"/>
            </a:endParaRPr>
          </a:p>
        </p:txBody>
      </p:sp>
      <p:sp>
        <p:nvSpPr>
          <p:cNvPr id="12" name="Rectangle 11"/>
          <p:cNvSpPr/>
          <p:nvPr/>
        </p:nvSpPr>
        <p:spPr>
          <a:xfrm>
            <a:off x="101533" y="1428690"/>
            <a:ext cx="19558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ALIAS</a:t>
            </a:r>
          </a:p>
        </p:txBody>
      </p:sp>
      <p:sp>
        <p:nvSpPr>
          <p:cNvPr id="6" name="Rectangle 5"/>
          <p:cNvSpPr/>
          <p:nvPr/>
        </p:nvSpPr>
        <p:spPr>
          <a:xfrm>
            <a:off x="217714" y="762000"/>
            <a:ext cx="86868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SQL aliases are used to give a table, or a column in a table, a temporary name.</a:t>
            </a:r>
          </a:p>
        </p:txBody>
      </p:sp>
      <p:sp>
        <p:nvSpPr>
          <p:cNvPr id="3" name="Rectangle 2"/>
          <p:cNvSpPr/>
          <p:nvPr/>
        </p:nvSpPr>
        <p:spPr>
          <a:xfrm>
            <a:off x="152400" y="1981200"/>
            <a:ext cx="8752114" cy="707886"/>
          </a:xfrm>
          <a:prstGeom prst="rect">
            <a:avLst/>
          </a:prstGeom>
          <a:solidFill>
            <a:srgbClr val="F9DAFE"/>
          </a:solidFill>
        </p:spPr>
        <p:txBody>
          <a:bodyPr wrap="square">
            <a:spAutoFit/>
          </a:bodyPr>
          <a:lstStyle/>
          <a:p>
            <a:r>
              <a:rPr lang="en-IN" sz="2000" dirty="0">
                <a:latin typeface="Arial" pitchFamily="34" charset="0"/>
                <a:ea typeface="+mj-ea"/>
                <a:cs typeface="Arial" pitchFamily="34" charset="0"/>
              </a:rPr>
              <a:t>You can use the alias in </a:t>
            </a:r>
            <a:r>
              <a:rPr lang="en-IN" sz="2000" i="1" dirty="0">
                <a:latin typeface="Arial" pitchFamily="34" charset="0"/>
                <a:ea typeface="+mj-ea"/>
                <a:cs typeface="Arial" pitchFamily="34" charset="0"/>
              </a:rPr>
              <a:t>GROUP BY, ORDER BY</a:t>
            </a:r>
            <a:r>
              <a:rPr lang="en-IN" sz="2000" dirty="0">
                <a:latin typeface="Arial" pitchFamily="34" charset="0"/>
                <a:ea typeface="+mj-ea"/>
                <a:cs typeface="Arial" pitchFamily="34" charset="0"/>
              </a:rPr>
              <a:t>, or </a:t>
            </a:r>
            <a:r>
              <a:rPr lang="en-IN" sz="2000" i="1" dirty="0">
                <a:latin typeface="Arial" pitchFamily="34" charset="0"/>
                <a:ea typeface="+mj-ea"/>
                <a:cs typeface="Arial" pitchFamily="34" charset="0"/>
              </a:rPr>
              <a:t>HAVING</a:t>
            </a:r>
            <a:r>
              <a:rPr lang="en-IN" sz="2000" dirty="0">
                <a:latin typeface="Arial" pitchFamily="34" charset="0"/>
                <a:ea typeface="+mj-ea"/>
                <a:cs typeface="Arial" pitchFamily="34" charset="0"/>
              </a:rPr>
              <a:t> clauses to refer to the column.</a:t>
            </a:r>
          </a:p>
        </p:txBody>
      </p:sp>
      <p:sp>
        <p:nvSpPr>
          <p:cNvPr id="5" name="Rectangle 4"/>
          <p:cNvSpPr/>
          <p:nvPr/>
        </p:nvSpPr>
        <p:spPr>
          <a:xfrm>
            <a:off x="217714" y="3124200"/>
            <a:ext cx="8686800" cy="1323439"/>
          </a:xfrm>
          <a:prstGeom prst="rect">
            <a:avLst/>
          </a:prstGeom>
          <a:solidFill>
            <a:schemeClr val="tx1"/>
          </a:solidFill>
        </p:spPr>
        <p:txBody>
          <a:bodyPr wrap="square">
            <a:spAutoFit/>
          </a:bodyPr>
          <a:lstStyle/>
          <a:p>
            <a:pPr latinLnBrk="1"/>
            <a:r>
              <a:rPr lang="en-IN" sz="2000" dirty="0">
                <a:solidFill>
                  <a:srgbClr val="FECF84"/>
                </a:solidFill>
                <a:latin typeface="inherit"/>
              </a:rPr>
              <a:t>SELECT </a:t>
            </a:r>
            <a:r>
              <a:rPr lang="en-IN" sz="2000" dirty="0">
                <a:solidFill>
                  <a:srgbClr val="FFFFFF"/>
                </a:solidFill>
                <a:latin typeface="Liberation Mono"/>
              </a:rPr>
              <a:t>orderNumber</a:t>
            </a:r>
            <a:r>
              <a:rPr lang="en-IN" sz="2000" dirty="0">
                <a:solidFill>
                  <a:srgbClr val="82ADC9"/>
                </a:solidFill>
                <a:latin typeface="inherit"/>
              </a:rPr>
              <a:t> </a:t>
            </a:r>
            <a:r>
              <a:rPr lang="en-IN" sz="2000" dirty="0">
                <a:solidFill>
                  <a:srgbClr val="FFFFFF"/>
                </a:solidFill>
                <a:latin typeface="Liberation Mono"/>
              </a:rPr>
              <a:t>`</a:t>
            </a:r>
            <a:r>
              <a:rPr lang="en-IN" sz="2000" dirty="0">
                <a:solidFill>
                  <a:srgbClr val="FECF84"/>
                </a:solidFill>
                <a:latin typeface="inherit"/>
              </a:rPr>
              <a:t>Order</a:t>
            </a:r>
            <a:r>
              <a:rPr lang="en-IN" sz="2000" dirty="0">
                <a:solidFill>
                  <a:srgbClr val="82ADC9"/>
                </a:solidFill>
                <a:latin typeface="inherit"/>
              </a:rPr>
              <a:t> </a:t>
            </a:r>
            <a:r>
              <a:rPr lang="en-IN" sz="2000" dirty="0">
                <a:solidFill>
                  <a:srgbClr val="FECF84"/>
                </a:solidFill>
                <a:latin typeface="inherit"/>
              </a:rPr>
              <a:t>no</a:t>
            </a:r>
            <a:r>
              <a:rPr lang="en-IN" sz="2000" dirty="0">
                <a:solidFill>
                  <a:srgbClr val="FFFFFF"/>
                </a:solidFill>
                <a:latin typeface="Liberation Mono"/>
              </a:rPr>
              <a:t>.`, </a:t>
            </a:r>
            <a:r>
              <a:rPr lang="en-IN" sz="2000" dirty="0">
                <a:solidFill>
                  <a:srgbClr val="B1758C"/>
                </a:solidFill>
                <a:latin typeface="inherit"/>
              </a:rPr>
              <a:t>SUM</a:t>
            </a:r>
            <a:r>
              <a:rPr lang="en-IN" sz="2000" dirty="0">
                <a:solidFill>
                  <a:srgbClr val="FFFFFF"/>
                </a:solidFill>
                <a:latin typeface="Liberation Mono"/>
              </a:rPr>
              <a:t>(price</a:t>
            </a:r>
            <a:r>
              <a:rPr lang="en-IN" sz="2000" dirty="0">
                <a:solidFill>
                  <a:srgbClr val="82ADC9"/>
                </a:solidFill>
                <a:latin typeface="inherit"/>
              </a:rPr>
              <a:t> </a:t>
            </a:r>
            <a:r>
              <a:rPr lang="en-IN" sz="2000" dirty="0">
                <a:solidFill>
                  <a:srgbClr val="FFFFFF"/>
                </a:solidFill>
                <a:latin typeface="Liberation Mono"/>
              </a:rPr>
              <a:t>*</a:t>
            </a:r>
            <a:r>
              <a:rPr lang="en-IN" sz="2000" dirty="0">
                <a:solidFill>
                  <a:srgbClr val="82ADC9"/>
                </a:solidFill>
                <a:latin typeface="inherit"/>
              </a:rPr>
              <a:t> </a:t>
            </a:r>
            <a:r>
              <a:rPr lang="en-IN" sz="2000" dirty="0">
                <a:solidFill>
                  <a:srgbClr val="FFFFFF"/>
                </a:solidFill>
                <a:latin typeface="Liberation Mono"/>
              </a:rPr>
              <a:t>quantity)</a:t>
            </a:r>
            <a:r>
              <a:rPr lang="en-IN" sz="2000" dirty="0">
                <a:solidFill>
                  <a:srgbClr val="82ADC9"/>
                </a:solidFill>
                <a:latin typeface="inherit"/>
              </a:rPr>
              <a:t> </a:t>
            </a:r>
            <a:r>
              <a:rPr lang="en-IN" sz="2000" dirty="0">
                <a:solidFill>
                  <a:srgbClr val="FFFFFF"/>
                </a:solidFill>
                <a:latin typeface="Liberation Mono"/>
              </a:rPr>
              <a:t>total</a:t>
            </a:r>
          </a:p>
          <a:p>
            <a:pPr latinLnBrk="1"/>
            <a:r>
              <a:rPr lang="en-IN" sz="2000" dirty="0">
                <a:solidFill>
                  <a:srgbClr val="FECF84"/>
                </a:solidFill>
                <a:latin typeface="inherit"/>
              </a:rPr>
              <a:t>FROM </a:t>
            </a:r>
            <a:r>
              <a:rPr lang="en-IN" sz="2000" dirty="0">
                <a:solidFill>
                  <a:srgbClr val="FFFFFF"/>
                </a:solidFill>
                <a:latin typeface="Liberation Mono"/>
              </a:rPr>
              <a:t>orderdetails</a:t>
            </a:r>
          </a:p>
          <a:p>
            <a:pPr latinLnBrk="1"/>
            <a:r>
              <a:rPr lang="en-IN" sz="2000" dirty="0">
                <a:solidFill>
                  <a:srgbClr val="FECF84"/>
                </a:solidFill>
                <a:latin typeface="inherit"/>
              </a:rPr>
              <a:t>GROUP</a:t>
            </a:r>
            <a:r>
              <a:rPr lang="en-IN" sz="2000" dirty="0">
                <a:solidFill>
                  <a:srgbClr val="82ADC9"/>
                </a:solidFill>
                <a:latin typeface="inherit"/>
              </a:rPr>
              <a:t> </a:t>
            </a:r>
            <a:r>
              <a:rPr lang="en-IN" sz="2000" dirty="0">
                <a:solidFill>
                  <a:srgbClr val="FECF84"/>
                </a:solidFill>
                <a:latin typeface="inherit"/>
              </a:rPr>
              <a:t>BY </a:t>
            </a:r>
            <a:r>
              <a:rPr lang="en-IN" sz="2000" dirty="0">
                <a:solidFill>
                  <a:srgbClr val="FFFFFF"/>
                </a:solidFill>
                <a:latin typeface="Liberation Mono"/>
              </a:rPr>
              <a:t>`</a:t>
            </a:r>
            <a:r>
              <a:rPr lang="en-IN" sz="2000" dirty="0">
                <a:solidFill>
                  <a:srgbClr val="FECF84"/>
                </a:solidFill>
                <a:latin typeface="inherit"/>
              </a:rPr>
              <a:t>Order</a:t>
            </a:r>
            <a:r>
              <a:rPr lang="en-IN" sz="2000" dirty="0">
                <a:solidFill>
                  <a:srgbClr val="82ADC9"/>
                </a:solidFill>
                <a:latin typeface="inherit"/>
              </a:rPr>
              <a:t> </a:t>
            </a:r>
            <a:r>
              <a:rPr lang="en-IN" sz="2000" dirty="0">
                <a:solidFill>
                  <a:srgbClr val="FECF84"/>
                </a:solidFill>
                <a:latin typeface="inherit"/>
              </a:rPr>
              <a:t>no</a:t>
            </a:r>
            <a:r>
              <a:rPr lang="en-IN" sz="2000" dirty="0">
                <a:solidFill>
                  <a:srgbClr val="FFFFFF"/>
                </a:solidFill>
                <a:latin typeface="Liberation Mono"/>
              </a:rPr>
              <a:t>.`</a:t>
            </a:r>
          </a:p>
          <a:p>
            <a:pPr latinLnBrk="1"/>
            <a:r>
              <a:rPr lang="en-IN" sz="2000" dirty="0">
                <a:solidFill>
                  <a:srgbClr val="FECF84"/>
                </a:solidFill>
                <a:latin typeface="inherit"/>
              </a:rPr>
              <a:t>HAVING </a:t>
            </a:r>
            <a:r>
              <a:rPr lang="en-IN" sz="2000" dirty="0">
                <a:solidFill>
                  <a:srgbClr val="FFFFFF"/>
                </a:solidFill>
                <a:latin typeface="Liberation Mono"/>
              </a:rPr>
              <a:t>total</a:t>
            </a:r>
            <a:r>
              <a:rPr lang="en-IN" sz="2000" dirty="0">
                <a:solidFill>
                  <a:srgbClr val="82ADC9"/>
                </a:solidFill>
                <a:latin typeface="inherit"/>
              </a:rPr>
              <a:t> &gt; </a:t>
            </a:r>
            <a:r>
              <a:rPr lang="en-IN" sz="2000" dirty="0">
                <a:solidFill>
                  <a:srgbClr val="FFFFFF"/>
                </a:solidFill>
                <a:latin typeface="Liberation Mono"/>
              </a:rPr>
              <a:t>60000;</a:t>
            </a:r>
            <a:endParaRPr lang="en-IN" sz="2000" b="0" i="0" dirty="0">
              <a:solidFill>
                <a:srgbClr val="FFFFFF"/>
              </a:solidFill>
              <a:effectLst/>
              <a:latin typeface="Liberation Mono"/>
            </a:endParaRPr>
          </a:p>
        </p:txBody>
      </p:sp>
    </p:spTree>
    <p:extLst>
      <p:ext uri="{BB962C8B-B14F-4D97-AF65-F5344CB8AC3E}">
        <p14:creationId xmlns:p14="http://schemas.microsoft.com/office/powerpoint/2010/main" val="2681177987"/>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500034" y="3286124"/>
            <a:ext cx="8215370" cy="1323439"/>
          </a:xfrm>
          <a:prstGeom prst="rect">
            <a:avLst/>
          </a:prstGeom>
        </p:spPr>
        <p:txBody>
          <a:bodyPr wrap="square">
            <a:spAutoFit/>
          </a:bodyPr>
          <a:lstStyle/>
          <a:p>
            <a:pPr algn="just"/>
            <a:r>
              <a:rPr lang="en-US" sz="2000" dirty="0">
                <a:solidFill>
                  <a:srgbClr val="006C86"/>
                </a:solidFill>
              </a:rPr>
              <a:t>"</a:t>
            </a:r>
            <a:r>
              <a:rPr lang="en-US" sz="2000" b="1" dirty="0">
                <a:solidFill>
                  <a:srgbClr val="006C86"/>
                </a:solidFill>
              </a:rPr>
              <a:t>Strings</a:t>
            </a:r>
            <a:r>
              <a:rPr lang="en-US" sz="2000" dirty="0">
                <a:solidFill>
                  <a:srgbClr val="006C86"/>
                </a:solidFill>
              </a:rPr>
              <a:t> are automatically converted to numbers and numbers to </a:t>
            </a:r>
            <a:r>
              <a:rPr lang="en-US" sz="2000" b="1" dirty="0">
                <a:solidFill>
                  <a:srgbClr val="006C86"/>
                </a:solidFill>
              </a:rPr>
              <a:t>strings</a:t>
            </a:r>
            <a:r>
              <a:rPr lang="en-US" sz="2000" dirty="0">
                <a:solidFill>
                  <a:srgbClr val="006C86"/>
                </a:solidFill>
              </a:rPr>
              <a:t> as necessary." This means that in order to compare a </a:t>
            </a:r>
            <a:r>
              <a:rPr lang="en-US" sz="2000" b="1" dirty="0">
                <a:solidFill>
                  <a:srgbClr val="006C86"/>
                </a:solidFill>
              </a:rPr>
              <a:t>string</a:t>
            </a:r>
            <a:r>
              <a:rPr lang="en-US" sz="2000" dirty="0">
                <a:solidFill>
                  <a:srgbClr val="006C86"/>
                </a:solidFill>
              </a:rPr>
              <a:t> to a number, it tries to parse a number from the start of the </a:t>
            </a:r>
            <a:r>
              <a:rPr lang="en-US" sz="2000" b="1" dirty="0">
                <a:solidFill>
                  <a:srgbClr val="006C86"/>
                </a:solidFill>
              </a:rPr>
              <a:t>string</a:t>
            </a:r>
            <a:r>
              <a:rPr lang="en-US" sz="2000" dirty="0">
                <a:solidFill>
                  <a:srgbClr val="006C86"/>
                </a:solidFill>
              </a:rPr>
              <a:t>. In this case there is no number there, so it converts to </a:t>
            </a:r>
            <a:r>
              <a:rPr lang="en-US" sz="2000" b="1" dirty="0">
                <a:solidFill>
                  <a:srgbClr val="006C86"/>
                </a:solidFill>
              </a:rPr>
              <a:t>0</a:t>
            </a:r>
            <a:r>
              <a:rPr lang="en-US" sz="2000" dirty="0">
                <a:solidFill>
                  <a:srgbClr val="006C86"/>
                </a:solidFill>
              </a:rPr>
              <a:t>, and </a:t>
            </a:r>
            <a:r>
              <a:rPr lang="en-US" sz="2000" b="1" dirty="0">
                <a:solidFill>
                  <a:srgbClr val="006C86"/>
                </a:solidFill>
              </a:rPr>
              <a:t>0</a:t>
            </a:r>
            <a:r>
              <a:rPr lang="en-US" sz="2000" dirty="0">
                <a:solidFill>
                  <a:srgbClr val="006C86"/>
                </a:solidFill>
              </a:rPr>
              <a:t> = </a:t>
            </a:r>
            <a:r>
              <a:rPr lang="en-US" sz="2000" b="1" dirty="0">
                <a:solidFill>
                  <a:srgbClr val="006C86"/>
                </a:solidFill>
              </a:rPr>
              <a:t>0</a:t>
            </a:r>
            <a:r>
              <a:rPr lang="en-US" sz="2000" dirty="0">
                <a:solidFill>
                  <a:srgbClr val="006C86"/>
                </a:solidFill>
              </a:rPr>
              <a:t> is true.</a:t>
            </a:r>
          </a:p>
        </p:txBody>
      </p:sp>
      <p:sp>
        <p:nvSpPr>
          <p:cNvPr id="4" name="Rectangle 3"/>
          <p:cNvSpPr/>
          <p:nvPr/>
        </p:nvSpPr>
        <p:spPr>
          <a:xfrm>
            <a:off x="428596" y="357166"/>
            <a:ext cx="8215370" cy="646331"/>
          </a:xfrm>
          <a:prstGeom prst="rect">
            <a:avLst/>
          </a:prstGeom>
        </p:spPr>
        <p:txBody>
          <a:bodyPr wrap="square">
            <a:spAutoFit/>
          </a:bodyPr>
          <a:lstStyle/>
          <a:p>
            <a:r>
              <a:rPr lang="en-US" dirty="0"/>
              <a:t>select ename, substr(ename,1, 4), hex(substr(ename,1, 4)), cast(</a:t>
            </a:r>
            <a:r>
              <a:rPr lang="en-US" dirty="0" err="1"/>
              <a:t>unhex</a:t>
            </a:r>
            <a:r>
              <a:rPr lang="en-US" dirty="0"/>
              <a:t>(hex(substr(ename,1, 4))) as char(1000) CHARACTER SET utf8) from emp;</a:t>
            </a:r>
          </a:p>
        </p:txBody>
      </p:sp>
    </p:spTree>
    <p:extLst>
      <p:ext uri="{BB962C8B-B14F-4D97-AF65-F5344CB8AC3E}">
        <p14:creationId xmlns:p14="http://schemas.microsoft.com/office/powerpoint/2010/main" val="86179180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 </a:t>
            </a:r>
            <a:r>
              <a:rPr lang="en-US" sz="3200" b="1" i="1" dirty="0">
                <a:solidFill>
                  <a:srgbClr val="FFFF00"/>
                </a:solidFill>
                <a:latin typeface="Arial" pitchFamily="34" charset="0"/>
                <a:cs typeface="Arial" pitchFamily="34" charset="0"/>
              </a:rPr>
              <a:t>EXPRESSIONS</a:t>
            </a:r>
            <a:endParaRPr lang="en-IN" sz="3200" b="1" i="1" dirty="0">
              <a:solidFill>
                <a:srgbClr val="FFFF00"/>
              </a:solidFill>
              <a:latin typeface="Arial" pitchFamily="34" charset="0"/>
              <a:cs typeface="Arial" pitchFamily="34" charset="0"/>
            </a:endParaRPr>
          </a:p>
        </p:txBody>
      </p:sp>
      <p:sp>
        <p:nvSpPr>
          <p:cNvPr id="12" name="Rectangle 11"/>
          <p:cNvSpPr/>
          <p:nvPr/>
        </p:nvSpPr>
        <p:spPr>
          <a:xfrm>
            <a:off x="101533" y="819090"/>
            <a:ext cx="30988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152400" y="1295400"/>
            <a:ext cx="8839200" cy="400110"/>
          </a:xfrm>
          <a:prstGeom prst="rect">
            <a:avLst/>
          </a:prstGeom>
        </p:spPr>
        <p:txBody>
          <a:bodyPr wrap="square">
            <a:spAutoFit/>
          </a:bodyPr>
          <a:lstStyle/>
          <a:p>
            <a:r>
              <a:rPr lang="en-US" sz="2000" dirty="0">
                <a:solidFill>
                  <a:srgbClr val="0077AA"/>
                </a:solidFill>
                <a:latin typeface="Liberation Mono"/>
              </a:rPr>
              <a:t>SELECT ColName1, expressions,... from &lt;table_references&gt;</a:t>
            </a:r>
          </a:p>
        </p:txBody>
      </p:sp>
      <p:sp>
        <p:nvSpPr>
          <p:cNvPr id="6" name="Rectangle 5"/>
          <p:cNvSpPr/>
          <p:nvPr/>
        </p:nvSpPr>
        <p:spPr>
          <a:xfrm>
            <a:off x="152400" y="1772483"/>
            <a:ext cx="8839200" cy="4247317"/>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92D050"/>
                </a:solidFill>
                <a:latin typeface="Arial" panose="020B0604020202020204" pitchFamily="34" charset="0"/>
                <a:ea typeface="Times New Roman" panose="02020603050405020304" pitchFamily="18" charset="0"/>
              </a:rPr>
              <a:t>1001 </a:t>
            </a:r>
            <a:r>
              <a:rPr lang="en-US" dirty="0">
                <a:latin typeface="Arial" panose="020B0604020202020204" pitchFamily="34" charset="0"/>
                <a:ea typeface="Times New Roman" panose="02020603050405020304" pitchFamily="18" charset="0"/>
              </a:rPr>
              <a:t>+</a:t>
            </a:r>
            <a:r>
              <a:rPr lang="en-US"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92D050"/>
                </a:solidFill>
                <a:latin typeface="Arial" panose="020B0604020202020204" pitchFamily="34" charset="0"/>
                <a:ea typeface="Times New Roman" panose="02020603050405020304" pitchFamily="18" charset="0"/>
              </a:rPr>
              <a:t>1001 </a:t>
            </a:r>
            <a:r>
              <a:rPr lang="en-US" dirty="0">
                <a:latin typeface="Arial" panose="020B0604020202020204" pitchFamily="34" charset="0"/>
                <a:ea typeface="Times New Roman" panose="02020603050405020304" pitchFamily="18" charset="0"/>
              </a:rPr>
              <a:t>+</a:t>
            </a:r>
            <a:r>
              <a:rPr lang="en-US" dirty="0">
                <a:solidFill>
                  <a:srgbClr val="92D050"/>
                </a:solidFill>
                <a:latin typeface="Arial" panose="020B0604020202020204" pitchFamily="34" charset="0"/>
                <a:ea typeface="Times New Roman" panose="02020603050405020304" pitchFamily="18" charset="0"/>
              </a:rPr>
              <a:t> 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DUAL;</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 ;</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'a1'</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'a1'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'1a'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1000</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'New Salary'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IFNULL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0</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endParaRPr lang="en-IN" dirty="0">
              <a:latin typeface="Arial" pitchFamily="34" charset="0"/>
              <a:cs typeface="Arial" pitchFamily="34" charset="0"/>
            </a:endParaRPr>
          </a:p>
        </p:txBody>
      </p:sp>
    </p:spTree>
    <p:extLst>
      <p:ext uri="{BB962C8B-B14F-4D97-AF65-F5344CB8AC3E}">
        <p14:creationId xmlns:p14="http://schemas.microsoft.com/office/powerpoint/2010/main" val="3103817097"/>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Tree>
    <p:extLst>
      <p:ext uri="{BB962C8B-B14F-4D97-AF65-F5344CB8AC3E}">
        <p14:creationId xmlns:p14="http://schemas.microsoft.com/office/powerpoint/2010/main" val="1754197338"/>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Comparison Functions and Operator</a:t>
            </a:r>
          </a:p>
        </p:txBody>
      </p:sp>
      <p:graphicFrame>
        <p:nvGraphicFramePr>
          <p:cNvPr id="7" name="Table 6"/>
          <p:cNvGraphicFramePr>
            <a:graphicFrameLocks noGrp="1"/>
          </p:cNvGraphicFramePr>
          <p:nvPr>
            <p:extLst>
              <p:ext uri="{D42A27DB-BD31-4B8C-83A1-F6EECF244321}">
                <p14:modId xmlns:p14="http://schemas.microsoft.com/office/powerpoint/2010/main" val="2862738662"/>
              </p:ext>
            </p:extLst>
          </p:nvPr>
        </p:nvGraphicFramePr>
        <p:xfrm>
          <a:off x="152400" y="596900"/>
          <a:ext cx="8839200" cy="5794782"/>
        </p:xfrm>
        <a:graphic>
          <a:graphicData uri="http://schemas.openxmlformats.org/drawingml/2006/table">
            <a:tbl>
              <a:tblPr>
                <a:tableStyleId>{616DA210-FB5B-4158-B5E0-FEB733F419BA}</a:tableStyleId>
              </a:tblPr>
              <a:tblGrid>
                <a:gridCol w="2971800">
                  <a:extLst>
                    <a:ext uri="{9D8B030D-6E8A-4147-A177-3AD203B41FA5}">
                      <a16:colId xmlns:a16="http://schemas.microsoft.com/office/drawing/2014/main" val="20000"/>
                    </a:ext>
                  </a:extLst>
                </a:gridCol>
                <a:gridCol w="5867400">
                  <a:extLst>
                    <a:ext uri="{9D8B030D-6E8A-4147-A177-3AD203B41FA5}">
                      <a16:colId xmlns:a16="http://schemas.microsoft.com/office/drawing/2014/main" val="20001"/>
                    </a:ext>
                  </a:extLst>
                </a:gridCol>
              </a:tblGrid>
              <a:tr h="310698">
                <a:tc>
                  <a:txBody>
                    <a:bodyPr/>
                    <a:lstStyle/>
                    <a:p>
                      <a:pPr fontAlgn="base"/>
                      <a:r>
                        <a:rPr lang="en-IN" sz="1700" u="none" strike="noStrike" dirty="0">
                          <a:solidFill>
                            <a:srgbClr val="006C86"/>
                          </a:solidFill>
                          <a:effectLst/>
                        </a:rPr>
                        <a:t>BETWEEN ... AND ...</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within a range of values</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700" u="none" strike="noStrike" dirty="0">
                          <a:solidFill>
                            <a:srgbClr val="006C86"/>
                          </a:solidFill>
                          <a:effectLst/>
                        </a:rPr>
                        <a:t>COALESCE()</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Return the first non-NULL argument</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700" u="none" strike="noStrike" dirty="0">
                          <a:solidFill>
                            <a:srgbClr val="006C86"/>
                          </a:solidFill>
                          <a:effectLst/>
                        </a:rPr>
                        <a: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rPr>
                        <a:t>Equal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700" u="none" strike="noStrike" dirty="0">
                          <a:solidFill>
                            <a:srgbClr val="006C86"/>
                          </a:solidFill>
                          <a:effectLst/>
                        </a:rPr>
                        <a:t>&lt;=&gt;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NULL-safe equal to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700" u="none" strike="noStrike" dirty="0">
                          <a:solidFill>
                            <a:srgbClr val="006C86"/>
                          </a:solidFill>
                          <a:effectLst/>
                        </a:rPr>
                        <a:t>&gt;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rPr>
                        <a:t>Greater than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700" u="none" strike="noStrike" dirty="0">
                          <a:solidFill>
                            <a:srgbClr val="006C86"/>
                          </a:solidFill>
                          <a:effectLst/>
                        </a:rPr>
                        <a:t>&gt;=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Greater than or equal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700" u="none" strike="noStrike" dirty="0">
                          <a:solidFill>
                            <a:srgbClr val="006C86"/>
                          </a:solidFill>
                          <a:effectLst/>
                        </a:rPr>
                        <a:t>IN()</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within a set of values</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700" u="none" strike="noStrike" dirty="0">
                          <a:solidFill>
                            <a:srgbClr val="006C86"/>
                          </a:solidFill>
                          <a:effectLst/>
                        </a:rPr>
                        <a:t>IS</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a value against a boolean</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fontAlgn="base"/>
                      <a:r>
                        <a:rPr lang="en-IN" sz="1700" u="none" strike="noStrike" dirty="0">
                          <a:solidFill>
                            <a:srgbClr val="006C86"/>
                          </a:solidFill>
                          <a:effectLst/>
                        </a:rPr>
                        <a:t>IS NOT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a value against a boolean</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700" u="none" strike="noStrike" dirty="0">
                          <a:solidFill>
                            <a:srgbClr val="006C86"/>
                          </a:solidFill>
                          <a:effectLst/>
                        </a:rPr>
                        <a:t>IS NOT NULL</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NOT NULL value test</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9"/>
                  </a:ext>
                </a:extLst>
              </a:tr>
              <a:tr h="177542">
                <a:tc>
                  <a:txBody>
                    <a:bodyPr/>
                    <a:lstStyle/>
                    <a:p>
                      <a:pPr fontAlgn="base"/>
                      <a:r>
                        <a:rPr lang="en-IN" sz="1700" u="none" strike="noStrike" dirty="0">
                          <a:solidFill>
                            <a:srgbClr val="006C86"/>
                          </a:solidFill>
                          <a:effectLst/>
                        </a:rPr>
                        <a:t>IS NULL</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NULL value test</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0"/>
                  </a:ext>
                </a:extLst>
              </a:tr>
              <a:tr h="177542">
                <a:tc>
                  <a:txBody>
                    <a:bodyPr/>
                    <a:lstStyle/>
                    <a:p>
                      <a:pPr fontAlgn="base"/>
                      <a:r>
                        <a:rPr lang="en-IN" sz="1700" u="none" strike="noStrike" dirty="0">
                          <a:solidFill>
                            <a:srgbClr val="006C86"/>
                          </a:solidFill>
                          <a:effectLst/>
                        </a:rPr>
                        <a:t>ISNULL()</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whether the argument is NULL</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1"/>
                  </a:ext>
                </a:extLst>
              </a:tr>
              <a:tr h="177542">
                <a:tc>
                  <a:txBody>
                    <a:bodyPr/>
                    <a:lstStyle/>
                    <a:p>
                      <a:pPr fontAlgn="base"/>
                      <a:r>
                        <a:rPr lang="en-IN" sz="1700" u="none" strike="noStrike" dirty="0">
                          <a:solidFill>
                            <a:srgbClr val="006C86"/>
                          </a:solidFill>
                          <a:effectLst/>
                        </a:rPr>
                        <a:t>&lt;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Less than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2"/>
                  </a:ext>
                </a:extLst>
              </a:tr>
              <a:tr h="177542">
                <a:tc>
                  <a:txBody>
                    <a:bodyPr/>
                    <a:lstStyle/>
                    <a:p>
                      <a:pPr fontAlgn="base"/>
                      <a:r>
                        <a:rPr lang="en-IN" sz="1700" u="none" strike="noStrike" dirty="0">
                          <a:solidFill>
                            <a:srgbClr val="006C86"/>
                          </a:solidFill>
                          <a:effectLst/>
                        </a:rPr>
                        <a:t>&lt;=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Less than or equal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700" u="none" strike="noStrike" dirty="0">
                          <a:solidFill>
                            <a:srgbClr val="006C86"/>
                          </a:solidFill>
                          <a:effectLst/>
                        </a:rPr>
                        <a:t>LIKE</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Simple pattern matching</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700" u="none" strike="noStrike" dirty="0">
                          <a:solidFill>
                            <a:srgbClr val="006C86"/>
                          </a:solidFill>
                          <a:effectLst/>
                        </a:rPr>
                        <a:t>NOT BETWEEN ... AND ...</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not within a range of values</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700" u="none" strike="noStrike" dirty="0">
                          <a:solidFill>
                            <a:srgbClr val="006C86"/>
                          </a:solidFill>
                          <a:effectLst/>
                        </a:rPr>
                        <a:t>!=, &lt;&gt;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Not equal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700" u="none" strike="noStrike" dirty="0">
                          <a:solidFill>
                            <a:srgbClr val="006C86"/>
                          </a:solidFill>
                          <a:effectLst/>
                        </a:rPr>
                        <a:t>NOT IN()</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not within a set of values</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700" u="none" strike="noStrike" dirty="0">
                          <a:solidFill>
                            <a:srgbClr val="006C86"/>
                          </a:solidFill>
                          <a:effectLst/>
                        </a:rPr>
                        <a:t>NOT LIKE</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Negation of simple pattern matching</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bl>
          </a:graphicData>
        </a:graphic>
      </p:graphicFrame>
    </p:spTree>
    <p:extLst>
      <p:ext uri="{BB962C8B-B14F-4D97-AF65-F5344CB8AC3E}">
        <p14:creationId xmlns:p14="http://schemas.microsoft.com/office/powerpoint/2010/main" val="178024989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BETWEEN ... AND ...</a:t>
            </a:r>
          </a:p>
        </p:txBody>
      </p:sp>
      <p:sp>
        <p:nvSpPr>
          <p:cNvPr id="12" name="Rectangle 11"/>
          <p:cNvSpPr/>
          <p:nvPr/>
        </p:nvSpPr>
        <p:spPr>
          <a:xfrm>
            <a:off x="101533" y="1581090"/>
            <a:ext cx="41656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a:t>
            </a:r>
            <a:r>
              <a:rPr lang="en-IN" sz="2000" b="1" i="1" dirty="0">
                <a:solidFill>
                  <a:srgbClr val="FFFF00"/>
                </a:solidFill>
                <a:latin typeface="Arial" pitchFamily="34" charset="0"/>
                <a:cs typeface="Arial" pitchFamily="34" charset="0"/>
              </a:rPr>
              <a:t>BETWEEN ... AND ...</a:t>
            </a:r>
            <a:endParaRPr lang="en-IN" sz="2000" dirty="0">
              <a:solidFill>
                <a:srgbClr val="FFFF00"/>
              </a:solidFill>
              <a:latin typeface="Arial" panose="020B0604020202020204" pitchFamily="34" charset="0"/>
              <a:cs typeface="Arial" panose="020B0604020202020204" pitchFamily="34" charset="0"/>
            </a:endParaRPr>
          </a:p>
        </p:txBody>
      </p:sp>
      <p:sp>
        <p:nvSpPr>
          <p:cNvPr id="6" name="Rectangle 5"/>
          <p:cNvSpPr/>
          <p:nvPr/>
        </p:nvSpPr>
        <p:spPr>
          <a:xfrm>
            <a:off x="0" y="131430"/>
            <a:ext cx="5268686" cy="369332"/>
          </a:xfrm>
          <a:prstGeom prst="rect">
            <a:avLst/>
          </a:prstGeom>
        </p:spPr>
        <p:txBody>
          <a:bodyPr wrap="square">
            <a:spAutoFit/>
          </a:bodyPr>
          <a:lstStyle/>
          <a:p>
            <a:r>
              <a:rPr lang="en-IN" dirty="0">
                <a:solidFill>
                  <a:srgbClr val="FDE139"/>
                </a:solidFill>
              </a:rPr>
              <a:t>Check whether a value is within a range of values</a:t>
            </a:r>
          </a:p>
        </p:txBody>
      </p:sp>
      <p:pic>
        <p:nvPicPr>
          <p:cNvPr id="4" name="Picture 3"/>
          <p:cNvPicPr>
            <a:picLocks noChangeAspect="1"/>
          </p:cNvPicPr>
          <p:nvPr/>
        </p:nvPicPr>
        <p:blipFill>
          <a:blip r:embed="rId2"/>
          <a:stretch>
            <a:fillRect/>
          </a:stretch>
        </p:blipFill>
        <p:spPr>
          <a:xfrm>
            <a:off x="102222" y="2374645"/>
            <a:ext cx="7553315" cy="341607"/>
          </a:xfrm>
          <a:prstGeom prst="rect">
            <a:avLst/>
          </a:prstGeom>
        </p:spPr>
      </p:pic>
      <p:pic>
        <p:nvPicPr>
          <p:cNvPr id="7" name="Picture 6"/>
          <p:cNvPicPr>
            <a:picLocks noChangeAspect="1"/>
          </p:cNvPicPr>
          <p:nvPr/>
        </p:nvPicPr>
        <p:blipFill>
          <a:blip r:embed="rId3"/>
          <a:stretch>
            <a:fillRect/>
          </a:stretch>
        </p:blipFill>
        <p:spPr>
          <a:xfrm>
            <a:off x="98617" y="2923711"/>
            <a:ext cx="7568497" cy="371972"/>
          </a:xfrm>
          <a:prstGeom prst="rect">
            <a:avLst/>
          </a:prstGeom>
        </p:spPr>
      </p:pic>
      <p:sp>
        <p:nvSpPr>
          <p:cNvPr id="2" name="Rectangle 1"/>
          <p:cNvSpPr/>
          <p:nvPr/>
        </p:nvSpPr>
        <p:spPr>
          <a:xfrm>
            <a:off x="98617" y="728989"/>
            <a:ext cx="8916643" cy="707886"/>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4256314" y="1501914"/>
            <a:ext cx="4909458" cy="707886"/>
          </a:xfrm>
          <a:prstGeom prst="rect">
            <a:avLst/>
          </a:prstGeom>
        </p:spPr>
        <p:txBody>
          <a:bodyPr wrap="square">
            <a:spAutoFit/>
          </a:bodyPr>
          <a:lstStyle/>
          <a:p>
            <a:r>
              <a:rPr lang="en-IN" sz="2000" dirty="0">
                <a:solidFill>
                  <a:srgbClr val="006C86"/>
                </a:solidFill>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1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IS</a:t>
            </a:r>
          </a:p>
        </p:txBody>
      </p:sp>
      <p:sp>
        <p:nvSpPr>
          <p:cNvPr id="12" name="Rectangle 11"/>
          <p:cNvSpPr/>
          <p:nvPr/>
        </p:nvSpPr>
        <p:spPr>
          <a:xfrm>
            <a:off x="101533" y="1428690"/>
            <a:ext cx="20320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a:t>
            </a:r>
            <a:r>
              <a:rPr lang="en-IN" sz="2000" b="1" i="1" dirty="0">
                <a:solidFill>
                  <a:srgbClr val="FFFF00"/>
                </a:solidFill>
                <a:latin typeface="Arial" pitchFamily="34" charset="0"/>
                <a:cs typeface="Arial" pitchFamily="34" charset="0"/>
              </a:rPr>
              <a:t>IS</a:t>
            </a:r>
            <a:endParaRPr lang="en-IN" sz="2000" dirty="0">
              <a:solidFill>
                <a:srgbClr val="FFFF00"/>
              </a:solidFill>
              <a:latin typeface="Arial" panose="020B0604020202020204" pitchFamily="34" charset="0"/>
              <a:cs typeface="Arial" panose="020B0604020202020204" pitchFamily="34" charset="0"/>
            </a:endParaRPr>
          </a:p>
        </p:txBody>
      </p:sp>
      <p:sp>
        <p:nvSpPr>
          <p:cNvPr id="6" name="Rectangle 5"/>
          <p:cNvSpPr/>
          <p:nvPr/>
        </p:nvSpPr>
        <p:spPr>
          <a:xfrm>
            <a:off x="217714" y="762000"/>
            <a:ext cx="8686800" cy="646331"/>
          </a:xfrm>
          <a:prstGeom prst="rect">
            <a:avLst/>
          </a:prstGeom>
        </p:spPr>
        <p:txBody>
          <a:bodyPr wrap="square">
            <a:spAutoFit/>
          </a:bodyPr>
          <a:lstStyle/>
          <a:p>
            <a:r>
              <a:rPr lang="en-IN" dirty="0"/>
              <a:t>Tests a value against a boolean value, where </a:t>
            </a:r>
            <a:r>
              <a:rPr lang="en-IN" dirty="0" err="1"/>
              <a:t>boolean_value</a:t>
            </a:r>
            <a:r>
              <a:rPr lang="en-IN" dirty="0"/>
              <a:t> can be TRUE, FALSE, or UNKNOWN.</a:t>
            </a:r>
          </a:p>
        </p:txBody>
      </p:sp>
      <p:pic>
        <p:nvPicPr>
          <p:cNvPr id="5" name="Picture 4"/>
          <p:cNvPicPr>
            <a:picLocks noChangeAspect="1"/>
          </p:cNvPicPr>
          <p:nvPr/>
        </p:nvPicPr>
        <p:blipFill>
          <a:blip r:embed="rId3"/>
          <a:stretch>
            <a:fillRect/>
          </a:stretch>
        </p:blipFill>
        <p:spPr>
          <a:xfrm>
            <a:off x="451076" y="2027574"/>
            <a:ext cx="6108791" cy="507678"/>
          </a:xfrm>
          <a:prstGeom prst="rect">
            <a:avLst/>
          </a:prstGeom>
        </p:spPr>
      </p:pic>
      <p:pic>
        <p:nvPicPr>
          <p:cNvPr id="8" name="Picture 7"/>
          <p:cNvPicPr>
            <a:picLocks noChangeAspect="1"/>
          </p:cNvPicPr>
          <p:nvPr/>
        </p:nvPicPr>
        <p:blipFill>
          <a:blip r:embed="rId4"/>
          <a:stretch>
            <a:fillRect/>
          </a:stretch>
        </p:blipFill>
        <p:spPr>
          <a:xfrm>
            <a:off x="451077" y="2708830"/>
            <a:ext cx="5875762" cy="357873"/>
          </a:xfrm>
          <a:prstGeom prst="rect">
            <a:avLst/>
          </a:prstGeom>
        </p:spPr>
      </p:pic>
      <p:pic>
        <p:nvPicPr>
          <p:cNvPr id="9" name="Picture 8"/>
          <p:cNvPicPr>
            <a:picLocks noChangeAspect="1"/>
          </p:cNvPicPr>
          <p:nvPr/>
        </p:nvPicPr>
        <p:blipFill>
          <a:blip r:embed="rId5"/>
          <a:stretch>
            <a:fillRect/>
          </a:stretch>
        </p:blipFill>
        <p:spPr>
          <a:xfrm>
            <a:off x="460601" y="3232149"/>
            <a:ext cx="5867441" cy="416131"/>
          </a:xfrm>
          <a:prstGeom prst="rect">
            <a:avLst/>
          </a:prstGeom>
        </p:spPr>
      </p:pic>
      <p:pic>
        <p:nvPicPr>
          <p:cNvPr id="10" name="Picture 9"/>
          <p:cNvPicPr>
            <a:picLocks noChangeAspect="1"/>
          </p:cNvPicPr>
          <p:nvPr/>
        </p:nvPicPr>
        <p:blipFill>
          <a:blip r:embed="rId6"/>
          <a:stretch>
            <a:fillRect/>
          </a:stretch>
        </p:blipFill>
        <p:spPr>
          <a:xfrm>
            <a:off x="446313" y="3765890"/>
            <a:ext cx="6117115" cy="424452"/>
          </a:xfrm>
          <a:prstGeom prst="rect">
            <a:avLst/>
          </a:prstGeom>
        </p:spPr>
      </p:pic>
      <p:pic>
        <p:nvPicPr>
          <p:cNvPr id="11" name="Picture 10"/>
          <p:cNvPicPr>
            <a:picLocks noChangeAspect="1"/>
          </p:cNvPicPr>
          <p:nvPr/>
        </p:nvPicPr>
        <p:blipFill>
          <a:blip r:embed="rId7"/>
          <a:stretch>
            <a:fillRect/>
          </a:stretch>
        </p:blipFill>
        <p:spPr>
          <a:xfrm>
            <a:off x="460600" y="4334391"/>
            <a:ext cx="6541573" cy="416131"/>
          </a:xfrm>
          <a:prstGeom prst="rect">
            <a:avLst/>
          </a:prstGeom>
        </p:spPr>
      </p:pic>
      <p:pic>
        <p:nvPicPr>
          <p:cNvPr id="13" name="Picture 12"/>
          <p:cNvPicPr>
            <a:picLocks noChangeAspect="1"/>
          </p:cNvPicPr>
          <p:nvPr/>
        </p:nvPicPr>
        <p:blipFill>
          <a:blip r:embed="rId8"/>
          <a:stretch>
            <a:fillRect/>
          </a:stretch>
        </p:blipFill>
        <p:spPr>
          <a:xfrm>
            <a:off x="473301" y="4924387"/>
            <a:ext cx="6524926" cy="399485"/>
          </a:xfrm>
          <a:prstGeom prst="rect">
            <a:avLst/>
          </a:prstGeom>
        </p:spPr>
      </p:pic>
      <p:pic>
        <p:nvPicPr>
          <p:cNvPr id="14" name="Picture 13"/>
          <p:cNvPicPr>
            <a:picLocks noChangeAspect="1"/>
          </p:cNvPicPr>
          <p:nvPr/>
        </p:nvPicPr>
        <p:blipFill>
          <a:blip r:embed="rId9"/>
          <a:stretch>
            <a:fillRect/>
          </a:stretch>
        </p:blipFill>
        <p:spPr>
          <a:xfrm>
            <a:off x="460601" y="5459592"/>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Identifier Qualifiers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3352800"/>
            <a:ext cx="8839200" cy="1107996"/>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identifier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2069490301"/>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Identifier Qualifiers</a:t>
            </a:r>
          </a:p>
        </p:txBody>
      </p:sp>
      <p:sp>
        <p:nvSpPr>
          <p:cNvPr id="3" name="Rectangle 2"/>
          <p:cNvSpPr/>
          <p:nvPr/>
        </p:nvSpPr>
        <p:spPr>
          <a:xfrm>
            <a:off x="228600" y="838200"/>
            <a:ext cx="8686800" cy="2862322"/>
          </a:xfrm>
          <a:prstGeom prst="rect">
            <a:avLst/>
          </a:prstGeom>
          <a:solidFill>
            <a:srgbClr val="F9DAFE"/>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as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to specify a database explicitly.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r>
              <a:rPr lang="en-IN" b="1" i="1" dirty="0">
                <a:latin typeface="Arial" panose="020B0604020202020204" pitchFamily="34" charset="0"/>
                <a:cs typeface="Arial" panose="020B0604020202020204" pitchFamily="34" charset="0"/>
              </a:rPr>
              <a:t>col_name</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tbl_name.col_name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db_name.tbl_name.col_name</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Tree>
    <p:extLst>
      <p:ext uri="{BB962C8B-B14F-4D97-AF65-F5344CB8AC3E}">
        <p14:creationId xmlns:p14="http://schemas.microsoft.com/office/powerpoint/2010/main" val="25839645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a database management system?</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91200" y="3429000"/>
            <a:ext cx="2667000" cy="266700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 y="147637"/>
            <a:ext cx="4424083" cy="205740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00600" y="147637"/>
            <a:ext cx="4043632" cy="2057400"/>
          </a:xfrm>
          <a:prstGeom prst="rect">
            <a:avLst/>
          </a:prstGeom>
        </p:spPr>
      </p:pic>
    </p:spTree>
    <p:extLst>
      <p:ext uri="{BB962C8B-B14F-4D97-AF65-F5344CB8AC3E}">
        <p14:creationId xmlns:p14="http://schemas.microsoft.com/office/powerpoint/2010/main" val="211834388"/>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Identifier Qualifiers</a:t>
            </a:r>
          </a:p>
        </p:txBody>
      </p:sp>
      <p:sp>
        <p:nvSpPr>
          <p:cNvPr id="2" name="Rectangle 1"/>
          <p:cNvSpPr/>
          <p:nvPr/>
        </p:nvSpPr>
        <p:spPr>
          <a:xfrm>
            <a:off x="217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In MySQL, you can refer to a table column using any of the following forms.</a:t>
            </a:r>
          </a:p>
        </p:txBody>
      </p:sp>
      <p:graphicFrame>
        <p:nvGraphicFramePr>
          <p:cNvPr id="10" name="Table 9"/>
          <p:cNvGraphicFramePr>
            <a:graphicFrameLocks noGrp="1"/>
          </p:cNvGraphicFramePr>
          <p:nvPr>
            <p:extLst>
              <p:ext uri="{D42A27DB-BD31-4B8C-83A1-F6EECF244321}">
                <p14:modId xmlns:p14="http://schemas.microsoft.com/office/powerpoint/2010/main" val="68900522"/>
              </p:ext>
            </p:extLst>
          </p:nvPr>
        </p:nvGraphicFramePr>
        <p:xfrm>
          <a:off x="152400" y="1371600"/>
          <a:ext cx="8839200" cy="2362623"/>
        </p:xfrm>
        <a:graphic>
          <a:graphicData uri="http://schemas.openxmlformats.org/drawingml/2006/table">
            <a:tbl>
              <a:tblPr firstRow="1" bandRow="1">
                <a:tableStyleId>{7E9639D4-E3E2-4D34-9284-5A2195B3D0D7}</a:tableStyleId>
              </a:tblPr>
              <a:tblGrid>
                <a:gridCol w="2895600">
                  <a:extLst>
                    <a:ext uri="{9D8B030D-6E8A-4147-A177-3AD203B41FA5}">
                      <a16:colId xmlns:a16="http://schemas.microsoft.com/office/drawing/2014/main" val="20000"/>
                    </a:ext>
                  </a:extLst>
                </a:gridCol>
                <a:gridCol w="5943600">
                  <a:extLst>
                    <a:ext uri="{9D8B030D-6E8A-4147-A177-3AD203B41FA5}">
                      <a16:colId xmlns:a16="http://schemas.microsoft.com/office/drawing/2014/main" val="20001"/>
                    </a:ext>
                  </a:extLst>
                </a:gridCol>
              </a:tblGrid>
              <a:tr h="442383">
                <a:tc>
                  <a:txBody>
                    <a:bodyPr/>
                    <a:lstStyle/>
                    <a:p>
                      <a:r>
                        <a:rPr lang="en-IN" dirty="0">
                          <a:latin typeface="Arial" panose="020B0604020202020204" pitchFamily="34" charset="0"/>
                          <a:cs typeface="Arial" panose="020B0604020202020204" pitchFamily="34" charset="0"/>
                        </a:rPr>
                        <a:t>Column Reference</a:t>
                      </a:r>
                    </a:p>
                  </a:txBody>
                  <a:tcPr/>
                </a:tc>
                <a:tc>
                  <a:txBody>
                    <a:bodyPr/>
                    <a:lstStyle/>
                    <a:p>
                      <a:r>
                        <a:rPr lang="en-IN" dirty="0">
                          <a:latin typeface="Arial" panose="020B0604020202020204" pitchFamily="34" charset="0"/>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0077AA"/>
                          </a:solidFill>
                          <a:latin typeface="Liberation Mono"/>
                          <a:ea typeface="+mn-ea"/>
                          <a:cs typeface="+mn-cs"/>
                        </a:rPr>
                        <a:t>col_name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whichever table used in the statement contains a column of that name.</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0077AA"/>
                          </a:solidFill>
                          <a:latin typeface="Liberation Mono"/>
                          <a:ea typeface="+mn-ea"/>
                          <a:cs typeface="+mn-cs"/>
                        </a:rPr>
                        <a:t>tbl_name.col_name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of the default database.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0077AA"/>
                          </a:solidFill>
                          <a:latin typeface="Liberation Mono"/>
                          <a:ea typeface="+mn-ea"/>
                          <a:cs typeface="+mn-cs"/>
                        </a:rPr>
                        <a:t>db_name.tbl_name.col_name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of the database </a:t>
                      </a:r>
                      <a:r>
                        <a:rPr lang="en-IN" sz="1600" b="1" i="1" dirty="0">
                          <a:effectLst/>
                          <a:latin typeface="Arial" panose="020B0604020202020204" pitchFamily="34" charset="0"/>
                          <a:cs typeface="Arial" panose="020B0604020202020204" pitchFamily="34" charset="0"/>
                        </a:rPr>
                        <a:t>db_name</a:t>
                      </a:r>
                      <a:r>
                        <a:rPr lang="en-IN" sz="1600" dirty="0">
                          <a:effectLst/>
                          <a:latin typeface="Arial" panose="020B0604020202020204" pitchFamily="34" charset="0"/>
                          <a:cs typeface="Arial" panose="020B0604020202020204" pitchFamily="34" charset="0"/>
                        </a:rPr>
                        <a:t>.</a:t>
                      </a:r>
                    </a:p>
                  </a:txBody>
                  <a:tcPr marL="76200" marR="76200" marT="76200" marB="76200"/>
                </a:tc>
                <a:extLst>
                  <a:ext uri="{0D108BD9-81ED-4DB2-BD59-A6C34878D82A}">
                    <a16:rowId xmlns:a16="http://schemas.microsoft.com/office/drawing/2014/main" val="10003"/>
                  </a:ext>
                </a:extLst>
              </a:tr>
            </a:tbl>
          </a:graphicData>
        </a:graphic>
      </p:graphicFrame>
      <p:sp>
        <p:nvSpPr>
          <p:cNvPr id="8" name="Rectangle 7"/>
          <p:cNvSpPr/>
          <p:nvPr/>
        </p:nvSpPr>
        <p:spPr>
          <a:xfrm>
            <a:off x="152400" y="4038600"/>
            <a:ext cx="8839200" cy="400110"/>
          </a:xfrm>
          <a:prstGeom prst="rect">
            <a:avLst/>
          </a:prstGeom>
          <a:solidFill>
            <a:srgbClr val="F9DAFE"/>
          </a:solidFill>
        </p:spPr>
        <p:txBody>
          <a:bodyPr wrap="square">
            <a:spAutoFit/>
          </a:bodyPr>
          <a:lstStyle/>
          <a:p>
            <a:r>
              <a:rPr lang="en-US" sz="2000" dirty="0">
                <a:latin typeface="Arial" pitchFamily="34" charset="0"/>
                <a:ea typeface="+mj-ea"/>
                <a:cs typeface="Arial" pitchFamily="34" charset="0"/>
              </a:rPr>
              <a:t>  </a:t>
            </a:r>
            <a:r>
              <a:rPr lang="en-IN" sz="2000" dirty="0">
                <a:latin typeface="Arial" pitchFamily="34" charset="0"/>
                <a:ea typeface="+mj-ea"/>
                <a:cs typeface="Arial" pitchFamily="34" charset="0"/>
              </a:rPr>
              <a:t>The identifier quote character is the backtick (`)</a:t>
            </a:r>
            <a:endParaRPr lang="en-US" sz="2000" dirty="0">
              <a:latin typeface="Arial" pitchFamily="34" charset="0"/>
              <a:ea typeface="+mj-ea"/>
              <a:cs typeface="Arial" pitchFamily="34" charset="0"/>
            </a:endParaRPr>
          </a:p>
        </p:txBody>
      </p:sp>
    </p:spTree>
    <p:extLst>
      <p:ext uri="{BB962C8B-B14F-4D97-AF65-F5344CB8AC3E}">
        <p14:creationId xmlns:p14="http://schemas.microsoft.com/office/powerpoint/2010/main" val="3731712547"/>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Identifier Qualifiers</a:t>
            </a:r>
          </a:p>
        </p:txBody>
      </p:sp>
      <p:sp>
        <p:nvSpPr>
          <p:cNvPr id="2" name="Rectangle 1"/>
          <p:cNvSpPr/>
          <p:nvPr/>
        </p:nvSpPr>
        <p:spPr>
          <a:xfrm>
            <a:off x="217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In MySQL, you can refer to a table using any of the following forms.</a:t>
            </a:r>
          </a:p>
        </p:txBody>
      </p:sp>
      <p:graphicFrame>
        <p:nvGraphicFramePr>
          <p:cNvPr id="10" name="Table 9"/>
          <p:cNvGraphicFramePr>
            <a:graphicFrameLocks noGrp="1"/>
          </p:cNvGraphicFramePr>
          <p:nvPr>
            <p:extLst>
              <p:ext uri="{D42A27DB-BD31-4B8C-83A1-F6EECF244321}">
                <p14:modId xmlns:p14="http://schemas.microsoft.com/office/powerpoint/2010/main" val="1787059843"/>
              </p:ext>
            </p:extLst>
          </p:nvPr>
        </p:nvGraphicFramePr>
        <p:xfrm>
          <a:off x="152400" y="1371600"/>
          <a:ext cx="8839200" cy="1524846"/>
        </p:xfrm>
        <a:graphic>
          <a:graphicData uri="http://schemas.openxmlformats.org/drawingml/2006/table">
            <a:tbl>
              <a:tblPr firstRow="1" bandRow="1">
                <a:tableStyleId>{7E9639D4-E3E2-4D34-9284-5A2195B3D0D7}</a:tableStyleId>
              </a:tblPr>
              <a:tblGrid>
                <a:gridCol w="2895600">
                  <a:extLst>
                    <a:ext uri="{9D8B030D-6E8A-4147-A177-3AD203B41FA5}">
                      <a16:colId xmlns:a16="http://schemas.microsoft.com/office/drawing/2014/main" val="20000"/>
                    </a:ext>
                  </a:extLst>
                </a:gridCol>
                <a:gridCol w="5943600">
                  <a:extLst>
                    <a:ext uri="{9D8B030D-6E8A-4147-A177-3AD203B41FA5}">
                      <a16:colId xmlns:a16="http://schemas.microsoft.com/office/drawing/2014/main" val="20001"/>
                    </a:ext>
                  </a:extLst>
                </a:gridCol>
              </a:tblGrid>
              <a:tr h="442383">
                <a:tc>
                  <a:txBody>
                    <a:bodyPr/>
                    <a:lstStyle/>
                    <a:p>
                      <a:r>
                        <a:rPr lang="en-IN" dirty="0">
                          <a:latin typeface="Arial" panose="020B0604020202020204" pitchFamily="34" charset="0"/>
                          <a:cs typeface="Arial" panose="020B0604020202020204" pitchFamily="34" charset="0"/>
                        </a:rPr>
                        <a:t>Table Reference</a:t>
                      </a:r>
                    </a:p>
                  </a:txBody>
                  <a:tcPr/>
                </a:tc>
                <a:tc>
                  <a:txBody>
                    <a:bodyPr/>
                    <a:lstStyle/>
                    <a:p>
                      <a:r>
                        <a:rPr lang="en-IN" dirty="0">
                          <a:latin typeface="Arial" panose="020B0604020202020204" pitchFamily="34" charset="0"/>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marL="0" algn="l" rtl="0" eaLnBrk="1" fontAlgn="t" latinLnBrk="0" hangingPunct="1"/>
                      <a:r>
                        <a:rPr kumimoji="0" lang="en-IN" sz="1600" kern="1200" dirty="0">
                          <a:solidFill>
                            <a:srgbClr val="0077AA"/>
                          </a:solidFill>
                          <a:latin typeface="Liberation Mono"/>
                          <a:ea typeface="+mn-ea"/>
                          <a:cs typeface="+mn-cs"/>
                        </a:rPr>
                        <a:t>tbl_name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The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from whichever table used in the statement to fetch the data.</a:t>
                      </a:r>
                    </a:p>
                  </a:txBody>
                  <a:tcPr marL="76200" marR="76200" marT="76200" marB="76200"/>
                </a:tc>
                <a:extLst>
                  <a:ext uri="{0D108BD9-81ED-4DB2-BD59-A6C34878D82A}">
                    <a16:rowId xmlns:a16="http://schemas.microsoft.com/office/drawing/2014/main" val="10001"/>
                  </a:ext>
                </a:extLst>
              </a:tr>
              <a:tr h="442383">
                <a:tc>
                  <a:txBody>
                    <a:bodyPr/>
                    <a:lstStyle/>
                    <a:p>
                      <a:pPr marL="0" algn="l" rtl="0" eaLnBrk="1" fontAlgn="t" latinLnBrk="0" hangingPunct="1"/>
                      <a:r>
                        <a:rPr kumimoji="0" lang="en-IN" sz="1600" kern="1200" dirty="0">
                          <a:solidFill>
                            <a:srgbClr val="0077AA"/>
                          </a:solidFill>
                          <a:latin typeface="Liberation Mono"/>
                          <a:ea typeface="+mn-ea"/>
                          <a:cs typeface="+mn-cs"/>
                        </a:rPr>
                        <a:t>db_name.tbl_name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The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from whichever database </a:t>
                      </a:r>
                      <a:r>
                        <a:rPr lang="en-IN" sz="1600" b="1" i="1" dirty="0">
                          <a:effectLst/>
                          <a:latin typeface="Arial" panose="020B0604020202020204" pitchFamily="34" charset="0"/>
                          <a:cs typeface="Arial" panose="020B0604020202020204" pitchFamily="34" charset="0"/>
                        </a:rPr>
                        <a:t>db_name</a:t>
                      </a:r>
                      <a:r>
                        <a:rPr lang="en-IN" sz="1600" dirty="0">
                          <a:effectLst/>
                          <a:latin typeface="Arial" panose="020B0604020202020204" pitchFamily="34" charset="0"/>
                          <a:cs typeface="Arial" panose="020B0604020202020204" pitchFamily="34" charset="0"/>
                        </a:rPr>
                        <a:t>.</a:t>
                      </a:r>
                    </a:p>
                  </a:txBody>
                  <a:tcPr marL="76200" marR="76200" marT="76200" marB="76200"/>
                </a:tc>
                <a:extLst>
                  <a:ext uri="{0D108BD9-81ED-4DB2-BD59-A6C34878D82A}">
                    <a16:rowId xmlns:a16="http://schemas.microsoft.com/office/drawing/2014/main" val="10002"/>
                  </a:ext>
                </a:extLst>
              </a:tr>
            </a:tbl>
          </a:graphicData>
        </a:graphic>
      </p:graphicFrame>
      <p:sp>
        <p:nvSpPr>
          <p:cNvPr id="8" name="Rectangle 7"/>
          <p:cNvSpPr/>
          <p:nvPr/>
        </p:nvSpPr>
        <p:spPr>
          <a:xfrm>
            <a:off x="152400" y="3200400"/>
            <a:ext cx="8839200" cy="400110"/>
          </a:xfrm>
          <a:prstGeom prst="rect">
            <a:avLst/>
          </a:prstGeom>
          <a:solidFill>
            <a:srgbClr val="F9DAFE"/>
          </a:solidFill>
        </p:spPr>
        <p:txBody>
          <a:bodyPr wrap="square">
            <a:spAutoFit/>
          </a:bodyPr>
          <a:lstStyle/>
          <a:p>
            <a:r>
              <a:rPr lang="en-US" sz="2000" dirty="0">
                <a:latin typeface="Arial" pitchFamily="34" charset="0"/>
                <a:ea typeface="+mj-ea"/>
                <a:cs typeface="Arial" pitchFamily="34" charset="0"/>
              </a:rPr>
              <a:t>  </a:t>
            </a:r>
            <a:r>
              <a:rPr lang="en-IN" sz="2000" dirty="0">
                <a:latin typeface="Arial" pitchFamily="34" charset="0"/>
                <a:ea typeface="+mj-ea"/>
                <a:cs typeface="Arial" pitchFamily="34" charset="0"/>
              </a:rPr>
              <a:t>The identifier quote character is the backtick (`)</a:t>
            </a:r>
            <a:endParaRPr lang="en-US" sz="2000" dirty="0">
              <a:latin typeface="Arial" pitchFamily="34" charset="0"/>
              <a:ea typeface="+mj-ea"/>
              <a:cs typeface="Arial" pitchFamily="34" charset="0"/>
            </a:endParaRPr>
          </a:p>
        </p:txBody>
      </p:sp>
    </p:spTree>
    <p:extLst>
      <p:ext uri="{BB962C8B-B14F-4D97-AF65-F5344CB8AC3E}">
        <p14:creationId xmlns:p14="http://schemas.microsoft.com/office/powerpoint/2010/main" val="1265439772"/>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85720" y="285728"/>
            <a:ext cx="6858048" cy="707886"/>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p:txBody>
      </p:sp>
    </p:spTree>
    <p:extLst>
      <p:ext uri="{BB962C8B-B14F-4D97-AF65-F5344CB8AC3E}">
        <p14:creationId xmlns:p14="http://schemas.microsoft.com/office/powerpoint/2010/main" val="518904722"/>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The NULL value - NULL</a:t>
            </a:r>
          </a:p>
        </p:txBody>
      </p:sp>
      <p:sp>
        <p:nvSpPr>
          <p:cNvPr id="7" name="Rectangle 6"/>
          <p:cNvSpPr/>
          <p:nvPr/>
        </p:nvSpPr>
        <p:spPr>
          <a:xfrm>
            <a:off x="90647" y="857071"/>
            <a:ext cx="8890067" cy="1200329"/>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a:t>
            </a:r>
            <a:r>
              <a:rPr lang="en-IN" dirty="0">
                <a:solidFill>
                  <a:srgbClr val="222222"/>
                </a:solidFill>
                <a:latin typeface="arial" panose="020B0604020202020204" pitchFamily="34" charset="0"/>
              </a:rPr>
              <a:t> and cannot be compared to known values the way you compere two known values to each other. If you attempt to use NULL with the usual arithmetic comparison operators, the result is </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sp>
        <p:nvSpPr>
          <p:cNvPr id="9" name="Rectangle 8"/>
          <p:cNvSpPr/>
          <p:nvPr/>
        </p:nvSpPr>
        <p:spPr>
          <a:xfrm>
            <a:off x="90647" y="2477869"/>
            <a:ext cx="8890067" cy="646331"/>
          </a:xfrm>
          <a:prstGeom prst="rect">
            <a:avLst/>
          </a:prstGeom>
          <a:solidFill>
            <a:srgbClr val="F9DAFE"/>
          </a:solidFill>
        </p:spPr>
        <p:txBody>
          <a:bodyPr wrap="square">
            <a:spAutoFit/>
          </a:bodyPr>
          <a:lstStyle/>
          <a:p>
            <a:r>
              <a:rPr lang="en-IN" dirty="0">
                <a:solidFill>
                  <a:srgbClr val="222222"/>
                </a:solidFill>
                <a:latin typeface="arial" panose="020B0604020202020204" pitchFamily="34" charset="0"/>
              </a:rPr>
              <a:t>Instead of using =, &lt; &gt;, or != to test for equality or inequality with </a:t>
            </a:r>
            <a:r>
              <a:rPr lang="en-IN" i="1" dirty="0">
                <a:solidFill>
                  <a:srgbClr val="222222"/>
                </a:solidFill>
                <a:latin typeface="arial" panose="020B0604020202020204" pitchFamily="34" charset="0"/>
              </a:rPr>
              <a:t>NULL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endParaRPr lang="en-IN" sz="2000" b="1" i="1" dirty="0">
              <a:solidFill>
                <a:srgbClr val="222222"/>
              </a:solidFill>
              <a:latin typeface="arial" panose="020B0604020202020204" pitchFamily="34" charset="0"/>
            </a:endParaRPr>
          </a:p>
        </p:txBody>
      </p:sp>
      <p:sp>
        <p:nvSpPr>
          <p:cNvPr id="5" name="Rectangle 4"/>
          <p:cNvSpPr/>
          <p:nvPr/>
        </p:nvSpPr>
        <p:spPr>
          <a:xfrm>
            <a:off x="0" y="3429000"/>
            <a:ext cx="9067800" cy="369332"/>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MySQL specific &lt;=&gt; comparison operator is true even for NULL-to-NULL comparisons.</a:t>
            </a:r>
          </a:p>
        </p:txBody>
      </p:sp>
      <p:pic>
        <p:nvPicPr>
          <p:cNvPr id="2" name="Picture 1"/>
          <p:cNvPicPr>
            <a:picLocks noChangeAspect="1"/>
          </p:cNvPicPr>
          <p:nvPr/>
        </p:nvPicPr>
        <p:blipFill>
          <a:blip r:embed="rId2"/>
          <a:stretch>
            <a:fillRect/>
          </a:stretch>
        </p:blipFill>
        <p:spPr>
          <a:xfrm>
            <a:off x="152399" y="4191000"/>
            <a:ext cx="8458201" cy="584200"/>
          </a:xfrm>
          <a:prstGeom prst="rect">
            <a:avLst/>
          </a:prstGeom>
        </p:spPr>
      </p:pic>
      <p:sp>
        <p:nvSpPr>
          <p:cNvPr id="8" name="Rectangle 7"/>
          <p:cNvSpPr/>
          <p:nvPr/>
        </p:nvSpPr>
        <p:spPr>
          <a:xfrm>
            <a:off x="5295900" y="4209256"/>
            <a:ext cx="3352800"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093632094"/>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IFNULL</a:t>
            </a:r>
          </a:p>
        </p:txBody>
      </p:sp>
      <p:sp>
        <p:nvSpPr>
          <p:cNvPr id="12" name="Rectangle 11"/>
          <p:cNvSpPr/>
          <p:nvPr/>
        </p:nvSpPr>
        <p:spPr>
          <a:xfrm>
            <a:off x="101533"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101532" y="1371600"/>
            <a:ext cx="8890067" cy="984885"/>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152399" y="2510184"/>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marR="0" lvl="0" indent="0" defTabSz="914400" fontAlgn="t">
              <a:lnSpc>
                <a:spcPct val="100000"/>
              </a:lnSpc>
              <a:spcBef>
                <a:spcPct val="0"/>
              </a:spcBef>
              <a:spcAft>
                <a:spcPct val="0"/>
              </a:spcAft>
              <a:buClrTx/>
              <a:buSzTx/>
              <a:buFontTx/>
              <a:buNone/>
              <a:tabLst/>
            </a:pPr>
            <a:r>
              <a:rPr lang="en-US" sz="2000" dirty="0">
                <a:solidFill>
                  <a:srgbClr val="0077AA"/>
                </a:solidFill>
                <a:latin typeface="Liberation Mono"/>
              </a:rPr>
              <a:t>IFNULL(expression1, expression2) </a:t>
            </a:r>
          </a:p>
        </p:txBody>
      </p:sp>
      <p:sp>
        <p:nvSpPr>
          <p:cNvPr id="8" name="Rectangle 7"/>
          <p:cNvSpPr/>
          <p:nvPr/>
        </p:nvSpPr>
        <p:spPr>
          <a:xfrm>
            <a:off x="152400" y="3048000"/>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 2)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(null,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'Yes')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r>
              <a:rPr lang="en-US" dirty="0">
                <a:latin typeface="Arial" pitchFamily="34" charset="0"/>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comm, </a:t>
            </a:r>
            <a:r>
              <a:rPr lang="en-IN" dirty="0">
                <a:solidFill>
                  <a:srgbClr val="DD4A68"/>
                </a:solidFill>
                <a:latin typeface="Arial" panose="020B0604020202020204" pitchFamily="34" charset="0"/>
                <a:ea typeface="Times New Roman" panose="02020603050405020304" pitchFamily="18" charset="0"/>
              </a:rPr>
              <a:t>IFNULL(COMM + COMM*.25, 1000)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itchFamily="34" charset="0"/>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IF</a:t>
            </a:r>
          </a:p>
        </p:txBody>
      </p:sp>
      <p:sp>
        <p:nvSpPr>
          <p:cNvPr id="12" name="Rectangle 11"/>
          <p:cNvSpPr/>
          <p:nvPr/>
        </p:nvSpPr>
        <p:spPr>
          <a:xfrm>
            <a:off x="101533" y="819090"/>
            <a:ext cx="14986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101532" y="1371600"/>
            <a:ext cx="8890067"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152399" y="2240578"/>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8" name="Rectangle 7"/>
          <p:cNvSpPr/>
          <p:nvPr/>
        </p:nvSpPr>
        <p:spPr>
          <a:xfrm>
            <a:off x="152400" y="2819400"/>
            <a:ext cx="8839200" cy="313932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IF(1 &gt; 2, 2, 3) </a:t>
            </a:r>
            <a:r>
              <a:rPr lang="en-US" dirty="0">
                <a:latin typeface="Arial" panose="020B0604020202020204" pitchFamily="34" charset="0"/>
                <a:ea typeface="Times New Roman" panose="02020603050405020304" pitchFamily="18" charset="0"/>
              </a:rPr>
              <a:t>as R1;</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sal, </a:t>
            </a:r>
            <a:r>
              <a:rPr lang="en-US" dirty="0">
                <a:solidFill>
                  <a:srgbClr val="DD4A68"/>
                </a:solidFill>
                <a:latin typeface="Arial" panose="020B0604020202020204" pitchFamily="34" charset="0"/>
                <a:ea typeface="Times New Roman" panose="02020603050405020304" pitchFamily="18" charset="0"/>
              </a:rPr>
              <a:t>IF(sal = 3000, 'Ok', 'Not Bad') </a:t>
            </a:r>
            <a:r>
              <a:rPr lang="en-US" dirty="0">
                <a:latin typeface="Arial" panose="020B0604020202020204" pitchFamily="34" charset="0"/>
                <a:ea typeface="Times New Roman" panose="02020603050405020304" pitchFamily="18" charset="0"/>
              </a:rPr>
              <a:t>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a:t>
            </a:r>
            <a:r>
              <a:rPr lang="en-US" dirty="0">
                <a:solidFill>
                  <a:srgbClr val="DD4A68"/>
                </a:solidFill>
                <a:latin typeface="Arial" panose="020B0604020202020204" pitchFamily="34" charset="0"/>
                <a:ea typeface="Times New Roman" panose="02020603050405020304" pitchFamily="18" charset="0"/>
              </a:rPr>
              <a:t>IF(sal = 3000 and ename = 'FORD', 'Y', 'N') </a:t>
            </a:r>
            <a:r>
              <a:rPr lang="en-US" dirty="0">
                <a:latin typeface="Arial" panose="020B0604020202020204" pitchFamily="34" charset="0"/>
                <a:ea typeface="Times New Roman" panose="02020603050405020304" pitchFamily="18" charset="0"/>
              </a:rPr>
              <a:t>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a:latin typeface="Arial" pitchFamily="34" charset="0"/>
                <a:cs typeface="Arial" pitchFamily="34" charset="0"/>
              </a:rPr>
              <a:t>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comm, </a:t>
            </a:r>
            <a:r>
              <a:rPr lang="en-US" dirty="0">
                <a:solidFill>
                  <a:srgbClr val="DD4A68"/>
                </a:solidFill>
                <a:latin typeface="Arial" panose="020B0604020202020204" pitchFamily="34" charset="0"/>
                <a:ea typeface="Times New Roman" panose="02020603050405020304" pitchFamily="18" charset="0"/>
              </a:rPr>
              <a:t>IF(comm is NULL &amp;&amp; ename = 'FORD', 'Y', 'N') </a:t>
            </a:r>
            <a:r>
              <a:rPr lang="en-US" dirty="0">
                <a:latin typeface="Arial" pitchFamily="34" charset="0"/>
                <a:cs typeface="Arial" pitchFamily="34" charset="0"/>
              </a:rPr>
              <a:t>R1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a:latin typeface="Arial" pitchFamily="34" charset="0"/>
                <a:cs typeface="Arial" pitchFamily="34" charset="0"/>
              </a:rPr>
              <a:t>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deptno, </a:t>
            </a:r>
            <a:r>
              <a:rPr lang="en-IN" dirty="0">
                <a:solidFill>
                  <a:srgbClr val="DD4A68"/>
                </a:solidFill>
                <a:latin typeface="Arial" panose="020B0604020202020204" pitchFamily="34" charset="0"/>
                <a:ea typeface="Times New Roman" panose="02020603050405020304" pitchFamily="18" charset="0"/>
              </a:rPr>
              <a:t>IF(deptno = 10, 'Sales', IF(deptno = 20 , 'Purchase' ,'N/A')) </a:t>
            </a:r>
            <a:r>
              <a:rPr lang="en-IN" dirty="0">
                <a:latin typeface="Arial" panose="020B0604020202020204" pitchFamily="34" charset="0"/>
                <a:ea typeface="Times New Roman" panose="02020603050405020304" pitchFamily="18" charset="0"/>
              </a:rPr>
              <a:t>R1</a:t>
            </a:r>
            <a:r>
              <a:rPr lang="en-IN" dirty="0">
                <a:latin typeface="Arial" pitchFamily="34" charset="0"/>
                <a:cs typeface="Arial" pitchFamily="34"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IN" dirty="0">
                <a:latin typeface="Arial" pitchFamily="34" charset="0"/>
                <a:cs typeface="Arial" pitchFamily="34" charset="0"/>
              </a:rPr>
              <a:t>EMP;</a:t>
            </a:r>
          </a:p>
        </p:txBody>
      </p:sp>
      <p:sp>
        <p:nvSpPr>
          <p:cNvPr id="13" name="Rectangle 12"/>
          <p:cNvSpPr/>
          <p:nvPr/>
        </p:nvSpPr>
        <p:spPr>
          <a:xfrm>
            <a:off x="152399" y="4800600"/>
            <a:ext cx="8839200" cy="400110"/>
          </a:xfrm>
          <a:prstGeom prst="rect">
            <a:avLst/>
          </a:prstGeom>
        </p:spPr>
        <p:txBody>
          <a:bodyPr wrap="square">
            <a:spAutoFit/>
          </a:bodyPr>
          <a:lstStyle/>
          <a:p>
            <a:endParaRPr lang="en-IN" sz="2000" dirty="0">
              <a:latin typeface="Arial" pitchFamily="34" charset="0"/>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NULLIF</a:t>
            </a:r>
          </a:p>
        </p:txBody>
      </p:sp>
      <p:sp>
        <p:nvSpPr>
          <p:cNvPr id="12" name="Rectangle 11"/>
          <p:cNvSpPr/>
          <p:nvPr/>
        </p:nvSpPr>
        <p:spPr>
          <a:xfrm>
            <a:off x="101533"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2" name="Rectangle 1"/>
          <p:cNvSpPr/>
          <p:nvPr/>
        </p:nvSpPr>
        <p:spPr>
          <a:xfrm>
            <a:off x="101532" y="1371600"/>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152399" y="19812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8" name="Rectangle 7"/>
          <p:cNvSpPr/>
          <p:nvPr/>
        </p:nvSpPr>
        <p:spPr>
          <a:xfrm>
            <a:off x="152400" y="2514600"/>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1) 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2) as R1;</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CASE</a:t>
            </a:r>
          </a:p>
        </p:txBody>
      </p:sp>
      <p:sp>
        <p:nvSpPr>
          <p:cNvPr id="12" name="Rectangle 11"/>
          <p:cNvSpPr/>
          <p:nvPr/>
        </p:nvSpPr>
        <p:spPr>
          <a:xfrm>
            <a:off x="101533"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152400" y="2209800"/>
            <a:ext cx="8839199"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value WHEN [compare_value] THEN result [WHEN [compare_value] THEN result ...] [ELSE result] END</a:t>
            </a:r>
          </a:p>
        </p:txBody>
      </p:sp>
      <p:sp>
        <p:nvSpPr>
          <p:cNvPr id="8" name="Rectangle 7"/>
          <p:cNvSpPr/>
          <p:nvPr/>
        </p:nvSpPr>
        <p:spPr>
          <a:xfrm>
            <a:off x="152399" y="3200400"/>
            <a:ext cx="8839199"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DD4A68"/>
                </a:solidFill>
                <a:latin typeface="Arial" panose="020B0604020202020204" pitchFamily="34" charset="0"/>
                <a:ea typeface="Times New Roman" panose="02020603050405020304" pitchFamily="18" charset="0"/>
              </a:rPr>
              <a:t>CASE </a:t>
            </a:r>
            <a:r>
              <a:rPr lang="en-IN" dirty="0">
                <a:latin typeface="Arial" panose="020B0604020202020204" pitchFamily="34" charset="0"/>
                <a:cs typeface="Arial" panose="020B0604020202020204" pitchFamily="34" charset="0"/>
              </a:rPr>
              <a:t>deptno</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10</a:t>
            </a:r>
            <a:r>
              <a:rPr lang="en-IN" dirty="0">
                <a:solidFill>
                  <a:srgbClr val="DD4A68"/>
                </a:solidFill>
                <a:latin typeface="Arial" panose="020B0604020202020204" pitchFamily="34" charset="0"/>
                <a:ea typeface="Times New Roman" panose="02020603050405020304" pitchFamily="18" charset="0"/>
              </a:rPr>
              <a:t> then </a:t>
            </a:r>
            <a:r>
              <a:rPr lang="en-IN" dirty="0">
                <a:latin typeface="Arial" panose="020B0604020202020204" pitchFamily="34" charset="0"/>
                <a:ea typeface="Times New Roman" panose="02020603050405020304" pitchFamily="18" charset="0"/>
              </a:rPr>
              <a:t>'Accounts'</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20</a:t>
            </a:r>
            <a:r>
              <a:rPr lang="en-IN" dirty="0">
                <a:solidFill>
                  <a:srgbClr val="DD4A68"/>
                </a:solidFill>
                <a:latin typeface="Arial" panose="020B0604020202020204" pitchFamily="34" charset="0"/>
                <a:ea typeface="Times New Roman" panose="02020603050405020304" pitchFamily="18" charset="0"/>
              </a:rPr>
              <a:t> then 'Sales' ELSE 'N/A' END  </a:t>
            </a:r>
            <a:r>
              <a:rPr lang="en-IN" dirty="0">
                <a:latin typeface="Arial" panose="020B0604020202020204" pitchFamily="34" charset="0"/>
                <a:ea typeface="Times New Roman" panose="02020603050405020304" pitchFamily="18" charset="0"/>
              </a:rPr>
              <a:t>R1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
        <p:nvSpPr>
          <p:cNvPr id="7" name="Rectangle 6"/>
          <p:cNvSpPr/>
          <p:nvPr/>
        </p:nvSpPr>
        <p:spPr>
          <a:xfrm>
            <a:off x="101532" y="1371600"/>
            <a:ext cx="8890067"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Rectangle 8"/>
          <p:cNvSpPr/>
          <p:nvPr/>
        </p:nvSpPr>
        <p:spPr>
          <a:xfrm>
            <a:off x="119604" y="4098716"/>
            <a:ext cx="8839199" cy="64633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deptno, </a:t>
            </a:r>
            <a:r>
              <a:rPr lang="en-IN" dirty="0">
                <a:solidFill>
                  <a:srgbClr val="FF0000"/>
                </a:solidFill>
                <a:latin typeface="Arial" panose="020B0604020202020204" pitchFamily="34" charset="0"/>
                <a:ea typeface="Times New Roman" panose="02020603050405020304" pitchFamily="18" charset="0"/>
              </a:rPr>
              <a:t>CASE </a:t>
            </a:r>
            <a:r>
              <a:rPr lang="en-IN" dirty="0">
                <a:solidFill>
                  <a:srgbClr val="FF0000"/>
                </a:solidFill>
                <a:latin typeface="Arial" panose="020B0604020202020204" pitchFamily="34" charset="0"/>
                <a:cs typeface="Arial" panose="020B0604020202020204" pitchFamily="34" charset="0"/>
              </a:rPr>
              <a:t>deptno</a:t>
            </a:r>
            <a:r>
              <a:rPr lang="en-IN" dirty="0">
                <a:solidFill>
                  <a:srgbClr val="FF0000"/>
                </a:solidFill>
                <a:latin typeface="Arial" panose="020B0604020202020204" pitchFamily="34" charset="0"/>
                <a:ea typeface="Times New Roman" panose="02020603050405020304" pitchFamily="18" charset="0"/>
              </a:rPr>
              <a:t> when 10 then 'Accounts' ELSE 'N/A' END  CASE FROM</a:t>
            </a:r>
            <a:r>
              <a:rPr lang="en-IN" dirty="0">
                <a:solidFill>
                  <a:srgbClr val="FF0000"/>
                </a:solidFill>
                <a:latin typeface="Arial" panose="020B0604020202020204" pitchFamily="34" charset="0"/>
                <a:cs typeface="Arial" panose="020B0604020202020204" pitchFamily="34" charset="0"/>
              </a:rPr>
              <a:t> EMP;  </a:t>
            </a:r>
            <a:r>
              <a:rPr lang="en-IN" dirty="0">
                <a:solidFill>
                  <a:srgbClr val="92D050"/>
                </a:solidFill>
                <a:latin typeface="Arial" panose="020B0604020202020204" pitchFamily="34" charset="0"/>
                <a:cs typeface="Arial" panose="020B0604020202020204" pitchFamily="34" charset="0"/>
              </a:rPr>
              <a:t>// error</a:t>
            </a:r>
          </a:p>
        </p:txBody>
      </p:sp>
    </p:spTree>
    <p:extLst>
      <p:ext uri="{BB962C8B-B14F-4D97-AF65-F5344CB8AC3E}">
        <p14:creationId xmlns:p14="http://schemas.microsoft.com/office/powerpoint/2010/main" val="640994360"/>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CASE</a:t>
            </a:r>
          </a:p>
        </p:txBody>
      </p:sp>
      <p:sp>
        <p:nvSpPr>
          <p:cNvPr id="12" name="Rectangle 11"/>
          <p:cNvSpPr/>
          <p:nvPr/>
        </p:nvSpPr>
        <p:spPr>
          <a:xfrm>
            <a:off x="101533"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2" name="Rectangle 1"/>
          <p:cNvSpPr/>
          <p:nvPr/>
        </p:nvSpPr>
        <p:spPr>
          <a:xfrm>
            <a:off x="101532" y="1371600"/>
            <a:ext cx="8890067"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152400" y="2209800"/>
            <a:ext cx="8839199"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[condition] THEN result [WHEN [condition] THEN result ...] [ELSE result] END</a:t>
            </a:r>
            <a:r>
              <a:rPr lang="en-US" sz="2000" dirty="0">
                <a:solidFill>
                  <a:srgbClr val="0077AA"/>
                </a:solidFill>
                <a:latin typeface="Liberation Mono"/>
              </a:rPr>
              <a:t> </a:t>
            </a:r>
          </a:p>
        </p:txBody>
      </p:sp>
      <p:sp>
        <p:nvSpPr>
          <p:cNvPr id="8" name="Rectangle 7"/>
          <p:cNvSpPr/>
          <p:nvPr/>
        </p:nvSpPr>
        <p:spPr>
          <a:xfrm>
            <a:off x="101532" y="3124200"/>
            <a:ext cx="8839200"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DD4A68"/>
                </a:solidFill>
                <a:latin typeface="Arial" panose="020B0604020202020204" pitchFamily="34" charset="0"/>
                <a:ea typeface="Times New Roman" panose="02020603050405020304" pitchFamily="18" charset="0"/>
              </a:rPr>
              <a:t>CASE when </a:t>
            </a:r>
            <a:r>
              <a:rPr lang="en-IN" dirty="0">
                <a:latin typeface="Arial" panose="020B0604020202020204" pitchFamily="34" charset="0"/>
                <a:cs typeface="Arial" panose="020B0604020202020204" pitchFamily="34" charset="0"/>
              </a:rPr>
              <a:t>deptno</a:t>
            </a:r>
            <a:r>
              <a:rPr lang="en-IN" dirty="0">
                <a:latin typeface="Arial" panose="020B0604020202020204" pitchFamily="34" charset="0"/>
                <a:ea typeface="Times New Roman" panose="02020603050405020304" pitchFamily="18" charset="0"/>
              </a:rPr>
              <a:t> = 10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'Sales' </a:t>
            </a:r>
            <a:r>
              <a:rPr lang="en-IN" dirty="0">
                <a:solidFill>
                  <a:srgbClr val="DD4A68"/>
                </a:solidFill>
                <a:latin typeface="Arial" panose="020B0604020202020204" pitchFamily="34" charset="0"/>
                <a:ea typeface="Times New Roman" panose="02020603050405020304" pitchFamily="18" charset="0"/>
              </a:rPr>
              <a:t>when </a:t>
            </a:r>
            <a:r>
              <a:rPr lang="en-IN" dirty="0">
                <a:latin typeface="Arial" panose="020B0604020202020204" pitchFamily="34" charset="0"/>
                <a:cs typeface="Arial" panose="020B0604020202020204" pitchFamily="34" charset="0"/>
              </a:rPr>
              <a:t>deptno </a:t>
            </a:r>
            <a:r>
              <a:rPr lang="en-IN" dirty="0">
                <a:latin typeface="Arial" panose="020B0604020202020204" pitchFamily="34" charset="0"/>
                <a:ea typeface="Times New Roman" panose="02020603050405020304" pitchFamily="18" charset="0"/>
              </a:rPr>
              <a:t>= 20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'Purchase'</a:t>
            </a:r>
            <a:r>
              <a:rPr lang="en-IN" dirty="0">
                <a:solidFill>
                  <a:srgbClr val="DD4A68"/>
                </a:solidFill>
                <a:latin typeface="Arial" panose="020B0604020202020204" pitchFamily="34" charset="0"/>
                <a:ea typeface="Times New Roman" panose="02020603050405020304" pitchFamily="18" charset="0"/>
              </a:rPr>
              <a:t> ELSE </a:t>
            </a:r>
            <a:r>
              <a:rPr lang="en-IN" dirty="0">
                <a:latin typeface="Arial" panose="020B0604020202020204" pitchFamily="34" charset="0"/>
                <a:ea typeface="Times New Roman" panose="02020603050405020304" pitchFamily="18" charset="0"/>
              </a:rPr>
              <a:t>'N/A'</a:t>
            </a:r>
            <a:r>
              <a:rPr lang="en-IN" dirty="0">
                <a:solidFill>
                  <a:srgbClr val="DD4A68"/>
                </a:solidFill>
                <a:latin typeface="Arial" panose="020B0604020202020204" pitchFamily="34" charset="0"/>
                <a:ea typeface="Times New Roman" panose="02020603050405020304" pitchFamily="18" charset="0"/>
              </a:rPr>
              <a:t> END </a:t>
            </a:r>
            <a:r>
              <a:rPr lang="en-IN" dirty="0">
                <a:latin typeface="Arial" panose="020B0604020202020204" pitchFamily="34" charset="0"/>
                <a:ea typeface="Times New Roman" panose="02020603050405020304" pitchFamily="18" charset="0"/>
              </a:rPr>
              <a:t>R1</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Tree>
    <p:extLst>
      <p:ext uri="{BB962C8B-B14F-4D97-AF65-F5344CB8AC3E}">
        <p14:creationId xmlns:p14="http://schemas.microsoft.com/office/powerpoint/2010/main" val="30929565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914400"/>
            <a:ext cx="8686800" cy="1569660"/>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database management system (DBMS) is software for creating and managing databases. The DBMS provides users and programmers with a systematic way to </a:t>
            </a:r>
            <a:r>
              <a:rPr lang="en-IN" sz="2400" dirty="0">
                <a:solidFill>
                  <a:srgbClr val="C00000"/>
                </a:solidFill>
                <a:latin typeface="Arial" panose="020B0604020202020204" pitchFamily="34" charset="0"/>
                <a:cs typeface="Arial" panose="020B0604020202020204" pitchFamily="34" charset="0"/>
              </a:rPr>
              <a:t>create, read, update,</a:t>
            </a:r>
            <a:r>
              <a:rPr lang="en-IN" sz="2400" dirty="0">
                <a:solidFill>
                  <a:srgbClr val="0070C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and</a:t>
            </a:r>
            <a:r>
              <a:rPr lang="en-IN" sz="2400" dirty="0">
                <a:solidFill>
                  <a:srgbClr val="0070C0"/>
                </a:solidFill>
                <a:latin typeface="Arial" panose="020B0604020202020204" pitchFamily="34" charset="0"/>
                <a:cs typeface="Arial" panose="020B0604020202020204" pitchFamily="34" charset="0"/>
              </a:rPr>
              <a:t> </a:t>
            </a:r>
            <a:r>
              <a:rPr lang="en-IN" sz="2400" dirty="0">
                <a:solidFill>
                  <a:srgbClr val="C00000"/>
                </a:solidFill>
                <a:latin typeface="Arial" panose="020B0604020202020204" pitchFamily="34" charset="0"/>
                <a:cs typeface="Arial" panose="020B0604020202020204" pitchFamily="34" charset="0"/>
              </a:rPr>
              <a:t>delete</a:t>
            </a:r>
            <a:r>
              <a:rPr lang="en-IN" sz="2400" dirty="0">
                <a:solidFill>
                  <a:srgbClr val="0070C0"/>
                </a:solidFill>
                <a:latin typeface="Arial" panose="020B0604020202020204" pitchFamily="34" charset="0"/>
                <a:cs typeface="Arial" panose="020B0604020202020204" pitchFamily="34" charset="0"/>
              </a:rPr>
              <a:t> </a:t>
            </a:r>
            <a:r>
              <a:rPr lang="en-IN" sz="2400" dirty="0">
                <a:solidFill>
                  <a:srgbClr val="C00000"/>
                </a:solidFill>
                <a:latin typeface="Arial" panose="020B0604020202020204" pitchFamily="34" charset="0"/>
                <a:cs typeface="Arial" panose="020B0604020202020204" pitchFamily="34" charset="0"/>
              </a:rPr>
              <a:t>data.</a:t>
            </a:r>
          </a:p>
        </p:txBody>
      </p:sp>
      <p:sp>
        <p:nvSpPr>
          <p:cNvPr id="6" name="Rectangle 5"/>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What is a database management system?</a:t>
            </a:r>
            <a:r>
              <a:rPr lang="en-US" sz="3600" dirty="0">
                <a:solidFill>
                  <a:srgbClr val="FFFF00"/>
                </a:solidFill>
                <a:latin typeface="Arial" pitchFamily="34" charset="0"/>
                <a:cs typeface="Arial" pitchFamily="34" charset="0"/>
              </a:rPr>
              <a:t> </a:t>
            </a:r>
            <a:r>
              <a:rPr lang="en-IN" sz="3600" dirty="0">
                <a:solidFill>
                  <a:srgbClr val="FFFF00"/>
                </a:solidFill>
              </a:rPr>
              <a:t> </a:t>
            </a:r>
            <a:endParaRPr lang="en-IN" sz="3600" dirty="0">
              <a:solidFill>
                <a:srgbClr val="FFFF00"/>
              </a:solidFill>
              <a:latin typeface="Arial" panose="020B0604020202020204" pitchFamily="34" charset="0"/>
              <a:cs typeface="Arial" panose="020B0604020202020204" pitchFamily="34" charset="0"/>
            </a:endParaRPr>
          </a:p>
        </p:txBody>
      </p:sp>
      <p:sp>
        <p:nvSpPr>
          <p:cNvPr id="5" name="Rectangle 4"/>
          <p:cNvSpPr/>
          <p:nvPr/>
        </p:nvSpPr>
        <p:spPr>
          <a:xfrm>
            <a:off x="304800" y="2971800"/>
            <a:ext cx="926857"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DBMS</a:t>
            </a:r>
          </a:p>
        </p:txBody>
      </p:sp>
      <p:sp>
        <p:nvSpPr>
          <p:cNvPr id="7" name="Rectangle 6"/>
          <p:cNvSpPr/>
          <p:nvPr/>
        </p:nvSpPr>
        <p:spPr>
          <a:xfrm>
            <a:off x="381000" y="3442395"/>
            <a:ext cx="6248400" cy="1754326"/>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It supports Single User only</a:t>
            </a: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Not Secured</a:t>
            </a: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No Relationship (PK/FK)</a:t>
            </a:r>
          </a:p>
        </p:txBody>
      </p:sp>
    </p:spTree>
    <p:extLst>
      <p:ext uri="{BB962C8B-B14F-4D97-AF65-F5344CB8AC3E}">
        <p14:creationId xmlns:p14="http://schemas.microsoft.com/office/powerpoint/2010/main" val="2697353809"/>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843844"/>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52400" y="914400"/>
            <a:ext cx="8839200" cy="1138773"/>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9" name="Rectangle 8"/>
          <p:cNvSpPr/>
          <p:nvPr/>
        </p:nvSpPr>
        <p:spPr>
          <a:xfrm>
            <a:off x="119742" y="2209800"/>
            <a:ext cx="8795657" cy="1107996"/>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rgbClr val="FF0000"/>
                </a:solidFill>
                <a:latin typeface="Arial" panose="020B0604020202020204" pitchFamily="34" charset="0"/>
                <a:cs typeface="Arial" panose="020B0604020202020204" pitchFamily="34" charset="0"/>
              </a:rPr>
              <a:t>synonym of CURDATE().</a:t>
            </a:r>
          </a:p>
        </p:txBody>
      </p:sp>
      <p:sp>
        <p:nvSpPr>
          <p:cNvPr id="10" name="Rectangle 9"/>
          <p:cNvSpPr/>
          <p:nvPr/>
        </p:nvSpPr>
        <p:spPr>
          <a:xfrm>
            <a:off x="152400" y="3616404"/>
            <a:ext cx="8762998" cy="1107996"/>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rgbClr val="FF0000"/>
                </a:solidFill>
                <a:latin typeface="Arial" panose="020B0604020202020204" pitchFamily="34" charset="0"/>
                <a:cs typeface="Arial" panose="020B0604020202020204" pitchFamily="34" charset="0"/>
              </a:rPr>
              <a:t>synonym of CURTIME().</a:t>
            </a:r>
          </a:p>
        </p:txBody>
      </p:sp>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r>
              <a:rPr lang="en-IN" sz="3200" b="1" dirty="0">
                <a:solidFill>
                  <a:srgbClr val="FFFF00"/>
                </a:solidFill>
                <a:latin typeface="Arial" panose="020B0604020202020204" pitchFamily="34" charset="0"/>
                <a:cs typeface="Arial" panose="020B0604020202020204" pitchFamily="34" charset="0"/>
              </a:rPr>
              <a:t>NOW(), CURDATE(), CURTIME()</a:t>
            </a:r>
          </a:p>
        </p:txBody>
      </p:sp>
      <p:sp>
        <p:nvSpPr>
          <p:cNvPr id="12" name="Rectangle 11"/>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Tree>
    <p:extLst>
      <p:ext uri="{BB962C8B-B14F-4D97-AF65-F5344CB8AC3E}">
        <p14:creationId xmlns:p14="http://schemas.microsoft.com/office/powerpoint/2010/main" val="4025255439"/>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28600" y="762000"/>
            <a:ext cx="8839200"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CURDATE</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CURTIME</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12" name="Rectangle 11"/>
          <p:cNvSpPr/>
          <p:nvPr/>
        </p:nvSpPr>
        <p:spPr>
          <a:xfrm>
            <a:off x="228600" y="2133600"/>
            <a:ext cx="8686800" cy="984885"/>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400"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NOW()				CURDATE()		CURTIME()</a:t>
            </a:r>
          </a:p>
          <a:p>
            <a:r>
              <a:rPr lang="en-IN" dirty="0">
                <a:latin typeface="Arial" panose="020B0604020202020204" pitchFamily="34" charset="0"/>
                <a:cs typeface="Arial" panose="020B0604020202020204" pitchFamily="34" charset="0"/>
              </a:rPr>
              <a:t>2017-02-11 10:22:31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9" name="Rectangle 8"/>
          <p:cNvSpPr/>
          <p:nvPr/>
        </p:nvSpPr>
        <p:spPr>
          <a:xfrm>
            <a:off x="0" y="0"/>
            <a:ext cx="9144000" cy="584775"/>
          </a:xfrm>
          <a:prstGeom prst="rect">
            <a:avLst/>
          </a:prstGeom>
          <a:solidFill>
            <a:schemeClr val="bg2">
              <a:lumMod val="10000"/>
            </a:schemeClr>
          </a:solidFill>
        </p:spPr>
        <p:txBody>
          <a:bodyPr wrap="square">
            <a:spAutoFit/>
          </a:bodyPr>
          <a:lstStyle/>
          <a:p>
            <a:r>
              <a:rPr lang="en-IN" sz="3200" b="1" dirty="0">
                <a:solidFill>
                  <a:srgbClr val="FFFF00"/>
                </a:solidFill>
                <a:latin typeface="Arial" panose="020B0604020202020204" pitchFamily="34" charset="0"/>
                <a:cs typeface="Arial" panose="020B0604020202020204" pitchFamily="34" charset="0"/>
              </a:rPr>
              <a:t>NOW(), CURDATE(), CURTIME()</a:t>
            </a:r>
          </a:p>
        </p:txBody>
      </p:sp>
      <p:sp>
        <p:nvSpPr>
          <p:cNvPr id="10" name="Rectangle 9"/>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Tree>
    <p:extLst>
      <p:ext uri="{BB962C8B-B14F-4D97-AF65-F5344CB8AC3E}">
        <p14:creationId xmlns:p14="http://schemas.microsoft.com/office/powerpoint/2010/main" val="3515856926"/>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Date()</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1" y="16764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DATE(expr)</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2362200"/>
            <a:ext cx="845819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"2017-06-15 09:34:21"</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52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2197926" y="3465340"/>
            <a:ext cx="6858000" cy="369332"/>
          </a:xfrm>
          <a:prstGeom prst="rect">
            <a:avLst/>
          </a:prstGeom>
          <a:solidFill>
            <a:srgbClr val="FFC000"/>
          </a:solidFill>
        </p:spPr>
        <p:txBody>
          <a:bodyPr wrap="square">
            <a:spAutoFit/>
          </a:bodyPr>
          <a:lstStyle/>
          <a:p>
            <a:r>
              <a:rPr lang="en-IN" dirty="0">
                <a:latin typeface="Arial" panose="020B0604020202020204" pitchFamily="34" charset="0"/>
                <a:cs typeface="Arial" panose="020B0604020202020204" pitchFamily="34" charset="0"/>
              </a:rPr>
              <a:t>Returns NULL if expression is not a date or a datetime value.</a:t>
            </a:r>
          </a:p>
        </p:txBody>
      </p:sp>
    </p:spTree>
    <p:extLst>
      <p:ext uri="{BB962C8B-B14F-4D97-AF65-F5344CB8AC3E}">
        <p14:creationId xmlns:p14="http://schemas.microsoft.com/office/powerpoint/2010/main" val="3213815813"/>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 or - operator</a:t>
            </a:r>
          </a:p>
        </p:txBody>
      </p:sp>
      <p:sp>
        <p:nvSpPr>
          <p:cNvPr id="13" name="Rectangle 12"/>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2" name="Rectangle 1"/>
          <p:cNvSpPr/>
          <p:nvPr/>
        </p:nvSpPr>
        <p:spPr>
          <a:xfrm>
            <a:off x="185058" y="762000"/>
            <a:ext cx="8719456" cy="338554"/>
          </a:xfrm>
          <a:prstGeom prst="rect">
            <a:avLst/>
          </a:prstGeom>
        </p:spPr>
        <p:txBody>
          <a:bodyPr wrap="square">
            <a:spAutoFit/>
          </a:bodyPr>
          <a:lstStyle/>
          <a:p>
            <a:pPr algn="ctr"/>
            <a:r>
              <a:rPr lang="en-IN" sz="1600" b="1"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185057" y="1112247"/>
            <a:ext cx="8719456"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 INTERVAL expr unit   /   date - INTERVAL expr unit</a:t>
            </a:r>
          </a:p>
        </p:txBody>
      </p:sp>
      <p:graphicFrame>
        <p:nvGraphicFramePr>
          <p:cNvPr id="10" name="Table 9"/>
          <p:cNvGraphicFramePr>
            <a:graphicFrameLocks noGrp="1"/>
          </p:cNvGraphicFramePr>
          <p:nvPr>
            <p:extLst>
              <p:ext uri="{D42A27DB-BD31-4B8C-83A1-F6EECF244321}">
                <p14:modId xmlns:p14="http://schemas.microsoft.com/office/powerpoint/2010/main" val="3570070284"/>
              </p:ext>
            </p:extLst>
          </p:nvPr>
        </p:nvGraphicFramePr>
        <p:xfrm>
          <a:off x="152400" y="21336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dirty="0">
                          <a:latin typeface="Arial" panose="020B0604020202020204" pitchFamily="34" charset="0"/>
                          <a:cs typeface="Arial" panose="020B0604020202020204" pitchFamily="34" charset="0"/>
                        </a:rPr>
                        <a:t>unit Value</a:t>
                      </a:r>
                    </a:p>
                  </a:txBody>
                  <a:tcPr/>
                </a:tc>
                <a:tc>
                  <a:txBody>
                    <a:bodyPr/>
                    <a:lstStyle/>
                    <a:p>
                      <a:r>
                        <a:rPr lang="en-IN"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185057" y="1524000"/>
            <a:ext cx="8719456"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ADDDATE()</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0" y="121920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 INTERVAL expr unit)   /   ADDDATE(expr, day)</a:t>
            </a:r>
          </a:p>
        </p:txBody>
      </p:sp>
      <p:sp>
        <p:nvSpPr>
          <p:cNvPr id="6" name="Rectangle 5"/>
          <p:cNvSpPr/>
          <p:nvPr/>
        </p:nvSpPr>
        <p:spPr>
          <a:xfrm>
            <a:off x="185057" y="685800"/>
            <a:ext cx="8719457"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ADDDATE()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2479397340"/>
              </p:ext>
            </p:extLst>
          </p:nvPr>
        </p:nvGraphicFramePr>
        <p:xfrm>
          <a:off x="152400" y="21336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dirty="0">
                          <a:latin typeface="Arial" panose="020B0604020202020204" pitchFamily="34" charset="0"/>
                          <a:cs typeface="Arial" panose="020B0604020202020204" pitchFamily="34" charset="0"/>
                        </a:rPr>
                        <a:t>unit Value</a:t>
                      </a:r>
                    </a:p>
                  </a:txBody>
                  <a:tcPr/>
                </a:tc>
                <a:tc>
                  <a:txBody>
                    <a:bodyPr/>
                    <a:lstStyle/>
                    <a:p>
                      <a:r>
                        <a:rPr lang="en-IN"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3" name="Rectangle 12"/>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8" name="Rectangle 7"/>
          <p:cNvSpPr/>
          <p:nvPr/>
        </p:nvSpPr>
        <p:spPr>
          <a:xfrm>
            <a:off x="185057" y="1598635"/>
            <a:ext cx="8719457"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2293435412"/>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DATE_ADD()</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152400" y="773668"/>
            <a:ext cx="88392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DATE_ADD(date,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val="2474381363"/>
              </p:ext>
            </p:extLst>
          </p:nvPr>
        </p:nvGraphicFramePr>
        <p:xfrm>
          <a:off x="152400" y="16764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dirty="0">
                          <a:latin typeface="Arial" panose="020B0604020202020204" pitchFamily="34" charset="0"/>
                          <a:cs typeface="Arial" panose="020B0604020202020204" pitchFamily="34" charset="0"/>
                        </a:rPr>
                        <a:t>unit Value</a:t>
                      </a:r>
                    </a:p>
                  </a:txBody>
                  <a:tcPr/>
                </a:tc>
                <a:tc>
                  <a:txBody>
                    <a:bodyPr/>
                    <a:lstStyle/>
                    <a:p>
                      <a:r>
                        <a:rPr lang="en-IN"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52400" y="1200090"/>
            <a:ext cx="8839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DATE_ADD</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2953191910"/>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DATE_SUB()</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152400" y="1230868"/>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DATE_SUB(date,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val="3647211100"/>
              </p:ext>
            </p:extLst>
          </p:nvPr>
        </p:nvGraphicFramePr>
        <p:xfrm>
          <a:off x="152400" y="20574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dirty="0">
                          <a:latin typeface="Arial" panose="020B0604020202020204" pitchFamily="34" charset="0"/>
                          <a:cs typeface="Arial" panose="020B0604020202020204" pitchFamily="34" charset="0"/>
                        </a:rPr>
                        <a:t>unit Value</a:t>
                      </a:r>
                    </a:p>
                  </a:txBody>
                  <a:tcPr/>
                </a:tc>
                <a:tc>
                  <a:txBody>
                    <a:bodyPr/>
                    <a:lstStyle/>
                    <a:p>
                      <a:r>
                        <a:rPr lang="en-IN"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7" name="Rectangle 6"/>
          <p:cNvSpPr/>
          <p:nvPr/>
        </p:nvSpPr>
        <p:spPr>
          <a:xfrm>
            <a:off x="152400" y="1642646"/>
            <a:ext cx="8839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DATE_SUB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t>
            </a:r>
          </a:p>
        </p:txBody>
      </p:sp>
      <p:sp>
        <p:nvSpPr>
          <p:cNvPr id="9" name="Rectangle 8"/>
          <p:cNvSpPr/>
          <p:nvPr/>
        </p:nvSpPr>
        <p:spPr>
          <a:xfrm>
            <a:off x="185057" y="685800"/>
            <a:ext cx="8719457"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DATE_SUB()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SUBDATE().</a:t>
            </a:r>
          </a:p>
        </p:txBody>
      </p:sp>
    </p:spTree>
    <p:extLst>
      <p:ext uri="{BB962C8B-B14F-4D97-AF65-F5344CB8AC3E}">
        <p14:creationId xmlns:p14="http://schemas.microsoft.com/office/powerpoint/2010/main" val="2765853210"/>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ADDTIME()</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1" y="16764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ADDTIME(expr1, expr2)</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2362200"/>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 'HH:MM:SS'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2:10:5'</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52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Tree>
    <p:extLst>
      <p:ext uri="{BB962C8B-B14F-4D97-AF65-F5344CB8AC3E}">
        <p14:creationId xmlns:p14="http://schemas.microsoft.com/office/powerpoint/2010/main" val="198625924"/>
      </p:ext>
    </p:extLst>
  </p:cSld>
  <p:clrMapOvr>
    <a:masterClrMapping/>
  </p:clrMapOvr>
  <p:transition/>
</p:sld>
</file>

<file path=ppt/slides/slide1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SUBTIME()</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1" y="18404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SUBTIME(expr1, expr2)</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2438400"/>
            <a:ext cx="845819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SUBTIME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SUBTIME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52400" y="703183"/>
            <a:ext cx="8839200" cy="1015663"/>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Tree>
    <p:extLst>
      <p:ext uri="{BB962C8B-B14F-4D97-AF65-F5344CB8AC3E}">
        <p14:creationId xmlns:p14="http://schemas.microsoft.com/office/powerpoint/2010/main" val="3149576464"/>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19050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a relational database management system?</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2" descr="Related image"/>
          <p:cNvPicPr>
            <a:picLocks noChangeAspect="1" noChangeArrowheads="1"/>
          </p:cNvPicPr>
          <p:nvPr/>
        </p:nvPicPr>
        <p:blipFill>
          <a:blip r:embed="rId2"/>
          <a:srcRect/>
          <a:stretch>
            <a:fillRect/>
          </a:stretch>
        </p:blipFill>
        <p:spPr bwMode="auto">
          <a:xfrm>
            <a:off x="1023962" y="3571876"/>
            <a:ext cx="7048500" cy="2762251"/>
          </a:xfrm>
          <a:prstGeom prst="rect">
            <a:avLst/>
          </a:prstGeom>
          <a:noFill/>
        </p:spPr>
      </p:pic>
      <p:sp>
        <p:nvSpPr>
          <p:cNvPr id="5" name="Rectangle 4">
            <a:extLst>
              <a:ext uri="{FF2B5EF4-FFF2-40B4-BE49-F238E27FC236}">
                <a16:creationId xmlns:a16="http://schemas.microsoft.com/office/drawing/2014/main" id="{C008A4DD-53D6-43AE-A7FD-1A80ED3421CE}"/>
              </a:ext>
            </a:extLst>
          </p:cNvPr>
          <p:cNvSpPr/>
          <p:nvPr/>
        </p:nvSpPr>
        <p:spPr>
          <a:xfrm>
            <a:off x="0" y="260648"/>
            <a:ext cx="9144000" cy="923330"/>
          </a:xfrm>
          <a:prstGeom prst="rect">
            <a:avLst/>
          </a:prstGeom>
        </p:spPr>
        <p:txBody>
          <a:bodyPr wrap="square">
            <a:spAutoFit/>
          </a:bodyPr>
          <a:lstStyle/>
          <a:p>
            <a:r>
              <a:rPr lang="en-US" b="1" i="1" dirty="0">
                <a:latin typeface="Roboto"/>
              </a:rPr>
              <a:t>Relation Schema</a:t>
            </a:r>
            <a:r>
              <a:rPr lang="en-US" b="1" dirty="0">
                <a:latin typeface="Roboto"/>
              </a:rPr>
              <a:t>:</a:t>
            </a:r>
            <a:r>
              <a:rPr lang="en-US" dirty="0">
                <a:latin typeface="Roboto"/>
              </a:rPr>
              <a:t> A relation schema represents name of the relation with its attributes. e.g.; STUDENT (ROLL_NO, NAME, ADDRESS, PHONE and AGE) is relation schema for STUDENT. If a schema has more than 1 relation, it is called Relational Schema.</a:t>
            </a:r>
            <a:endParaRPr lang="en-IN" dirty="0"/>
          </a:p>
        </p:txBody>
      </p:sp>
    </p:spTree>
    <p:extLst>
      <p:ext uri="{BB962C8B-B14F-4D97-AF65-F5344CB8AC3E}">
        <p14:creationId xmlns:p14="http://schemas.microsoft.com/office/powerpoint/2010/main" val="198235048"/>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EXTRACT</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1" y="15356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4274403"/>
            <a:ext cx="845819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DAY_MINUTE</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YEAR_MONTH</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p>
        </p:txBody>
      </p:sp>
      <p:sp>
        <p:nvSpPr>
          <p:cNvPr id="7" name="Rectangle 6"/>
          <p:cNvSpPr/>
          <p:nvPr/>
        </p:nvSpPr>
        <p:spPr>
          <a:xfrm>
            <a:off x="152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913078271"/>
              </p:ext>
            </p:extLst>
          </p:nvPr>
        </p:nvGraphicFramePr>
        <p:xfrm>
          <a:off x="228600" y="2133600"/>
          <a:ext cx="8379488" cy="1854200"/>
        </p:xfrm>
        <a:graphic>
          <a:graphicData uri="http://schemas.openxmlformats.org/drawingml/2006/table">
            <a:tbl>
              <a:tblPr firstRow="1" bandRow="1">
                <a:tableStyleId>{7E9639D4-E3E2-4D34-9284-5A2195B3D0D7}</a:tableStyleId>
              </a:tblPr>
              <a:tblGrid>
                <a:gridCol w="2590800">
                  <a:extLst>
                    <a:ext uri="{9D8B030D-6E8A-4147-A177-3AD203B41FA5}">
                      <a16:colId xmlns:a16="http://schemas.microsoft.com/office/drawing/2014/main" val="20000"/>
                    </a:ext>
                  </a:extLst>
                </a:gridCol>
                <a:gridCol w="1981200">
                  <a:extLst>
                    <a:ext uri="{9D8B030D-6E8A-4147-A177-3AD203B41FA5}">
                      <a16:colId xmlns:a16="http://schemas.microsoft.com/office/drawing/2014/main" val="20001"/>
                    </a:ext>
                  </a:extLst>
                </a:gridCol>
                <a:gridCol w="1752600">
                  <a:extLst>
                    <a:ext uri="{9D8B030D-6E8A-4147-A177-3AD203B41FA5}">
                      <a16:colId xmlns:a16="http://schemas.microsoft.com/office/drawing/2014/main" val="20002"/>
                    </a:ext>
                  </a:extLst>
                </a:gridCol>
                <a:gridCol w="1295400">
                  <a:extLst>
                    <a:ext uri="{9D8B030D-6E8A-4147-A177-3AD203B41FA5}">
                      <a16:colId xmlns:a16="http://schemas.microsoft.com/office/drawing/2014/main" val="20003"/>
                    </a:ext>
                  </a:extLst>
                </a:gridCol>
                <a:gridCol w="759488">
                  <a:extLst>
                    <a:ext uri="{9D8B030D-6E8A-4147-A177-3AD203B41FA5}">
                      <a16:colId xmlns:a16="http://schemas.microsoft.com/office/drawing/2014/main" val="20004"/>
                    </a:ext>
                  </a:extLst>
                </a:gridCol>
              </a:tblGrid>
              <a:tr h="370840">
                <a:tc gridSpan="5">
                  <a:txBody>
                    <a:bodyPr/>
                    <a:lstStyle/>
                    <a:p>
                      <a:r>
                        <a:rPr lang="en-IN" sz="1600" dirty="0">
                          <a:latin typeface="Arial" panose="020B0604020202020204" pitchFamily="34" charset="0"/>
                          <a:cs typeface="Arial" panose="020B0604020202020204" pitchFamily="34" charset="0"/>
                        </a:rPr>
                        <a:t>Unit Value</a:t>
                      </a: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MICROSECOND</a:t>
                      </a:r>
                    </a:p>
                  </a:txBody>
                  <a:tcPr/>
                </a:tc>
                <a:tc>
                  <a:txBody>
                    <a:bodyPr/>
                    <a:lstStyle/>
                    <a:p>
                      <a:r>
                        <a:rPr lang="en-IN" sz="1600" dirty="0">
                          <a:latin typeface="Arial" panose="020B0604020202020204" pitchFamily="34" charset="0"/>
                          <a:cs typeface="Arial" panose="020B0604020202020204" pitchFamily="34" charset="0"/>
                        </a:rPr>
                        <a:t>SECOND</a:t>
                      </a:r>
                    </a:p>
                  </a:txBody>
                  <a:tcPr/>
                </a:tc>
                <a:tc>
                  <a:txBody>
                    <a:bodyPr/>
                    <a:lstStyle/>
                    <a:p>
                      <a:r>
                        <a:rPr lang="en-IN" sz="1600" dirty="0">
                          <a:latin typeface="Arial" panose="020B0604020202020204" pitchFamily="34" charset="0"/>
                          <a:cs typeface="Arial" panose="020B0604020202020204" pitchFamily="34" charset="0"/>
                        </a:rPr>
                        <a:t>MINUTE</a:t>
                      </a:r>
                    </a:p>
                  </a:txBody>
                  <a:tcPr/>
                </a:tc>
                <a:tc>
                  <a:txBody>
                    <a:bodyPr/>
                    <a:lstStyle/>
                    <a:p>
                      <a:r>
                        <a:rPr lang="en-IN" sz="1600" dirty="0">
                          <a:latin typeface="Arial" panose="020B0604020202020204" pitchFamily="34" charset="0"/>
                          <a:cs typeface="Arial" panose="020B0604020202020204" pitchFamily="34" charset="0"/>
                        </a:rPr>
                        <a:t>HOUR</a:t>
                      </a:r>
                    </a:p>
                  </a:txBody>
                  <a:tcPr/>
                </a:tc>
                <a:tc>
                  <a:txBody>
                    <a:bodyPr/>
                    <a:lstStyle/>
                    <a:p>
                      <a:r>
                        <a:rPr lang="en-IN" sz="1600" dirty="0">
                          <a:latin typeface="Arial" panose="020B0604020202020204" pitchFamily="34" charset="0"/>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WEEK</a:t>
                      </a:r>
                    </a:p>
                  </a:txBody>
                  <a:tcPr/>
                </a:tc>
                <a:tc>
                  <a:txBody>
                    <a:bodyPr/>
                    <a:lstStyle/>
                    <a:p>
                      <a:r>
                        <a:rPr lang="en-IN" sz="1600" dirty="0">
                          <a:latin typeface="Arial" panose="020B0604020202020204" pitchFamily="34" charset="0"/>
                          <a:cs typeface="Arial" panose="020B0604020202020204" pitchFamily="34" charset="0"/>
                        </a:rPr>
                        <a:t>MONTH</a:t>
                      </a:r>
                    </a:p>
                  </a:txBody>
                  <a:tcPr/>
                </a:tc>
                <a:tc>
                  <a:txBody>
                    <a:bodyPr/>
                    <a:lstStyle/>
                    <a:p>
                      <a:r>
                        <a:rPr lang="en-IN" sz="1600" dirty="0">
                          <a:latin typeface="Arial" panose="020B0604020202020204" pitchFamily="34" charset="0"/>
                          <a:cs typeface="Arial" panose="020B0604020202020204" pitchFamily="34" charset="0"/>
                        </a:rPr>
                        <a:t>QUARTER</a:t>
                      </a:r>
                    </a:p>
                  </a:txBody>
                  <a:tcPr/>
                </a:tc>
                <a:tc>
                  <a:txBody>
                    <a:bodyPr/>
                    <a:lstStyle/>
                    <a:p>
                      <a:r>
                        <a:rPr lang="en-IN" sz="1600" dirty="0">
                          <a:latin typeface="Arial" panose="020B0604020202020204" pitchFamily="34" charset="0"/>
                          <a:cs typeface="Arial" panose="020B0604020202020204" pitchFamily="34" charset="0"/>
                        </a:rPr>
                        <a:t>YEAR</a:t>
                      </a: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MINUTE_SECOND</a:t>
                      </a:r>
                    </a:p>
                  </a:txBody>
                  <a:tcPr/>
                </a:tc>
                <a:tc>
                  <a:txBody>
                    <a:bodyPr/>
                    <a:lstStyle/>
                    <a:p>
                      <a:r>
                        <a:rPr lang="en-IN" sz="1600" dirty="0">
                          <a:latin typeface="Arial" panose="020B0604020202020204" pitchFamily="34" charset="0"/>
                          <a:cs typeface="Arial" panose="020B0604020202020204" pitchFamily="34" charset="0"/>
                        </a:rPr>
                        <a:t>HOUR_SECOND</a:t>
                      </a:r>
                    </a:p>
                  </a:txBody>
                  <a:tcPr/>
                </a:tc>
                <a:tc>
                  <a:txBody>
                    <a:bodyPr/>
                    <a:lstStyle/>
                    <a:p>
                      <a:r>
                        <a:rPr lang="en-IN" sz="1600" dirty="0">
                          <a:latin typeface="Arial" panose="020B0604020202020204" pitchFamily="34" charset="0"/>
                          <a:cs typeface="Arial" panose="020B0604020202020204" pitchFamily="34" charset="0"/>
                        </a:rPr>
                        <a:t>DAY_SECOND</a:t>
                      </a:r>
                    </a:p>
                  </a:txBody>
                  <a:tcPr/>
                </a:tc>
                <a:tc>
                  <a:txBody>
                    <a:bodyPr/>
                    <a:lstStyle/>
                    <a:p>
                      <a:r>
                        <a:rPr lang="en-IN" sz="1600" dirty="0">
                          <a:latin typeface="Arial" panose="020B0604020202020204" pitchFamily="34" charset="0"/>
                          <a:cs typeface="Arial" panose="020B0604020202020204" pitchFamily="34" charset="0"/>
                        </a:rPr>
                        <a:t>DAY_HOUR</a:t>
                      </a:r>
                    </a:p>
                  </a:txBody>
                  <a:tcPr/>
                </a:tc>
                <a:tc>
                  <a:txBody>
                    <a:bodyPr/>
                    <a:lstStyle/>
                    <a:p>
                      <a:endParaRPr lang="en-IN" sz="160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HOUR_MINUTE</a:t>
                      </a:r>
                    </a:p>
                  </a:txBody>
                  <a:tcPr/>
                </a:tc>
                <a:tc>
                  <a:txBody>
                    <a:bodyPr/>
                    <a:lstStyle/>
                    <a:p>
                      <a:r>
                        <a:rPr lang="en-IN" sz="1600" dirty="0">
                          <a:latin typeface="Arial" panose="020B0604020202020204" pitchFamily="34" charset="0"/>
                          <a:cs typeface="Arial" panose="020B0604020202020204" pitchFamily="34" charset="0"/>
                        </a:rPr>
                        <a:t>DAY_MINUTE</a:t>
                      </a:r>
                    </a:p>
                  </a:txBody>
                  <a:tcPr/>
                </a:tc>
                <a:tc>
                  <a:txBody>
                    <a:bodyPr/>
                    <a:lstStyle/>
                    <a:p>
                      <a:r>
                        <a:rPr lang="en-IN" sz="1600" dirty="0">
                          <a:latin typeface="Arial" panose="020B0604020202020204" pitchFamily="34" charset="0"/>
                          <a:cs typeface="Arial" panose="020B0604020202020204" pitchFamily="34" charset="0"/>
                        </a:rPr>
                        <a:t>YEAR_MONTH</a:t>
                      </a:r>
                    </a:p>
                  </a:txBody>
                  <a:tcPr/>
                </a:tc>
                <a:tc>
                  <a:txBody>
                    <a:bodyPr/>
                    <a:lstStyle/>
                    <a:p>
                      <a:endParaRPr lang="en-IN" sz="1600">
                        <a:latin typeface="Arial" panose="020B0604020202020204" pitchFamily="34" charset="0"/>
                        <a:cs typeface="Arial" panose="020B0604020202020204" pitchFamily="34" charset="0"/>
                      </a:endParaRP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580197117"/>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PERIOD_DIFF()</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1" y="15356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PERIOD_DIFF(P1, P2);</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2133600"/>
            <a:ext cx="8458199"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DD4A68"/>
                </a:solidFill>
                <a:latin typeface="Arial" panose="020B0604020202020204" pitchFamily="34" charset="0"/>
                <a:ea typeface="Times New Roman" panose="02020603050405020304" pitchFamily="18" charset="0"/>
              </a:rPr>
              <a:t> PERIOD_DIFF(201701, 201601);</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PERIOD_DIFF (EXTRACT (YEAR_MONTH FROM now()), EXTRACT (YEAR_MONTH FROM hiredate)) AS </a:t>
            </a:r>
            <a:r>
              <a:rPr lang="en-IN" dirty="0">
                <a:latin typeface="Arial" panose="020B0604020202020204" pitchFamily="34" charset="0"/>
                <a:cs typeface="Arial" panose="020B0604020202020204" pitchFamily="34" charset="0"/>
              </a:rPr>
              <a:t>R1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
        <p:nvSpPr>
          <p:cNvPr id="7" name="Rectangle 6"/>
          <p:cNvSpPr/>
          <p:nvPr/>
        </p:nvSpPr>
        <p:spPr>
          <a:xfrm>
            <a:off x="152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1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TIMESTAMPADD()</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0" y="1535668"/>
            <a:ext cx="8675913"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TIMESTAMPADD (&lt;unit&gt;, interval, date_time);</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3657600"/>
            <a:ext cx="8458199" cy="456535"/>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timestampadd (month, 2, '2017-03-26')</a:t>
            </a:r>
          </a:p>
        </p:txBody>
      </p:sp>
      <p:sp>
        <p:nvSpPr>
          <p:cNvPr id="7" name="Rectangle 6"/>
          <p:cNvSpPr/>
          <p:nvPr/>
        </p:nvSpPr>
        <p:spPr>
          <a:xfrm>
            <a:off x="152400" y="703183"/>
            <a:ext cx="8839200" cy="400110"/>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TODO</a:t>
            </a:r>
          </a:p>
        </p:txBody>
      </p:sp>
      <p:graphicFrame>
        <p:nvGraphicFramePr>
          <p:cNvPr id="10" name="Table 9"/>
          <p:cNvGraphicFramePr>
            <a:graphicFrameLocks noGrp="1"/>
          </p:cNvGraphicFramePr>
          <p:nvPr>
            <p:extLst>
              <p:ext uri="{D42A27DB-BD31-4B8C-83A1-F6EECF244321}">
                <p14:modId xmlns:p14="http://schemas.microsoft.com/office/powerpoint/2010/main" val="1455513860"/>
              </p:ext>
            </p:extLst>
          </p:nvPr>
        </p:nvGraphicFramePr>
        <p:xfrm>
          <a:off x="228600" y="2133600"/>
          <a:ext cx="8379488" cy="1112520"/>
        </p:xfrm>
        <a:graphic>
          <a:graphicData uri="http://schemas.openxmlformats.org/drawingml/2006/table">
            <a:tbl>
              <a:tblPr firstRow="1" bandRow="1">
                <a:tableStyleId>{7E9639D4-E3E2-4D34-9284-5A2195B3D0D7}</a:tableStyleId>
              </a:tblPr>
              <a:tblGrid>
                <a:gridCol w="2590800">
                  <a:extLst>
                    <a:ext uri="{9D8B030D-6E8A-4147-A177-3AD203B41FA5}">
                      <a16:colId xmlns:a16="http://schemas.microsoft.com/office/drawing/2014/main" val="20000"/>
                    </a:ext>
                  </a:extLst>
                </a:gridCol>
                <a:gridCol w="1981200">
                  <a:extLst>
                    <a:ext uri="{9D8B030D-6E8A-4147-A177-3AD203B41FA5}">
                      <a16:colId xmlns:a16="http://schemas.microsoft.com/office/drawing/2014/main" val="20001"/>
                    </a:ext>
                  </a:extLst>
                </a:gridCol>
                <a:gridCol w="1752600">
                  <a:extLst>
                    <a:ext uri="{9D8B030D-6E8A-4147-A177-3AD203B41FA5}">
                      <a16:colId xmlns:a16="http://schemas.microsoft.com/office/drawing/2014/main" val="20002"/>
                    </a:ext>
                  </a:extLst>
                </a:gridCol>
                <a:gridCol w="1295400">
                  <a:extLst>
                    <a:ext uri="{9D8B030D-6E8A-4147-A177-3AD203B41FA5}">
                      <a16:colId xmlns:a16="http://schemas.microsoft.com/office/drawing/2014/main" val="20003"/>
                    </a:ext>
                  </a:extLst>
                </a:gridCol>
                <a:gridCol w="759488">
                  <a:extLst>
                    <a:ext uri="{9D8B030D-6E8A-4147-A177-3AD203B41FA5}">
                      <a16:colId xmlns:a16="http://schemas.microsoft.com/office/drawing/2014/main" val="20004"/>
                    </a:ext>
                  </a:extLst>
                </a:gridCol>
              </a:tblGrid>
              <a:tr h="370840">
                <a:tc gridSpan="5">
                  <a:txBody>
                    <a:bodyPr/>
                    <a:lstStyle/>
                    <a:p>
                      <a:r>
                        <a:rPr lang="en-IN" sz="1600" dirty="0">
                          <a:latin typeface="Arial" panose="020B0604020202020204" pitchFamily="34" charset="0"/>
                          <a:cs typeface="Arial" panose="020B0604020202020204" pitchFamily="34" charset="0"/>
                        </a:rPr>
                        <a:t>Unit Value</a:t>
                      </a: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YEAR</a:t>
                      </a:r>
                    </a:p>
                  </a:txBody>
                  <a:tcPr/>
                </a:tc>
                <a:tc>
                  <a:txBody>
                    <a:bodyPr/>
                    <a:lstStyle/>
                    <a:p>
                      <a:r>
                        <a:rPr lang="en-IN" sz="1600" dirty="0">
                          <a:latin typeface="Arial" panose="020B0604020202020204" pitchFamily="34" charset="0"/>
                          <a:cs typeface="Arial" panose="020B0604020202020204" pitchFamily="34" charset="0"/>
                        </a:rPr>
                        <a:t>DAY</a:t>
                      </a:r>
                    </a:p>
                  </a:txBody>
                  <a:tcPr/>
                </a:tc>
                <a:tc>
                  <a:txBody>
                    <a:bodyPr/>
                    <a:lstStyle/>
                    <a:p>
                      <a:r>
                        <a:rPr lang="en-IN" sz="1600" dirty="0">
                          <a:latin typeface="Arial" panose="020B0604020202020204" pitchFamily="34" charset="0"/>
                          <a:cs typeface="Arial" panose="020B0604020202020204" pitchFamily="34" charset="0"/>
                        </a:rPr>
                        <a:t>HOUR</a:t>
                      </a:r>
                    </a:p>
                  </a:txBody>
                  <a:tcPr/>
                </a:tc>
                <a:tc>
                  <a:txBody>
                    <a:bodyPr/>
                    <a:lstStyle/>
                    <a:p>
                      <a:r>
                        <a:rPr lang="en-IN" sz="1600" dirty="0">
                          <a:latin typeface="Arial" panose="020B0604020202020204" pitchFamily="34" charset="0"/>
                          <a:cs typeface="Arial" panose="020B0604020202020204" pitchFamily="34" charset="0"/>
                        </a:rPr>
                        <a:t>MINUTE</a:t>
                      </a: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SECOND</a:t>
                      </a:r>
                    </a:p>
                  </a:txBody>
                  <a:tcPr/>
                </a:tc>
                <a:tc>
                  <a:txBody>
                    <a:bodyPr/>
                    <a:lstStyle/>
                    <a:p>
                      <a:r>
                        <a:rPr lang="en-IN" sz="1600" dirty="0">
                          <a:latin typeface="Arial" panose="020B0604020202020204" pitchFamily="34" charset="0"/>
                          <a:cs typeface="Arial" panose="020B0604020202020204" pitchFamily="34" charset="0"/>
                        </a:rPr>
                        <a:t>WEEK</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MONTH</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600" dirty="0">
                        <a:latin typeface="Arial" panose="020B0604020202020204" pitchFamily="34" charset="0"/>
                        <a:cs typeface="Arial" panose="020B0604020202020204" pitchFamily="34" charset="0"/>
                      </a:endParaRP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bl>
          </a:graphicData>
        </a:graphic>
      </p:graphicFrame>
      <p:sp>
        <p:nvSpPr>
          <p:cNvPr id="3" name="Rectangle 2"/>
          <p:cNvSpPr/>
          <p:nvPr/>
        </p:nvSpPr>
        <p:spPr>
          <a:xfrm>
            <a:off x="6400800" y="1581090"/>
            <a:ext cx="2590800"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date_time + interval</a:t>
            </a:r>
          </a:p>
        </p:txBody>
      </p:sp>
      <p:sp>
        <p:nvSpPr>
          <p:cNvPr id="2" name="Rectangle 1"/>
          <p:cNvSpPr/>
          <p:nvPr/>
        </p:nvSpPr>
        <p:spPr>
          <a:xfrm>
            <a:off x="0" y="-17621"/>
            <a:ext cx="1197764" cy="230832"/>
          </a:xfrm>
          <a:prstGeom prst="rect">
            <a:avLst/>
          </a:prstGeom>
        </p:spPr>
        <p:txBody>
          <a:bodyPr wrap="none">
            <a:spAutoFit/>
          </a:bodyPr>
          <a:lstStyle/>
          <a:p>
            <a:r>
              <a:rPr lang="en-IN" sz="900" dirty="0">
                <a:solidFill>
                  <a:schemeClr val="accent4">
                    <a:lumMod val="75000"/>
                  </a:schemeClr>
                </a:solidFill>
                <a:latin typeface="Arial" panose="020B0604020202020204" pitchFamily="34" charset="0"/>
                <a:cs typeface="Arial" panose="020B0604020202020204" pitchFamily="34" charset="0"/>
              </a:rPr>
              <a:t>from Kedar Ghadge</a:t>
            </a:r>
          </a:p>
        </p:txBody>
      </p:sp>
    </p:spTree>
    <p:extLst>
      <p:ext uri="{BB962C8B-B14F-4D97-AF65-F5344CB8AC3E}">
        <p14:creationId xmlns:p14="http://schemas.microsoft.com/office/powerpoint/2010/main" val="738260990"/>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TIMESTAMPDIFF()</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0" y="1535668"/>
            <a:ext cx="8675913"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TIMESTAMPDIFF (&lt;unit&gt;, date1, date2)</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7" name="Rectangle 6"/>
          <p:cNvSpPr/>
          <p:nvPr/>
        </p:nvSpPr>
        <p:spPr>
          <a:xfrm>
            <a:off x="152400" y="703183"/>
            <a:ext cx="8839200" cy="400110"/>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TODO</a:t>
            </a:r>
          </a:p>
        </p:txBody>
      </p:sp>
      <p:sp>
        <p:nvSpPr>
          <p:cNvPr id="9" name="Rectangle 8"/>
          <p:cNvSpPr/>
          <p:nvPr/>
        </p:nvSpPr>
        <p:spPr>
          <a:xfrm>
            <a:off x="228600" y="3657600"/>
            <a:ext cx="8458199" cy="456535"/>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Timestampdiff (month, hiredate, now())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graphicFrame>
        <p:nvGraphicFramePr>
          <p:cNvPr id="10" name="Table 9"/>
          <p:cNvGraphicFramePr>
            <a:graphicFrameLocks noGrp="1"/>
          </p:cNvGraphicFramePr>
          <p:nvPr>
            <p:extLst>
              <p:ext uri="{D42A27DB-BD31-4B8C-83A1-F6EECF244321}">
                <p14:modId xmlns:p14="http://schemas.microsoft.com/office/powerpoint/2010/main" val="630002949"/>
              </p:ext>
            </p:extLst>
          </p:nvPr>
        </p:nvGraphicFramePr>
        <p:xfrm>
          <a:off x="228600" y="2133600"/>
          <a:ext cx="8379488" cy="1112520"/>
        </p:xfrm>
        <a:graphic>
          <a:graphicData uri="http://schemas.openxmlformats.org/drawingml/2006/table">
            <a:tbl>
              <a:tblPr firstRow="1" bandRow="1">
                <a:tableStyleId>{7E9639D4-E3E2-4D34-9284-5A2195B3D0D7}</a:tableStyleId>
              </a:tblPr>
              <a:tblGrid>
                <a:gridCol w="2590800">
                  <a:extLst>
                    <a:ext uri="{9D8B030D-6E8A-4147-A177-3AD203B41FA5}">
                      <a16:colId xmlns:a16="http://schemas.microsoft.com/office/drawing/2014/main" val="20000"/>
                    </a:ext>
                  </a:extLst>
                </a:gridCol>
                <a:gridCol w="1981200">
                  <a:extLst>
                    <a:ext uri="{9D8B030D-6E8A-4147-A177-3AD203B41FA5}">
                      <a16:colId xmlns:a16="http://schemas.microsoft.com/office/drawing/2014/main" val="20001"/>
                    </a:ext>
                  </a:extLst>
                </a:gridCol>
                <a:gridCol w="1752600">
                  <a:extLst>
                    <a:ext uri="{9D8B030D-6E8A-4147-A177-3AD203B41FA5}">
                      <a16:colId xmlns:a16="http://schemas.microsoft.com/office/drawing/2014/main" val="20002"/>
                    </a:ext>
                  </a:extLst>
                </a:gridCol>
                <a:gridCol w="1295400">
                  <a:extLst>
                    <a:ext uri="{9D8B030D-6E8A-4147-A177-3AD203B41FA5}">
                      <a16:colId xmlns:a16="http://schemas.microsoft.com/office/drawing/2014/main" val="20003"/>
                    </a:ext>
                  </a:extLst>
                </a:gridCol>
                <a:gridCol w="759488">
                  <a:extLst>
                    <a:ext uri="{9D8B030D-6E8A-4147-A177-3AD203B41FA5}">
                      <a16:colId xmlns:a16="http://schemas.microsoft.com/office/drawing/2014/main" val="20004"/>
                    </a:ext>
                  </a:extLst>
                </a:gridCol>
              </a:tblGrid>
              <a:tr h="370840">
                <a:tc gridSpan="5">
                  <a:txBody>
                    <a:bodyPr/>
                    <a:lstStyle/>
                    <a:p>
                      <a:r>
                        <a:rPr lang="en-IN" sz="1600" dirty="0">
                          <a:latin typeface="Arial" panose="020B0604020202020204" pitchFamily="34" charset="0"/>
                          <a:cs typeface="Arial" panose="020B0604020202020204" pitchFamily="34" charset="0"/>
                        </a:rPr>
                        <a:t>Unit Value</a:t>
                      </a: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YEAR</a:t>
                      </a:r>
                    </a:p>
                  </a:txBody>
                  <a:tcPr/>
                </a:tc>
                <a:tc>
                  <a:txBody>
                    <a:bodyPr/>
                    <a:lstStyle/>
                    <a:p>
                      <a:r>
                        <a:rPr lang="en-IN" sz="1600" dirty="0">
                          <a:latin typeface="Arial" panose="020B0604020202020204" pitchFamily="34" charset="0"/>
                          <a:cs typeface="Arial" panose="020B0604020202020204" pitchFamily="34" charset="0"/>
                        </a:rPr>
                        <a:t>DAY</a:t>
                      </a:r>
                    </a:p>
                  </a:txBody>
                  <a:tcPr/>
                </a:tc>
                <a:tc>
                  <a:txBody>
                    <a:bodyPr/>
                    <a:lstStyle/>
                    <a:p>
                      <a:r>
                        <a:rPr lang="en-IN" sz="1600" dirty="0">
                          <a:latin typeface="Arial" panose="020B0604020202020204" pitchFamily="34" charset="0"/>
                          <a:cs typeface="Arial" panose="020B0604020202020204" pitchFamily="34" charset="0"/>
                        </a:rPr>
                        <a:t>HOUR</a:t>
                      </a:r>
                    </a:p>
                  </a:txBody>
                  <a:tcPr/>
                </a:tc>
                <a:tc>
                  <a:txBody>
                    <a:bodyPr/>
                    <a:lstStyle/>
                    <a:p>
                      <a:r>
                        <a:rPr lang="en-IN" sz="1600" dirty="0">
                          <a:latin typeface="Arial" panose="020B0604020202020204" pitchFamily="34" charset="0"/>
                          <a:cs typeface="Arial" panose="020B0604020202020204" pitchFamily="34" charset="0"/>
                        </a:rPr>
                        <a:t>MINUTE</a:t>
                      </a: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SECOND</a:t>
                      </a:r>
                    </a:p>
                  </a:txBody>
                  <a:tcPr/>
                </a:tc>
                <a:tc>
                  <a:txBody>
                    <a:bodyPr/>
                    <a:lstStyle/>
                    <a:p>
                      <a:r>
                        <a:rPr lang="en-IN" sz="1600" dirty="0">
                          <a:latin typeface="Arial" panose="020B0604020202020204" pitchFamily="34" charset="0"/>
                          <a:cs typeface="Arial" panose="020B0604020202020204" pitchFamily="34" charset="0"/>
                        </a:rPr>
                        <a:t>WEEK</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MONTH</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600" dirty="0">
                        <a:latin typeface="Arial" panose="020B0604020202020204" pitchFamily="34" charset="0"/>
                        <a:cs typeface="Arial" panose="020B0604020202020204" pitchFamily="34" charset="0"/>
                      </a:endParaRP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bl>
          </a:graphicData>
        </a:graphic>
      </p:graphicFrame>
      <p:sp>
        <p:nvSpPr>
          <p:cNvPr id="11" name="Rectangle 10"/>
          <p:cNvSpPr/>
          <p:nvPr/>
        </p:nvSpPr>
        <p:spPr>
          <a:xfrm>
            <a:off x="6938347" y="1677262"/>
            <a:ext cx="1837362"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Date2 – Date1</a:t>
            </a:r>
          </a:p>
        </p:txBody>
      </p:sp>
      <p:sp>
        <p:nvSpPr>
          <p:cNvPr id="12" name="Rectangle 11"/>
          <p:cNvSpPr/>
          <p:nvPr/>
        </p:nvSpPr>
        <p:spPr>
          <a:xfrm>
            <a:off x="0" y="-17621"/>
            <a:ext cx="1197764" cy="230832"/>
          </a:xfrm>
          <a:prstGeom prst="rect">
            <a:avLst/>
          </a:prstGeom>
        </p:spPr>
        <p:txBody>
          <a:bodyPr wrap="none">
            <a:spAutoFit/>
          </a:bodyPr>
          <a:lstStyle/>
          <a:p>
            <a:r>
              <a:rPr lang="en-IN" sz="900" dirty="0">
                <a:solidFill>
                  <a:schemeClr val="accent4">
                    <a:lumMod val="75000"/>
                  </a:schemeClr>
                </a:solidFill>
                <a:latin typeface="Arial" panose="020B0604020202020204" pitchFamily="34" charset="0"/>
                <a:cs typeface="Arial" panose="020B0604020202020204" pitchFamily="34" charset="0"/>
              </a:rPr>
              <a:t>from Kedar Ghadge</a:t>
            </a:r>
          </a:p>
        </p:txBody>
      </p:sp>
    </p:spTree>
    <p:extLst>
      <p:ext uri="{BB962C8B-B14F-4D97-AF65-F5344CB8AC3E}">
        <p14:creationId xmlns:p14="http://schemas.microsoft.com/office/powerpoint/2010/main" val="3382038179"/>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Date Functions</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505394513"/>
              </p:ext>
            </p:extLst>
          </p:nvPr>
        </p:nvGraphicFramePr>
        <p:xfrm>
          <a:off x="152400" y="668022"/>
          <a:ext cx="8839200" cy="4818378"/>
        </p:xfrm>
        <a:graphic>
          <a:graphicData uri="http://schemas.openxmlformats.org/drawingml/2006/table">
            <a:tbl>
              <a:tblPr firstRow="1" bandRow="1">
                <a:tableStyleId>{7E9639D4-E3E2-4D34-9284-5A2195B3D0D7}</a:tableStyleId>
              </a:tblPr>
              <a:tblGrid>
                <a:gridCol w="2514600">
                  <a:extLst>
                    <a:ext uri="{9D8B030D-6E8A-4147-A177-3AD203B41FA5}">
                      <a16:colId xmlns:a16="http://schemas.microsoft.com/office/drawing/2014/main" val="20000"/>
                    </a:ext>
                  </a:extLst>
                </a:gridCol>
                <a:gridCol w="63246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lang="en-IN" dirty="0">
                          <a:solidFill>
                            <a:srgbClr val="B7F7E2"/>
                          </a:solidFill>
                          <a:latin typeface="Arial" panose="020B0604020202020204" pitchFamily="34" charset="0"/>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0077AA"/>
                          </a:solidFill>
                          <a:latin typeface="Liberation Mono"/>
                          <a:ea typeface="+mn-ea"/>
                          <a:cs typeface="+mn-cs"/>
                        </a:rPr>
                        <a:t>DAY(date)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DAY() is a 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0077AA"/>
                          </a:solidFill>
                          <a:latin typeface="Liberation Mono"/>
                          <a:ea typeface="+mn-ea"/>
                          <a:cs typeface="+mn-cs"/>
                        </a:rPr>
                        <a:t>DAYNAME(date)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0077AA"/>
                          </a:solidFill>
                          <a:latin typeface="Liberation Mono"/>
                          <a:ea typeface="+mn-ea"/>
                          <a:cs typeface="+mn-cs"/>
                        </a:rPr>
                        <a:t>DAYOFMONTH(date)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600" kern="1200" dirty="0">
                          <a:solidFill>
                            <a:srgbClr val="0077AA"/>
                          </a:solidFill>
                          <a:latin typeface="Liberation Mono"/>
                          <a:ea typeface="+mn-ea"/>
                          <a:cs typeface="+mn-cs"/>
                        </a:rPr>
                        <a:t>DAYOFWEEK(date)</a:t>
                      </a:r>
                    </a:p>
                  </a:txBody>
                  <a:tcPr marL="76200" marR="76200" marT="76200" marB="76200" anchor="ctr"/>
                </a:tc>
                <a:tc>
                  <a:txBody>
                    <a:bodyPr/>
                    <a:lstStyle/>
                    <a:p>
                      <a:pPr fontAlgn="t"/>
                      <a:r>
                        <a:rPr kumimoji="0" lang="en-IN" sz="1600" kern="1200" dirty="0">
                          <a:solidFill>
                            <a:schemeClr val="tx1"/>
                          </a:solidFill>
                          <a:effectLst/>
                          <a:latin typeface="Arial" panose="020B0604020202020204" pitchFamily="34" charset="0"/>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600" kern="1200" dirty="0">
                          <a:solidFill>
                            <a:srgbClr val="0077AA"/>
                          </a:solidFill>
                          <a:latin typeface="Liberation Mono"/>
                          <a:ea typeface="+mn-ea"/>
                          <a:cs typeface="+mn-cs"/>
                        </a:rPr>
                        <a:t>DAYOFYEAR(date)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600" kern="1200" dirty="0">
                          <a:solidFill>
                            <a:srgbClr val="0077AA"/>
                          </a:solidFill>
                          <a:latin typeface="Liberation Mono"/>
                          <a:ea typeface="+mn-ea"/>
                          <a:cs typeface="+mn-cs"/>
                        </a:rPr>
                        <a:t>LAST_DAY(date)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600" kern="1200" dirty="0">
                          <a:solidFill>
                            <a:srgbClr val="0077AA"/>
                          </a:solidFill>
                          <a:latin typeface="Liberation Mono"/>
                          <a:ea typeface="+mn-ea"/>
                          <a:cs typeface="+mn-cs"/>
                        </a:rPr>
                        <a:t>MONTH(date)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600" kern="1200" dirty="0">
                          <a:solidFill>
                            <a:srgbClr val="0077AA"/>
                          </a:solidFill>
                          <a:latin typeface="Liberation Mono"/>
                          <a:ea typeface="+mn-ea"/>
                          <a:cs typeface="+mn-cs"/>
                        </a:rPr>
                        <a:t>MONTHNAME(date)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0" y="5486400"/>
            <a:ext cx="9067800" cy="830997"/>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sz="1600" dirty="0"/>
              <a:t> </a:t>
            </a:r>
            <a:r>
              <a:rPr lang="en-IN" sz="1600" dirty="0">
                <a:solidFill>
                  <a:srgbClr val="DD4A68"/>
                </a:solidFill>
                <a:latin typeface="Arial" panose="020B0604020202020204" pitchFamily="34" charset="0"/>
                <a:ea typeface="Times New Roman" panose="02020603050405020304" pitchFamily="18" charset="0"/>
              </a:rPr>
              <a:t>dayofweek (now()), WEEKDAY(now());</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dayofweek (date_add(now(), interval 1 day)), weekday (date_add (now(), interval 1 day));</a:t>
            </a:r>
          </a:p>
        </p:txBody>
      </p:sp>
    </p:spTree>
    <p:extLst>
      <p:ext uri="{BB962C8B-B14F-4D97-AF65-F5344CB8AC3E}">
        <p14:creationId xmlns:p14="http://schemas.microsoft.com/office/powerpoint/2010/main" val="2270596306"/>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Date Functions</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872873668"/>
              </p:ext>
            </p:extLst>
          </p:nvPr>
        </p:nvGraphicFramePr>
        <p:xfrm>
          <a:off x="152400" y="838200"/>
          <a:ext cx="8839200" cy="4132155"/>
        </p:xfrm>
        <a:graphic>
          <a:graphicData uri="http://schemas.openxmlformats.org/drawingml/2006/table">
            <a:tbl>
              <a:tblPr firstRow="1" bandRow="1">
                <a:tableStyleId>{7E9639D4-E3E2-4D34-9284-5A2195B3D0D7}</a:tableStyleId>
              </a:tblPr>
              <a:tblGrid>
                <a:gridCol w="2514600">
                  <a:extLst>
                    <a:ext uri="{9D8B030D-6E8A-4147-A177-3AD203B41FA5}">
                      <a16:colId xmlns:a16="http://schemas.microsoft.com/office/drawing/2014/main" val="20000"/>
                    </a:ext>
                  </a:extLst>
                </a:gridCol>
                <a:gridCol w="63246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0077AA"/>
                          </a:solidFill>
                          <a:latin typeface="Liberation Mono"/>
                          <a:ea typeface="+mn-ea"/>
                          <a:cs typeface="+mn-cs"/>
                        </a:rPr>
                        <a:t>WEEKDAY(date)</a:t>
                      </a:r>
                    </a:p>
                  </a:txBody>
                  <a:tcPr marL="76200" marR="76200" marT="76200" marB="76200" anchor="ctr"/>
                </a:tc>
                <a:tc>
                  <a:txBody>
                    <a:bodyPr/>
                    <a:lstStyle/>
                    <a:p>
                      <a:pPr fontAlgn="t"/>
                      <a:r>
                        <a:rPr kumimoji="0" lang="en-IN" sz="1600" kern="1200" dirty="0">
                          <a:solidFill>
                            <a:schemeClr val="tx1"/>
                          </a:solidFill>
                          <a:effectLst/>
                          <a:latin typeface="Arial" panose="020B0604020202020204" pitchFamily="34" charset="0"/>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0077AA"/>
                          </a:solidFill>
                          <a:latin typeface="Liberation Mono"/>
                          <a:ea typeface="+mn-ea"/>
                          <a:cs typeface="+mn-cs"/>
                        </a:rPr>
                        <a:t>WEEKOFYEAR(date)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0077AA"/>
                          </a:solidFill>
                          <a:latin typeface="Liberation Mono"/>
                          <a:ea typeface="+mn-ea"/>
                          <a:cs typeface="+mn-cs"/>
                        </a:rPr>
                        <a:t>QUARTER(date)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600" kern="1200" dirty="0">
                          <a:solidFill>
                            <a:srgbClr val="0077AA"/>
                          </a:solidFill>
                          <a:latin typeface="Liberation Mono"/>
                          <a:ea typeface="+mn-ea"/>
                          <a:cs typeface="+mn-cs"/>
                        </a:rPr>
                        <a:t>HOUR(time)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600" kern="1200" dirty="0">
                          <a:solidFill>
                            <a:srgbClr val="0077AA"/>
                          </a:solidFill>
                          <a:latin typeface="Liberation Mono"/>
                          <a:ea typeface="+mn-ea"/>
                          <a:cs typeface="+mn-cs"/>
                        </a:rPr>
                        <a:t>MINUTE(time)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600" kern="1200" dirty="0">
                          <a:solidFill>
                            <a:srgbClr val="0077AA"/>
                          </a:solidFill>
                          <a:latin typeface="Liberation Mono"/>
                          <a:ea typeface="+mn-ea"/>
                          <a:cs typeface="+mn-cs"/>
                        </a:rPr>
                        <a:t>SECOND(time)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600" kern="1200" dirty="0">
                          <a:solidFill>
                            <a:srgbClr val="0077AA"/>
                          </a:solidFill>
                          <a:latin typeface="Liberation Mono"/>
                          <a:ea typeface="+mn-ea"/>
                          <a:cs typeface="+mn-cs"/>
                        </a:rPr>
                        <a:t>DATEDIFF(expr1,expr2)</a:t>
                      </a:r>
                    </a:p>
                  </a:txBody>
                  <a:tcPr marL="76200" marR="76200" marT="76200" marB="76200" anchor="ctr"/>
                </a:tc>
                <a:tc>
                  <a:txBody>
                    <a:bodyPr/>
                    <a:lstStyle/>
                    <a:p>
                      <a:pPr fontAlgn="t"/>
                      <a:r>
                        <a:rPr kumimoji="0" lang="en-IN" sz="1600" b="0" i="0" kern="1200" dirty="0">
                          <a:solidFill>
                            <a:schemeClr val="tx1"/>
                          </a:solidFill>
                          <a:effectLst/>
                          <a:latin typeface="+mn-lt"/>
                          <a:ea typeface="+mn-ea"/>
                          <a:cs typeface="+mn-cs"/>
                        </a:rPr>
                        <a:t>Returns the number of days between two dates or datetimes.</a:t>
                      </a:r>
                      <a:endParaRPr lang="en-IN" sz="1600" dirty="0">
                        <a:effectLst/>
                        <a:latin typeface="Arial" panose="020B0604020202020204" pitchFamily="34" charset="0"/>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bl>
          </a:graphicData>
        </a:graphic>
      </p:graphicFrame>
      <p:sp>
        <p:nvSpPr>
          <p:cNvPr id="5" name="Rectangle 4"/>
          <p:cNvSpPr/>
          <p:nvPr/>
        </p:nvSpPr>
        <p:spPr>
          <a:xfrm>
            <a:off x="152400" y="5112603"/>
            <a:ext cx="8839200"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WEEKDAY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HIREDATE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17</a:t>
            </a:r>
            <a:r>
              <a:rPr lang="en-IN"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38145823"/>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52400" y="5410200"/>
            <a:ext cx="88392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3F6971"/>
                </a:solidFill>
                <a:latin typeface="Arial" panose="020B0604020202020204" pitchFamily="34" charset="0"/>
                <a:ea typeface="Times New Roman" panose="02020603050405020304" pitchFamily="18" charset="0"/>
              </a:rPr>
              <a:t>DATE_FORMAT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3F6971"/>
                </a:solidFill>
                <a:latin typeface="Arial" panose="020B0604020202020204" pitchFamily="34" charset="0"/>
                <a:ea typeface="Times New Roman" panose="02020603050405020304" pitchFamily="18" charset="0"/>
              </a:rPr>
              <a:t>now</a:t>
            </a:r>
            <a:r>
              <a:rPr lang="en-US" dirty="0">
                <a:solidFill>
                  <a:srgbClr val="DD4A68"/>
                </a:solidFill>
                <a:latin typeface="Arial" panose="020B0604020202020204" pitchFamily="34" charset="0"/>
                <a:ea typeface="Times New Roman" panose="02020603050405020304" pitchFamily="18" charset="0"/>
              </a:rPr>
              <a:t>(), '%a');</a:t>
            </a:r>
            <a:endParaRPr lang="en-IN" dirty="0">
              <a:solidFill>
                <a:srgbClr val="DD4A68"/>
              </a:solidFill>
              <a:latin typeface="Arial" panose="020B0604020202020204" pitchFamily="34" charset="0"/>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4250555972"/>
              </p:ext>
            </p:extLst>
          </p:nvPr>
        </p:nvGraphicFramePr>
        <p:xfrm>
          <a:off x="152400" y="787404"/>
          <a:ext cx="8839200" cy="4423830"/>
        </p:xfrm>
        <a:graphic>
          <a:graphicData uri="http://schemas.openxmlformats.org/drawingml/2006/table">
            <a:tbl>
              <a:tblPr firstRow="1" bandRow="1">
                <a:tableStyleId>{7E9639D4-E3E2-4D34-9284-5A2195B3D0D7}</a:tableStyleId>
              </a:tblPr>
              <a:tblGrid>
                <a:gridCol w="1371600">
                  <a:extLst>
                    <a:ext uri="{9D8B030D-6E8A-4147-A177-3AD203B41FA5}">
                      <a16:colId xmlns:a16="http://schemas.microsoft.com/office/drawing/2014/main" val="20000"/>
                    </a:ext>
                  </a:extLst>
                </a:gridCol>
                <a:gridCol w="7467600">
                  <a:extLst>
                    <a:ext uri="{9D8B030D-6E8A-4147-A177-3AD203B41FA5}">
                      <a16:colId xmlns:a16="http://schemas.microsoft.com/office/drawing/2014/main" val="20001"/>
                    </a:ext>
                  </a:extLst>
                </a:gridCol>
              </a:tblGrid>
              <a:tr h="442383">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a:spcAft>
                          <a:spcPts val="0"/>
                        </a:spcAft>
                      </a:pPr>
                      <a:r>
                        <a:rPr kumimoji="0" lang="en-US" sz="1600" kern="1200" dirty="0">
                          <a:solidFill>
                            <a:srgbClr val="0077AA"/>
                          </a:solidFill>
                          <a:latin typeface="Liberation Mono"/>
                          <a:ea typeface="+mn-ea"/>
                          <a:cs typeface="+mn-cs"/>
                        </a:rPr>
                        <a:t>%a</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Abbreviated weekday name (Sun-Sat)</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600" kern="1200" dirty="0">
                          <a:solidFill>
                            <a:srgbClr val="0077AA"/>
                          </a:solidFill>
                          <a:latin typeface="Liberation Mono"/>
                          <a:ea typeface="+mn-ea"/>
                          <a:cs typeface="+mn-cs"/>
                        </a:rPr>
                        <a:t>%b</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Abbreviated month name (Jan-Dec)</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600" kern="1200" dirty="0">
                          <a:solidFill>
                            <a:srgbClr val="0077AA"/>
                          </a:solidFill>
                          <a:latin typeface="Liberation Mono"/>
                          <a:ea typeface="+mn-ea"/>
                          <a:cs typeface="+mn-cs"/>
                        </a:rPr>
                        <a:t>%c</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Month, numeric (0-12)</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600" kern="1200" dirty="0">
                          <a:solidFill>
                            <a:srgbClr val="0077AA"/>
                          </a:solidFill>
                          <a:latin typeface="Liberation Mono"/>
                          <a:ea typeface="+mn-ea"/>
                          <a:cs typeface="+mn-cs"/>
                        </a:rPr>
                        <a:t>%D</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Day of month with English suffix (0th, 1st, 2nd, 3rd, </a:t>
                      </a:r>
                      <a:r>
                        <a:rPr lang="en-US" sz="1600" dirty="0">
                          <a:effectLst/>
                          <a:latin typeface="Tahoma" panose="020B0604030504040204" pitchFamily="34" charset="0"/>
                          <a:ea typeface="Times New Roman" panose="02020603050405020304" pitchFamily="18" charset="0"/>
                        </a:rPr>
                        <a:t>�</a:t>
                      </a:r>
                      <a:r>
                        <a:rPr lang="en-US" sz="1600" dirty="0">
                          <a:effectLst/>
                          <a:latin typeface="Arial" panose="020B0604020202020204" pitchFamily="34" charset="0"/>
                          <a:ea typeface="Times New Roman" panose="02020603050405020304" pitchFamily="18" charset="0"/>
                        </a:rPr>
                        <a:t>)</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600" kern="1200" dirty="0">
                          <a:solidFill>
                            <a:srgbClr val="0077AA"/>
                          </a:solidFill>
                          <a:latin typeface="Liberation Mono"/>
                          <a:ea typeface="+mn-ea"/>
                          <a:cs typeface="+mn-cs"/>
                        </a:rPr>
                        <a:t>%d</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Day of month, numeric (00-31)</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600" kern="1200" dirty="0">
                          <a:solidFill>
                            <a:srgbClr val="0077AA"/>
                          </a:solidFill>
                          <a:latin typeface="Liberation Mono"/>
                          <a:ea typeface="+mn-ea"/>
                          <a:cs typeface="+mn-cs"/>
                        </a:rPr>
                        <a:t>%e</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Day of month, numeric (0-31)</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600" kern="1200" dirty="0">
                          <a:solidFill>
                            <a:srgbClr val="0077AA"/>
                          </a:solidFill>
                          <a:latin typeface="Liberation Mono"/>
                          <a:ea typeface="+mn-ea"/>
                          <a:cs typeface="+mn-cs"/>
                        </a:rPr>
                        <a:t>%f</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Microseconds (000000-999999)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600" kern="1200" dirty="0">
                          <a:solidFill>
                            <a:srgbClr val="0077AA"/>
                          </a:solidFill>
                          <a:latin typeface="Liberation Mono"/>
                          <a:ea typeface="+mn-ea"/>
                          <a:cs typeface="+mn-cs"/>
                        </a:rPr>
                        <a:t>%H</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600" kern="1200" dirty="0">
                          <a:solidFill>
                            <a:srgbClr val="0077AA"/>
                          </a:solidFill>
                          <a:latin typeface="Liberation Mono"/>
                          <a:ea typeface="+mn-ea"/>
                          <a:cs typeface="+mn-cs"/>
                        </a:rPr>
                        <a:t>%h</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DateTime Formats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782837935"/>
              </p:ext>
            </p:extLst>
          </p:nvPr>
        </p:nvGraphicFramePr>
        <p:xfrm>
          <a:off x="152400" y="787404"/>
          <a:ext cx="8839200" cy="5308596"/>
        </p:xfrm>
        <a:graphic>
          <a:graphicData uri="http://schemas.openxmlformats.org/drawingml/2006/table">
            <a:tbl>
              <a:tblPr firstRow="1" bandRow="1">
                <a:tableStyleId>{7E9639D4-E3E2-4D34-9284-5A2195B3D0D7}</a:tableStyleId>
              </a:tblPr>
              <a:tblGrid>
                <a:gridCol w="1371600">
                  <a:extLst>
                    <a:ext uri="{9D8B030D-6E8A-4147-A177-3AD203B41FA5}">
                      <a16:colId xmlns:a16="http://schemas.microsoft.com/office/drawing/2014/main" val="20000"/>
                    </a:ext>
                  </a:extLst>
                </a:gridCol>
                <a:gridCol w="7467600">
                  <a:extLst>
                    <a:ext uri="{9D8B030D-6E8A-4147-A177-3AD203B41FA5}">
                      <a16:colId xmlns:a16="http://schemas.microsoft.com/office/drawing/2014/main" val="20001"/>
                    </a:ext>
                  </a:extLst>
                </a:gridCol>
              </a:tblGrid>
              <a:tr h="442383">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a:spcAft>
                          <a:spcPts val="0"/>
                        </a:spcAft>
                      </a:pPr>
                      <a:r>
                        <a:rPr kumimoji="0" lang="en-US" sz="1600" kern="1200" dirty="0">
                          <a:solidFill>
                            <a:srgbClr val="0077AA"/>
                          </a:solidFill>
                          <a:latin typeface="Liberation Mono"/>
                          <a:ea typeface="+mn-ea"/>
                          <a:cs typeface="+mn-cs"/>
                        </a:rPr>
                        <a:t>%I</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600" kern="1200" dirty="0">
                          <a:solidFill>
                            <a:srgbClr val="0077AA"/>
                          </a:solidFill>
                          <a:latin typeface="Liberation Mono"/>
                          <a:ea typeface="+mn-ea"/>
                          <a:cs typeface="+mn-cs"/>
                        </a:rPr>
                        <a:t>%i</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Minutes, numeric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600" kern="1200" dirty="0">
                          <a:solidFill>
                            <a:srgbClr val="0077AA"/>
                          </a:solidFill>
                          <a:latin typeface="Liberation Mono"/>
                          <a:ea typeface="+mn-ea"/>
                          <a:cs typeface="+mn-cs"/>
                        </a:rPr>
                        <a:t>%j</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year (001-366)</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600" kern="1200" dirty="0">
                          <a:solidFill>
                            <a:srgbClr val="0077AA"/>
                          </a:solidFill>
                          <a:latin typeface="Liberation Mono"/>
                          <a:ea typeface="+mn-ea"/>
                          <a:cs typeface="+mn-cs"/>
                        </a:rPr>
                        <a:t>%k</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600" kern="1200" dirty="0">
                          <a:solidFill>
                            <a:srgbClr val="0077AA"/>
                          </a:solidFill>
                          <a:latin typeface="Liberation Mono"/>
                          <a:ea typeface="+mn-ea"/>
                          <a:cs typeface="+mn-cs"/>
                        </a:rPr>
                        <a:t>%l</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600" kern="1200" dirty="0">
                          <a:solidFill>
                            <a:srgbClr val="0077AA"/>
                          </a:solidFill>
                          <a:latin typeface="Liberation Mono"/>
                          <a:ea typeface="+mn-ea"/>
                          <a:cs typeface="+mn-cs"/>
                        </a:rPr>
                        <a:t>%M</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name (January-December)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600" kern="1200" dirty="0">
                          <a:solidFill>
                            <a:srgbClr val="0077AA"/>
                          </a:solidFill>
                          <a:latin typeface="Liberation Mono"/>
                          <a:ea typeface="+mn-ea"/>
                          <a:cs typeface="+mn-cs"/>
                        </a:rPr>
                        <a:t>%m</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numeric (00-12)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600" kern="1200" dirty="0">
                          <a:solidFill>
                            <a:srgbClr val="0077AA"/>
                          </a:solidFill>
                          <a:latin typeface="Liberation Mono"/>
                          <a:ea typeface="+mn-ea"/>
                          <a:cs typeface="+mn-cs"/>
                        </a:rPr>
                        <a:t>%p</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600" kern="1200" dirty="0">
                          <a:solidFill>
                            <a:srgbClr val="0077AA"/>
                          </a:solidFill>
                          <a:latin typeface="Liberation Mono"/>
                          <a:ea typeface="+mn-ea"/>
                          <a:cs typeface="+mn-cs"/>
                        </a:rPr>
                        <a:t>%r</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Time, 12-hour (hh:mm:ss followed by 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600" kern="1200" dirty="0">
                          <a:solidFill>
                            <a:srgbClr val="0077AA"/>
                          </a:solidFill>
                          <a:latin typeface="Liberation Mono"/>
                          <a:ea typeface="+mn-ea"/>
                          <a:cs typeface="+mn-cs"/>
                        </a:rPr>
                        <a:t>%S</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600" kern="1200" dirty="0">
                          <a:solidFill>
                            <a:srgbClr val="0077AA"/>
                          </a:solidFill>
                          <a:latin typeface="Liberation Mono"/>
                          <a:ea typeface="+mn-ea"/>
                          <a:cs typeface="+mn-cs"/>
                        </a:rPr>
                        <a:t>%s</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DateTime Formats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val="143015653"/>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4128837081"/>
              </p:ext>
            </p:extLst>
          </p:nvPr>
        </p:nvGraphicFramePr>
        <p:xfrm>
          <a:off x="152400" y="787404"/>
          <a:ext cx="8839200" cy="5399190"/>
        </p:xfrm>
        <a:graphic>
          <a:graphicData uri="http://schemas.openxmlformats.org/drawingml/2006/table">
            <a:tbl>
              <a:tblPr firstRow="1" bandRow="1">
                <a:tableStyleId>{7E9639D4-E3E2-4D34-9284-5A2195B3D0D7}</a:tableStyleId>
              </a:tblPr>
              <a:tblGrid>
                <a:gridCol w="1371600">
                  <a:extLst>
                    <a:ext uri="{9D8B030D-6E8A-4147-A177-3AD203B41FA5}">
                      <a16:colId xmlns:a16="http://schemas.microsoft.com/office/drawing/2014/main" val="20000"/>
                    </a:ext>
                  </a:extLst>
                </a:gridCol>
                <a:gridCol w="7467600">
                  <a:extLst>
                    <a:ext uri="{9D8B030D-6E8A-4147-A177-3AD203B41FA5}">
                      <a16:colId xmlns:a16="http://schemas.microsoft.com/office/drawing/2014/main" val="20001"/>
                    </a:ext>
                  </a:extLst>
                </a:gridCol>
              </a:tblGrid>
              <a:tr h="442383">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lvl="0">
                        <a:spcAft>
                          <a:spcPts val="0"/>
                        </a:spcAft>
                      </a:pPr>
                      <a:r>
                        <a:rPr kumimoji="0" lang="en-US" sz="1600" kern="1200" dirty="0">
                          <a:solidFill>
                            <a:srgbClr val="0077AA"/>
                          </a:solidFill>
                          <a:latin typeface="Liberation Mono"/>
                          <a:ea typeface="+mn-ea"/>
                          <a:cs typeface="+mn-cs"/>
                        </a:rPr>
                        <a:t>%T</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a:solidFill>
                            <a:schemeClr val="tx1"/>
                          </a:solidFill>
                          <a:effectLst/>
                          <a:latin typeface="Arial" panose="020B0604020202020204" pitchFamily="34" charset="0"/>
                          <a:ea typeface="Times New Roman" panose="02020603050405020304" pitchFamily="18" charset="0"/>
                          <a:cs typeface="+mn-cs"/>
                        </a:rPr>
                        <a:t>Time, 24-hour (hh:mm:ss)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600" kern="1200" dirty="0">
                          <a:solidFill>
                            <a:srgbClr val="0077AA"/>
                          </a:solidFill>
                          <a:latin typeface="Liberation Mono"/>
                          <a:ea typeface="+mn-ea"/>
                          <a:cs typeface="+mn-cs"/>
                        </a:rPr>
                        <a:t>%U</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Sunday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600" kern="1200" dirty="0">
                          <a:solidFill>
                            <a:srgbClr val="0077AA"/>
                          </a:solidFill>
                          <a:latin typeface="Liberation Mono"/>
                          <a:ea typeface="+mn-ea"/>
                          <a:cs typeface="+mn-cs"/>
                        </a:rPr>
                        <a:t>%u</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Monday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600" kern="1200" dirty="0">
                          <a:solidFill>
                            <a:srgbClr val="0077AA"/>
                          </a:solidFill>
                          <a:latin typeface="Liberation Mono"/>
                          <a:ea typeface="+mn-ea"/>
                          <a:cs typeface="+mn-cs"/>
                        </a:rPr>
                        <a:t>%V</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Sunday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600" kern="1200" dirty="0">
                          <a:solidFill>
                            <a:srgbClr val="0077AA"/>
                          </a:solidFill>
                          <a:latin typeface="Liberation Mono"/>
                          <a:ea typeface="+mn-ea"/>
                          <a:cs typeface="+mn-cs"/>
                        </a:rPr>
                        <a:t>%v</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Monday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600" kern="1200" dirty="0">
                          <a:solidFill>
                            <a:srgbClr val="0077AA"/>
                          </a:solidFill>
                          <a:latin typeface="Liberation Mono"/>
                          <a:ea typeface="+mn-ea"/>
                          <a:cs typeface="+mn-cs"/>
                        </a:rPr>
                        <a:t>%W</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Weekday name (Sunday-Saturday)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600" kern="1200" dirty="0">
                          <a:solidFill>
                            <a:srgbClr val="0077AA"/>
                          </a:solidFill>
                          <a:latin typeface="Liberation Mono"/>
                          <a:ea typeface="+mn-ea"/>
                          <a:cs typeface="+mn-cs"/>
                        </a:rPr>
                        <a:t>%w</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the week (0=Sunday, 6=Saturday)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600" kern="1200" dirty="0">
                          <a:solidFill>
                            <a:srgbClr val="0077AA"/>
                          </a:solidFill>
                          <a:latin typeface="Liberation Mono"/>
                          <a:ea typeface="+mn-ea"/>
                          <a:cs typeface="+mn-cs"/>
                        </a:rPr>
                        <a:t>%X</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Sunday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600" kern="1200" dirty="0">
                          <a:solidFill>
                            <a:srgbClr val="0077AA"/>
                          </a:solidFill>
                          <a:latin typeface="Liberation Mono"/>
                          <a:ea typeface="+mn-ea"/>
                          <a:cs typeface="+mn-cs"/>
                        </a:rPr>
                        <a:t>%x</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Monday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600" kern="1200" dirty="0">
                          <a:solidFill>
                            <a:srgbClr val="0077AA"/>
                          </a:solidFill>
                          <a:latin typeface="Liberation Mono"/>
                          <a:ea typeface="+mn-ea"/>
                          <a:cs typeface="+mn-cs"/>
                        </a:rPr>
                        <a:t>%Y</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four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600" kern="1200" dirty="0">
                          <a:solidFill>
                            <a:srgbClr val="0077AA"/>
                          </a:solidFill>
                          <a:latin typeface="Liberation Mono"/>
                          <a:ea typeface="+mn-ea"/>
                          <a:cs typeface="+mn-cs"/>
                        </a:rPr>
                        <a:t>%y</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two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DateTime Formats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val="24011535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914400"/>
            <a:ext cx="8686800" cy="1261884"/>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A relational database management system (RDBMS) is a database management system (DBMS) that is based on the </a:t>
            </a:r>
            <a:r>
              <a:rPr lang="en-IN" sz="2800" b="1" dirty="0">
                <a:solidFill>
                  <a:srgbClr val="C00000"/>
                </a:solidFill>
                <a:latin typeface="Arial" panose="020B0604020202020204" pitchFamily="34" charset="0"/>
                <a:cs typeface="Arial" panose="020B0604020202020204" pitchFamily="34" charset="0"/>
              </a:rPr>
              <a:t>relational model</a:t>
            </a:r>
            <a:r>
              <a:rPr lang="en-IN" sz="2400" b="1" dirty="0">
                <a:latin typeface="Arial" panose="020B0604020202020204" pitchFamily="34" charset="0"/>
                <a:cs typeface="Arial" panose="020B0604020202020204" pitchFamily="34" charset="0"/>
              </a:rPr>
              <a:t>.</a:t>
            </a:r>
          </a:p>
        </p:txBody>
      </p:sp>
      <p:sp>
        <p:nvSpPr>
          <p:cNvPr id="6" name="Rectangle 5"/>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relational database management system?</a:t>
            </a:r>
            <a:r>
              <a:rPr lang="en-US" sz="3600" dirty="0">
                <a:solidFill>
                  <a:srgbClr val="FFFF00"/>
                </a:solidFill>
                <a:latin typeface="Arial" panose="020B0604020202020204" pitchFamily="34" charset="0"/>
                <a:cs typeface="Arial" panose="020B0604020202020204" pitchFamily="34" charset="0"/>
              </a:rPr>
              <a:t> </a:t>
            </a:r>
            <a:r>
              <a:rPr lang="en-IN" sz="3600" dirty="0">
                <a:solidFill>
                  <a:srgbClr val="FFFF00"/>
                </a:solidFill>
                <a:latin typeface="Arial" panose="020B0604020202020204" pitchFamily="34" charset="0"/>
                <a:cs typeface="Arial" panose="020B0604020202020204" pitchFamily="34" charset="0"/>
              </a:rPr>
              <a:t> </a:t>
            </a:r>
          </a:p>
        </p:txBody>
      </p:sp>
      <p:sp>
        <p:nvSpPr>
          <p:cNvPr id="2" name="Rectangle 1"/>
          <p:cNvSpPr/>
          <p:nvPr/>
        </p:nvSpPr>
        <p:spPr>
          <a:xfrm>
            <a:off x="228600" y="2269628"/>
            <a:ext cx="2165978"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304800" y="2740223"/>
            <a:ext cx="3733800" cy="2862322"/>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49889" y="2277268"/>
            <a:ext cx="4912627" cy="1272817"/>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13001" y="3651001"/>
            <a:ext cx="1301999" cy="1301999"/>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91200" y="4334451"/>
            <a:ext cx="3124200" cy="1990149"/>
          </a:xfrm>
          <a:prstGeom prst="rect">
            <a:avLst/>
          </a:prstGeom>
        </p:spPr>
      </p:pic>
    </p:spTree>
    <p:extLst>
      <p:ext uri="{BB962C8B-B14F-4D97-AF65-F5344CB8AC3E}">
        <p14:creationId xmlns:p14="http://schemas.microsoft.com/office/powerpoint/2010/main" val="150880068"/>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830527426"/>
              </p:ext>
            </p:extLst>
          </p:nvPr>
        </p:nvGraphicFramePr>
        <p:xfrm>
          <a:off x="152400" y="787404"/>
          <a:ext cx="8839200" cy="5014383"/>
        </p:xfrm>
        <a:graphic>
          <a:graphicData uri="http://schemas.openxmlformats.org/drawingml/2006/table">
            <a:tbl>
              <a:tblPr firstRow="1" bandRow="1">
                <a:tableStyleId>{7E9639D4-E3E2-4D34-9284-5A2195B3D0D7}</a:tableStyleId>
              </a:tblPr>
              <a:tblGrid>
                <a:gridCol w="2667000">
                  <a:extLst>
                    <a:ext uri="{9D8B030D-6E8A-4147-A177-3AD203B41FA5}">
                      <a16:colId xmlns:a16="http://schemas.microsoft.com/office/drawing/2014/main" val="20000"/>
                    </a:ext>
                  </a:extLst>
                </a:gridCol>
                <a:gridCol w="61722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a:spcAft>
                          <a:spcPts val="0"/>
                        </a:spcAft>
                      </a:pPr>
                      <a:r>
                        <a:rPr kumimoji="0" lang="en-IN" sz="1600" kern="1200" dirty="0">
                          <a:solidFill>
                            <a:srgbClr val="0077AA"/>
                          </a:solidFill>
                          <a:latin typeface="Liberation Mono"/>
                          <a:ea typeface="+mn-ea"/>
                          <a:cs typeface="+mn-cs"/>
                        </a:rPr>
                        <a:t>ASCII(str)</a:t>
                      </a:r>
                    </a:p>
                  </a:txBody>
                  <a:tcPr marL="68580" marR="68580" marT="0" marB="0" anchor="ctr"/>
                </a:tc>
                <a:tc>
                  <a:txBody>
                    <a:bodyPr/>
                    <a:lstStyle/>
                    <a:p>
                      <a:pPr algn="l">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lgn="l">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p>
                    <a:p>
                      <a:pPr algn="l">
                        <a:spcAft>
                          <a:spcPts val="0"/>
                        </a:spcAft>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ascii(ename)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600" kern="1200" dirty="0">
                          <a:solidFill>
                            <a:srgbClr val="0077AA"/>
                          </a:solidFill>
                          <a:latin typeface="Liberation Mono"/>
                          <a:ea typeface="+mn-ea"/>
                          <a:cs typeface="+mn-cs"/>
                        </a:rPr>
                        <a:t>CHAR(N,...)</a:t>
                      </a:r>
                    </a:p>
                  </a:txBody>
                  <a:tcPr marL="68580" marR="68580" marT="0" marB="0" anchor="ct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CHAR() interprets each argument N as an integer and returns a string consisting of the characters given by the code values of those integers.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NULL values are skipped</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char(65, 66, 67);</a:t>
                      </a:r>
                    </a:p>
                    <a:p>
                      <a:pPr>
                        <a:spcAft>
                          <a:spcPts val="0"/>
                        </a:spcAft>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IN" sz="1600" kern="1200" dirty="0">
                          <a:solidFill>
                            <a:srgbClr val="0077AA"/>
                          </a:solidFill>
                          <a:latin typeface="Liberation Mono"/>
                          <a:ea typeface="+mn-ea"/>
                          <a:cs typeface="+mn-cs"/>
                        </a:rPr>
                        <a:t>CONCAT(str1,str2,...)</a:t>
                      </a:r>
                    </a:p>
                  </a:txBody>
                  <a:tcPr marL="68580" marR="68580" marT="0" marB="0" anchor="ct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that results from concatenating the arguments. CONCAT()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returns NULL if any argument is NULL</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concat('</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Mr.</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 ' , 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bl>
          </a:graphicData>
        </a:graphic>
      </p:graphicFrame>
      <p:sp>
        <p:nvSpPr>
          <p:cNvPr id="6" name="Rectangle 5"/>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672624829"/>
              </p:ext>
            </p:extLst>
          </p:nvPr>
        </p:nvGraphicFramePr>
        <p:xfrm>
          <a:off x="152400" y="787404"/>
          <a:ext cx="8839200" cy="4770543"/>
        </p:xfrm>
        <a:graphic>
          <a:graphicData uri="http://schemas.openxmlformats.org/drawingml/2006/table">
            <a:tbl>
              <a:tblPr firstRow="1" bandRow="1">
                <a:tableStyleId>{7E9639D4-E3E2-4D34-9284-5A2195B3D0D7}</a:tableStyleId>
              </a:tblPr>
              <a:tblGrid>
                <a:gridCol w="2667000">
                  <a:extLst>
                    <a:ext uri="{9D8B030D-6E8A-4147-A177-3AD203B41FA5}">
                      <a16:colId xmlns:a16="http://schemas.microsoft.com/office/drawing/2014/main" val="20000"/>
                    </a:ext>
                  </a:extLst>
                </a:gridCol>
                <a:gridCol w="61722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CONCAT(str1,str2,...)</a:t>
                      </a:r>
                    </a:p>
                  </a:txBody>
                  <a:tcPr marL="68580" marR="68580" marT="0" marB="0" anchor="ct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For quoted strings, concatenation can be performed by placing the strings next to each other.</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'My' 'S' 'QL';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ELT(N,str1,str2,str3,...)</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ELT(1, '</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Infoway</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Kothrud</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ELT(1, ename, job, sal) from EMP;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STRCMP(expr1,expr2)</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val="981062780"/>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415173891"/>
              </p:ext>
            </p:extLst>
          </p:nvPr>
        </p:nvGraphicFramePr>
        <p:xfrm>
          <a:off x="111825" y="787404"/>
          <a:ext cx="8915400" cy="4543212"/>
        </p:xfrm>
        <a:graphic>
          <a:graphicData uri="http://schemas.openxmlformats.org/drawingml/2006/table">
            <a:tbl>
              <a:tblPr firstRow="1" bandRow="1">
                <a:tableStyleId>{7E9639D4-E3E2-4D34-9284-5A2195B3D0D7}</a:tableStyleId>
              </a:tblPr>
              <a:tblGrid>
                <a:gridCol w="2536278">
                  <a:extLst>
                    <a:ext uri="{9D8B030D-6E8A-4147-A177-3AD203B41FA5}">
                      <a16:colId xmlns:a16="http://schemas.microsoft.com/office/drawing/2014/main" val="20000"/>
                    </a:ext>
                  </a:extLst>
                </a:gridCol>
                <a:gridCol w="6379122">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FIELD(str,str1,str2,str3,...)</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index (position) of str in the str1, str2, str3, ... list. Returns 0 if str is not found. If str is NULL, the return value is 0.</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SELECT field('</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pune</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Infoway</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Kothrud</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SELECT field(NULL,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Infoway</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Kothrud</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SELECT field('',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Infoway</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Kothrud</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LCASE(str)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lower case string. LCASE() is a synonym for LOWER().</a:t>
                      </a:r>
                    </a:p>
                  </a:txBody>
                  <a:tcPr marL="68580" marR="68580" marT="0" marB="0" anchor="ctr"/>
                </a:tc>
                <a:extLst>
                  <a:ext uri="{0D108BD9-81ED-4DB2-BD59-A6C34878D82A}">
                    <a16:rowId xmlns:a16="http://schemas.microsoft.com/office/drawing/2014/main" val="10002"/>
                  </a:ext>
                </a:extLst>
              </a:tr>
              <a:tr h="442383">
                <a:tc>
                  <a:txBody>
                    <a:bodyPr/>
                    <a:lstStyle/>
                    <a:p>
                      <a:r>
                        <a:rPr kumimoji="0" lang="en-US" sz="1600" kern="1200" dirty="0">
                          <a:solidFill>
                            <a:srgbClr val="0077AA"/>
                          </a:solidFill>
                          <a:latin typeface="Liberation Mono"/>
                          <a:ea typeface="+mn-ea"/>
                          <a:cs typeface="+mn-cs"/>
                        </a:rPr>
                        <a:t>UCASE(str)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upper case string. </a:t>
                      </a:r>
                      <a:r>
                        <a:rPr kumimoji="0" lang="en-US" sz="1600" kern="1200" dirty="0">
                          <a:solidFill>
                            <a:schemeClr val="tx1"/>
                          </a:solidFill>
                          <a:effectLst/>
                          <a:latin typeface="Arial" panose="020B0604020202020204" pitchFamily="34" charset="0"/>
                          <a:ea typeface="Times New Roman" panose="02020603050405020304" pitchFamily="18" charset="0"/>
                          <a:cs typeface="+mn-cs"/>
                        </a:rPr>
                        <a:t>UCASE() is a synonym for UPPER().</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LENGTH(str)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LPAD(str,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10005"/>
                  </a:ext>
                </a:extLst>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val="3855592295"/>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19540207"/>
              </p:ext>
            </p:extLst>
          </p:nvPr>
        </p:nvGraphicFramePr>
        <p:xfrm>
          <a:off x="152400" y="787404"/>
          <a:ext cx="8839200" cy="4253229"/>
        </p:xfrm>
        <a:graphic>
          <a:graphicData uri="http://schemas.openxmlformats.org/drawingml/2006/table">
            <a:tbl>
              <a:tblPr firstRow="1" bandRow="1">
                <a:tableStyleId>{7E9639D4-E3E2-4D34-9284-5A2195B3D0D7}</a:tableStyleId>
              </a:tblPr>
              <a:tblGrid>
                <a:gridCol w="3048000">
                  <a:extLst>
                    <a:ext uri="{9D8B030D-6E8A-4147-A177-3AD203B41FA5}">
                      <a16:colId xmlns:a16="http://schemas.microsoft.com/office/drawing/2014/main" val="20000"/>
                    </a:ext>
                  </a:extLst>
                </a:gridCol>
                <a:gridCol w="57912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LEFT(str,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RIGHT(str,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LTRIM(str)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TRIM([{BOTH | LEADING | TRAILING} [remstr] FROM] 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TRIM(LEADING 'x' FROM '</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xxxABCxxx</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TRIM(BOTH 'x' FROM '</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xxxABCxxx</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-&gt; 'ABC'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TRIM(TRAILING 'xyz' FROM '</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ABCxxyz</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5334000"/>
            <a:ext cx="8839200" cy="584775"/>
          </a:xfrm>
          <a:prstGeom prst="rect">
            <a:avLst/>
          </a:prstGeom>
          <a:solidFill>
            <a:srgbClr val="E0D612"/>
          </a:solidFill>
        </p:spPr>
        <p:txBody>
          <a:bodyPr wrap="square">
            <a:spAutoFit/>
          </a:bodyPr>
          <a:lstStyle/>
          <a:p>
            <a:r>
              <a:rPr lang="en-IN" sz="1600" b="1" dirty="0">
                <a:latin typeface="Arial" panose="020B0604020202020204" pitchFamily="34" charset="0"/>
                <a:cs typeface="Arial" panose="020B0604020202020204" pitchFamily="34" charset="0"/>
              </a:rPr>
              <a:t>If none of the specifiers BOTH, LEADING, or TRAILING is given, BOTH is assumed. remstr is optional and, if not specified, spaces are removed.</a:t>
            </a:r>
          </a:p>
        </p:txBody>
      </p:sp>
    </p:spTree>
    <p:extLst>
      <p:ext uri="{BB962C8B-B14F-4D97-AF65-F5344CB8AC3E}">
        <p14:creationId xmlns:p14="http://schemas.microsoft.com/office/powerpoint/2010/main" val="2358182600"/>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3133548715"/>
              </p:ext>
            </p:extLst>
          </p:nvPr>
        </p:nvGraphicFramePr>
        <p:xfrm>
          <a:off x="152400" y="787404"/>
          <a:ext cx="8820000" cy="5228589"/>
        </p:xfrm>
        <a:graphic>
          <a:graphicData uri="http://schemas.openxmlformats.org/drawingml/2006/table">
            <a:tbl>
              <a:tblPr firstRow="1" bandRow="1">
                <a:tableStyleId>{7E9639D4-E3E2-4D34-9284-5A2195B3D0D7}</a:tableStyleId>
              </a:tblPr>
              <a:tblGrid>
                <a:gridCol w="2661207">
                  <a:extLst>
                    <a:ext uri="{9D8B030D-6E8A-4147-A177-3AD203B41FA5}">
                      <a16:colId xmlns:a16="http://schemas.microsoft.com/office/drawing/2014/main" val="20000"/>
                    </a:ext>
                  </a:extLst>
                </a:gridCol>
                <a:gridCol w="6158793">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FORMAT(X,D)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Formats the number X to a format like '#,###,###.##', rounded to D decimal places, and returns the result as a string. If D is 0, the result has no decimal point or fractional part.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format(1234.456,2);</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INSTR(str, substr)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position of the first occurrence of substring substr in string str.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REPLACE(str, from_str, to_str)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replace('Hello', 'l', 'x');</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REVERSE(str)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string str with the order of the characters reversed.</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SUBSTR(str, pos, len)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SUBSTR() </a:t>
                      </a:r>
                      <a:r>
                        <a:rPr kumimoji="0" lang="en-US" sz="1600" b="1" kern="1200" dirty="0">
                          <a:solidFill>
                            <a:srgbClr val="FF0000"/>
                          </a:solidFill>
                          <a:effectLst/>
                          <a:latin typeface="Arial" panose="020B0604020202020204" pitchFamily="34" charset="0"/>
                          <a:ea typeface="Times New Roman" panose="02020603050405020304" pitchFamily="18" charset="0"/>
                          <a:cs typeface="+mn-cs"/>
                        </a:rPr>
                        <a:t>is a synonym for SUBSTRING().</a:t>
                      </a:r>
                      <a:endParaRPr kumimoji="0" lang="en-IN" sz="1600" b="1" kern="1200" dirty="0">
                        <a:solidFill>
                          <a:srgbClr val="FF0000"/>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a:solidFill>
                            <a:schemeClr val="tx1"/>
                          </a:solidFill>
                          <a:effectLst/>
                          <a:latin typeface="Arial" panose="020B0604020202020204" pitchFamily="34" charset="0"/>
                          <a:ea typeface="Times New Roman" panose="02020603050405020304" pitchFamily="18" charset="0"/>
                          <a:cs typeface="+mn-cs"/>
                        </a:rPr>
                        <a:t>SELECT substr ('This is the test by IWAY', 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a:solidFill>
                            <a:schemeClr val="tx1"/>
                          </a:solidFill>
                          <a:effectLst/>
                          <a:latin typeface="Arial" panose="020B0604020202020204" pitchFamily="34" charset="0"/>
                          <a:ea typeface="Times New Roman" panose="02020603050405020304" pitchFamily="18" charset="0"/>
                          <a:cs typeface="+mn-cs"/>
                        </a:rPr>
                        <a:t>SELECT substr ('This is the test by IWAY', -4, 4);</a:t>
                      </a: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MID(str, pos,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MID(str, pos, len) </a:t>
                      </a: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is a synonym for</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SUBSTRING(str, pos, len).</a:t>
                      </a:r>
                    </a:p>
                  </a:txBody>
                  <a:tcPr marL="68580" marR="68580" marT="0" marB="0" anchor="ct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549864259"/>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Mathematical </a:t>
            </a:r>
            <a:r>
              <a:rPr lang="en-US" sz="3200" b="1" i="1" dirty="0">
                <a:solidFill>
                  <a:srgbClr val="FFFF00"/>
                </a:solidFill>
                <a:latin typeface="Arial" pitchFamily="34" charset="0"/>
                <a:cs typeface="Arial" pitchFamily="34" charset="0"/>
              </a:rPr>
              <a:t>Functions</a:t>
            </a:r>
            <a:endParaRPr lang="en-IN" sz="3200" b="1" i="1" dirty="0">
              <a:solidFill>
                <a:srgbClr val="FFFF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127150490"/>
              </p:ext>
            </p:extLst>
          </p:nvPr>
        </p:nvGraphicFramePr>
        <p:xfrm>
          <a:off x="152400" y="787404"/>
          <a:ext cx="8820000" cy="3385818"/>
        </p:xfrm>
        <a:graphic>
          <a:graphicData uri="http://schemas.openxmlformats.org/drawingml/2006/table">
            <a:tbl>
              <a:tblPr firstRow="1" bandRow="1">
                <a:tableStyleId>{7E9639D4-E3E2-4D34-9284-5A2195B3D0D7}</a:tableStyleId>
              </a:tblPr>
              <a:tblGrid>
                <a:gridCol w="2209800">
                  <a:extLst>
                    <a:ext uri="{9D8B030D-6E8A-4147-A177-3AD203B41FA5}">
                      <a16:colId xmlns:a16="http://schemas.microsoft.com/office/drawing/2014/main" val="20000"/>
                    </a:ext>
                  </a:extLst>
                </a:gridCol>
                <a:gridCol w="66102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ABS(X)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CEIL(X)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CEILING(X)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FLOOR(X)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a:t>
                      </a:r>
                      <a:r>
                        <a:rPr kumimoji="0" lang="en-IN" sz="1600" kern="1200">
                          <a:solidFill>
                            <a:schemeClr val="tx1"/>
                          </a:solidFill>
                          <a:effectLst/>
                          <a:latin typeface="Arial" panose="020B0604020202020204" pitchFamily="34" charset="0"/>
                          <a:ea typeface="Times New Roman" panose="02020603050405020304" pitchFamily="18" charset="0"/>
                          <a:cs typeface="+mn-cs"/>
                        </a:rPr>
                        <a:t>FLOOR value.</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rgbClr val="0077AA"/>
                          </a:solidFill>
                          <a:latin typeface="Liberation Mono"/>
                          <a:ea typeface="+mn-ea"/>
                          <a:cs typeface="+mn-cs"/>
                        </a:rPr>
                        <a:t>MOD(N,M),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rgbClr val="0077AA"/>
                          </a:solidFill>
                          <a:latin typeface="Liberation Mono"/>
                          <a:ea typeface="+mn-ea"/>
                          <a:cs typeface="+mn-cs"/>
                        </a:rPr>
                        <a:t>N %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rgbClr val="0077AA"/>
                          </a:solidFill>
                          <a:latin typeface="Liberation Mono"/>
                          <a:ea typeface="+mn-ea"/>
                          <a:cs typeface="+mn-cs"/>
                        </a:rPr>
                        <a:t>N MOD M</a:t>
                      </a:r>
                      <a:endParaRPr kumimoji="0" lang="en-IN" sz="16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POWER(X,Y)</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Mathematical </a:t>
            </a:r>
            <a:r>
              <a:rPr lang="en-US" sz="3200" b="1" i="1" dirty="0">
                <a:solidFill>
                  <a:srgbClr val="FFFF00"/>
                </a:solidFill>
                <a:latin typeface="Arial" pitchFamily="34" charset="0"/>
                <a:cs typeface="Arial" pitchFamily="34" charset="0"/>
              </a:rPr>
              <a:t>Functions</a:t>
            </a:r>
            <a:endParaRPr lang="en-IN" sz="3200" b="1" i="1" dirty="0">
              <a:solidFill>
                <a:srgbClr val="FFFF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647348725"/>
              </p:ext>
            </p:extLst>
          </p:nvPr>
        </p:nvGraphicFramePr>
        <p:xfrm>
          <a:off x="152400" y="787404"/>
          <a:ext cx="8820000" cy="2591646"/>
        </p:xfrm>
        <a:graphic>
          <a:graphicData uri="http://schemas.openxmlformats.org/drawingml/2006/table">
            <a:tbl>
              <a:tblPr firstRow="1" bandRow="1">
                <a:tableStyleId>{7E9639D4-E3E2-4D34-9284-5A2195B3D0D7}</a:tableStyleId>
              </a:tblPr>
              <a:tblGrid>
                <a:gridCol w="2209800">
                  <a:extLst>
                    <a:ext uri="{9D8B030D-6E8A-4147-A177-3AD203B41FA5}">
                      <a16:colId xmlns:a16="http://schemas.microsoft.com/office/drawing/2014/main" val="20000"/>
                    </a:ext>
                  </a:extLst>
                </a:gridCol>
                <a:gridCol w="66102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RAND([N])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a random floating-point value v</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ROUND(X)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ROUND(X,D)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TRUNCATE(X,D)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10003"/>
                  </a:ext>
                </a:extLst>
              </a:tr>
            </a:tbl>
          </a:graphicData>
        </a:graphic>
      </p:graphicFrame>
      <p:sp>
        <p:nvSpPr>
          <p:cNvPr id="4" name="Rectangle 3"/>
          <p:cNvSpPr/>
          <p:nvPr/>
        </p:nvSpPr>
        <p:spPr>
          <a:xfrm>
            <a:off x="228600" y="3657600"/>
            <a:ext cx="8686800" cy="369332"/>
          </a:xfrm>
          <a:prstGeom prst="rect">
            <a:avLst/>
          </a:prstGeom>
        </p:spPr>
        <p:txBody>
          <a:bodyPr wrap="square">
            <a:spAutoFit/>
          </a:bodyPr>
          <a:lstStyle/>
          <a:p>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solidFill>
                  <a:srgbClr val="DD4A68"/>
                </a:solidFill>
                <a:latin typeface="Arial" panose="020B0604020202020204" pitchFamily="34" charset="0"/>
                <a:ea typeface="Times New Roman" panose="02020603050405020304" pitchFamily="18" charset="0"/>
              </a:rPr>
              <a:t>ROUND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RAND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a:t>
            </a:r>
            <a:r>
              <a:rPr lang="en-US" dirty="0">
                <a:solidFill>
                  <a:schemeClr val="bg1">
                    <a:lumMod val="65000"/>
                  </a:schemeClr>
                </a:solidFill>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2629874593"/>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29000" y="4520409"/>
            <a:ext cx="5715000" cy="2324100"/>
          </a:xfrm>
          <a:prstGeom prst="rect">
            <a:avLst/>
          </a:prstGeom>
        </p:spPr>
      </p:pic>
      <p:sp>
        <p:nvSpPr>
          <p:cNvPr id="2" name="Title 1"/>
          <p:cNvSpPr txBox="1">
            <a:spLocks/>
          </p:cNvSpPr>
          <p:nvPr/>
        </p:nvSpPr>
        <p:spPr>
          <a:xfrm>
            <a:off x="152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990600" y="3332190"/>
            <a:ext cx="7162800" cy="816890"/>
          </a:xfrm>
          <a:prstGeom prst="rect">
            <a:avLst/>
          </a:prstGeom>
          <a:solidFill>
            <a:srgbClr val="E8F97F"/>
          </a:solidFill>
        </p:spPr>
        <p:txBody>
          <a:bodyPr wrap="square">
            <a:spAutoFit/>
          </a:bodyPr>
          <a:lstStyle/>
          <a:p>
            <a:pPr>
              <a:lnSpc>
                <a:spcPct val="107000"/>
              </a:lnSpc>
            </a:pPr>
            <a:r>
              <a:rPr lang="en-IN" sz="2200" dirty="0">
                <a:latin typeface="Segoe UI Light" panose="020B0502040204020203" pitchFamily="34" charset="0"/>
                <a:ea typeface="Calibri" panose="020F0502020204030204" pitchFamily="34" charset="0"/>
                <a:cs typeface="Segoe UI Light" panose="020B0502040204020203" pitchFamily="34" charset="0"/>
              </a:rPr>
              <a:t>SELECT is used to retrieve rows selected from one or more tables, and can include UNION statements and subqueries.</a:t>
            </a:r>
          </a:p>
        </p:txBody>
      </p:sp>
      <p:sp>
        <p:nvSpPr>
          <p:cNvPr id="5" name="Rectangle 4"/>
          <p:cNvSpPr/>
          <p:nvPr/>
        </p:nvSpPr>
        <p:spPr>
          <a:xfrm>
            <a:off x="152400" y="44624"/>
            <a:ext cx="8839200" cy="2351221"/>
          </a:xfrm>
          <a:prstGeom prst="rect">
            <a:avLst/>
          </a:prstGeom>
        </p:spPr>
        <p:txBody>
          <a:bodyPr wrap="square">
            <a:spAutoFit/>
          </a:bodyPr>
          <a:lstStyle/>
          <a:p>
            <a:pPr>
              <a:lnSpc>
                <a:spcPct val="150000"/>
              </a:lnSpc>
            </a:pPr>
            <a:r>
              <a:rPr lang="en-US" sz="2000" dirty="0">
                <a:solidFill>
                  <a:srgbClr val="00B0F0"/>
                </a:solidFill>
                <a:latin typeface="Consolas" pitchFamily="49" charset="0"/>
              </a:rPr>
              <a:t>select</a:t>
            </a:r>
            <a:r>
              <a:rPr lang="en-US" sz="2000" dirty="0">
                <a:solidFill>
                  <a:srgbClr val="006C86"/>
                </a:solidFill>
                <a:latin typeface="Consolas" pitchFamily="49" charset="0"/>
              </a:rPr>
              <a:t> * </a:t>
            </a:r>
            <a:r>
              <a:rPr lang="en-US" sz="2000" dirty="0">
                <a:solidFill>
                  <a:srgbClr val="00B0F0"/>
                </a:solidFill>
                <a:latin typeface="Consolas" pitchFamily="49" charset="0"/>
              </a:rPr>
              <a:t>from</a:t>
            </a:r>
            <a:r>
              <a:rPr lang="en-US" sz="2000" dirty="0">
                <a:solidFill>
                  <a:srgbClr val="006C86"/>
                </a:solidFill>
                <a:latin typeface="Consolas" pitchFamily="49" charset="0"/>
              </a:rPr>
              <a:t> </a:t>
            </a:r>
            <a:r>
              <a:rPr lang="en-US" sz="2000" dirty="0">
                <a:latin typeface="Consolas" pitchFamily="49" charset="0"/>
              </a:rPr>
              <a:t>emp</a:t>
            </a:r>
            <a:r>
              <a:rPr lang="en-US" sz="2000" dirty="0">
                <a:solidFill>
                  <a:srgbClr val="006C86"/>
                </a:solidFill>
                <a:latin typeface="Consolas" pitchFamily="49" charset="0"/>
              </a:rPr>
              <a:t> </a:t>
            </a:r>
            <a:r>
              <a:rPr lang="en-US" sz="2000" dirty="0">
                <a:solidFill>
                  <a:srgbClr val="00B0F0"/>
                </a:solidFill>
                <a:latin typeface="Consolas" pitchFamily="49" charset="0"/>
              </a:rPr>
              <a:t>where</a:t>
            </a:r>
            <a:r>
              <a:rPr lang="en-US" sz="2000" dirty="0">
                <a:solidFill>
                  <a:srgbClr val="006C86"/>
                </a:solidFill>
                <a:latin typeface="Consolas" pitchFamily="49" charset="0"/>
              </a:rPr>
              <a:t> </a:t>
            </a:r>
            <a:r>
              <a:rPr lang="en-US" sz="2000" dirty="0">
                <a:latin typeface="Consolas" pitchFamily="49" charset="0"/>
              </a:rPr>
              <a:t>1;</a:t>
            </a:r>
          </a:p>
          <a:p>
            <a:pPr>
              <a:lnSpc>
                <a:spcPct val="150000"/>
              </a:lnSpc>
            </a:pPr>
            <a:r>
              <a:rPr lang="en-US" sz="2000" dirty="0">
                <a:solidFill>
                  <a:srgbClr val="00B0F0"/>
                </a:solidFill>
                <a:latin typeface="Consolas" pitchFamily="49" charset="0"/>
              </a:rPr>
              <a:t>select</a:t>
            </a:r>
            <a:r>
              <a:rPr lang="en-US" sz="2000" dirty="0">
                <a:solidFill>
                  <a:srgbClr val="006C86"/>
                </a:solidFill>
                <a:latin typeface="Consolas" pitchFamily="49" charset="0"/>
              </a:rPr>
              <a:t> * </a:t>
            </a:r>
            <a:r>
              <a:rPr lang="en-US" sz="2000" dirty="0">
                <a:solidFill>
                  <a:srgbClr val="00B0F0"/>
                </a:solidFill>
                <a:latin typeface="Consolas" pitchFamily="49" charset="0"/>
              </a:rPr>
              <a:t>from</a:t>
            </a:r>
            <a:r>
              <a:rPr lang="en-US" sz="2000" dirty="0">
                <a:solidFill>
                  <a:srgbClr val="006C86"/>
                </a:solidFill>
                <a:latin typeface="Consolas" pitchFamily="49" charset="0"/>
              </a:rPr>
              <a:t> </a:t>
            </a:r>
            <a:r>
              <a:rPr lang="en-US" sz="2000" dirty="0">
                <a:latin typeface="Consolas" pitchFamily="49" charset="0"/>
              </a:rPr>
              <a:t>emp</a:t>
            </a:r>
            <a:r>
              <a:rPr lang="en-US" sz="2000" dirty="0">
                <a:solidFill>
                  <a:srgbClr val="006C86"/>
                </a:solidFill>
                <a:latin typeface="Consolas" pitchFamily="49" charset="0"/>
              </a:rPr>
              <a:t> </a:t>
            </a:r>
            <a:r>
              <a:rPr lang="en-US" sz="2000" dirty="0">
                <a:solidFill>
                  <a:srgbClr val="00B0F0"/>
                </a:solidFill>
                <a:latin typeface="Consolas" pitchFamily="49" charset="0"/>
              </a:rPr>
              <a:t>where</a:t>
            </a:r>
            <a:r>
              <a:rPr lang="en-US" sz="2000" dirty="0">
                <a:solidFill>
                  <a:srgbClr val="006C86"/>
                </a:solidFill>
                <a:latin typeface="Consolas" pitchFamily="49" charset="0"/>
              </a:rPr>
              <a:t> </a:t>
            </a:r>
            <a:r>
              <a:rPr lang="en-US" sz="2000" dirty="0">
                <a:latin typeface="Consolas" pitchFamily="49" charset="0"/>
              </a:rPr>
              <a:t>True;</a:t>
            </a:r>
          </a:p>
          <a:p>
            <a:pPr>
              <a:lnSpc>
                <a:spcPct val="150000"/>
              </a:lnSpc>
            </a:pPr>
            <a:r>
              <a:rPr lang="en-US" sz="2000" dirty="0">
                <a:solidFill>
                  <a:srgbClr val="00B0F0"/>
                </a:solidFill>
                <a:latin typeface="Consolas" pitchFamily="49" charset="0"/>
              </a:rPr>
              <a:t>select</a:t>
            </a:r>
            <a:r>
              <a:rPr lang="en-US" sz="2000" dirty="0">
                <a:solidFill>
                  <a:srgbClr val="006C86"/>
                </a:solidFill>
                <a:latin typeface="Consolas" pitchFamily="49" charset="0"/>
              </a:rPr>
              <a:t> * </a:t>
            </a:r>
            <a:r>
              <a:rPr lang="en-US" sz="2000" dirty="0">
                <a:solidFill>
                  <a:srgbClr val="00B0F0"/>
                </a:solidFill>
                <a:latin typeface="Consolas" pitchFamily="49" charset="0"/>
              </a:rPr>
              <a:t>from</a:t>
            </a:r>
            <a:r>
              <a:rPr lang="en-US" sz="2000" dirty="0">
                <a:solidFill>
                  <a:srgbClr val="006C86"/>
                </a:solidFill>
                <a:latin typeface="Consolas" pitchFamily="49" charset="0"/>
              </a:rPr>
              <a:t> </a:t>
            </a:r>
            <a:r>
              <a:rPr lang="en-US" sz="2000" dirty="0">
                <a:latin typeface="Consolas" pitchFamily="49" charset="0"/>
              </a:rPr>
              <a:t>emp</a:t>
            </a:r>
            <a:r>
              <a:rPr lang="en-US" sz="2000" dirty="0">
                <a:solidFill>
                  <a:srgbClr val="006C86"/>
                </a:solidFill>
                <a:latin typeface="Consolas" pitchFamily="49" charset="0"/>
              </a:rPr>
              <a:t> </a:t>
            </a:r>
            <a:r>
              <a:rPr lang="en-US" sz="2000" dirty="0">
                <a:solidFill>
                  <a:srgbClr val="00B0F0"/>
                </a:solidFill>
                <a:latin typeface="Consolas" pitchFamily="49" charset="0"/>
              </a:rPr>
              <a:t>where</a:t>
            </a:r>
            <a:r>
              <a:rPr lang="en-US" sz="2000" dirty="0">
                <a:solidFill>
                  <a:srgbClr val="006C86"/>
                </a:solidFill>
                <a:latin typeface="Consolas" pitchFamily="49" charset="0"/>
              </a:rPr>
              <a:t> </a:t>
            </a:r>
            <a:r>
              <a:rPr lang="en-US" sz="2000" dirty="0">
                <a:latin typeface="Consolas" pitchFamily="49" charset="0"/>
              </a:rPr>
              <a:t>0;</a:t>
            </a:r>
          </a:p>
          <a:p>
            <a:pPr>
              <a:lnSpc>
                <a:spcPct val="150000"/>
              </a:lnSpc>
            </a:pPr>
            <a:r>
              <a:rPr lang="en-US" sz="2000" dirty="0">
                <a:solidFill>
                  <a:srgbClr val="00B0F0"/>
                </a:solidFill>
                <a:latin typeface="Consolas" pitchFamily="49" charset="0"/>
              </a:rPr>
              <a:t>select</a:t>
            </a:r>
            <a:r>
              <a:rPr lang="en-US" sz="2000" dirty="0">
                <a:solidFill>
                  <a:srgbClr val="006C86"/>
                </a:solidFill>
                <a:latin typeface="Consolas" pitchFamily="49" charset="0"/>
              </a:rPr>
              <a:t> * </a:t>
            </a:r>
            <a:r>
              <a:rPr lang="en-US" sz="2000" dirty="0">
                <a:solidFill>
                  <a:srgbClr val="00B0F0"/>
                </a:solidFill>
                <a:latin typeface="Consolas" pitchFamily="49" charset="0"/>
              </a:rPr>
              <a:t>from</a:t>
            </a:r>
            <a:r>
              <a:rPr lang="en-US" sz="2000" dirty="0">
                <a:solidFill>
                  <a:srgbClr val="006C86"/>
                </a:solidFill>
                <a:latin typeface="Consolas" pitchFamily="49" charset="0"/>
              </a:rPr>
              <a:t> </a:t>
            </a:r>
            <a:r>
              <a:rPr lang="en-US" sz="2000" dirty="0">
                <a:latin typeface="Consolas" pitchFamily="49" charset="0"/>
              </a:rPr>
              <a:t>emp</a:t>
            </a:r>
            <a:r>
              <a:rPr lang="en-US" sz="2000" dirty="0">
                <a:solidFill>
                  <a:srgbClr val="006C86"/>
                </a:solidFill>
                <a:latin typeface="Consolas" pitchFamily="49" charset="0"/>
              </a:rPr>
              <a:t> </a:t>
            </a:r>
            <a:r>
              <a:rPr lang="en-US" sz="2000" dirty="0">
                <a:solidFill>
                  <a:srgbClr val="00B0F0"/>
                </a:solidFill>
                <a:latin typeface="Consolas" pitchFamily="49" charset="0"/>
              </a:rPr>
              <a:t>where</a:t>
            </a:r>
            <a:r>
              <a:rPr lang="en-US" sz="2000" dirty="0">
                <a:solidFill>
                  <a:srgbClr val="006C86"/>
                </a:solidFill>
                <a:latin typeface="Consolas" pitchFamily="49" charset="0"/>
              </a:rPr>
              <a:t> </a:t>
            </a:r>
            <a:r>
              <a:rPr lang="en-US" sz="2000" dirty="0">
                <a:latin typeface="Consolas" pitchFamily="49" charset="0"/>
              </a:rPr>
              <a:t>False;</a:t>
            </a:r>
          </a:p>
          <a:p>
            <a:pPr>
              <a:lnSpc>
                <a:spcPct val="150000"/>
              </a:lnSpc>
            </a:pPr>
            <a:r>
              <a:rPr lang="en-US" sz="2000" dirty="0">
                <a:solidFill>
                  <a:srgbClr val="00B0F0"/>
                </a:solidFill>
                <a:latin typeface="Consolas" pitchFamily="49" charset="0"/>
              </a:rPr>
              <a:t>select</a:t>
            </a:r>
            <a:r>
              <a:rPr lang="en-US" sz="2000" dirty="0">
                <a:solidFill>
                  <a:srgbClr val="006C86"/>
                </a:solidFill>
                <a:latin typeface="Consolas" pitchFamily="49" charset="0"/>
              </a:rPr>
              <a:t> * </a:t>
            </a:r>
            <a:r>
              <a:rPr lang="en-US" sz="2000" dirty="0">
                <a:solidFill>
                  <a:srgbClr val="00B0F0"/>
                </a:solidFill>
                <a:latin typeface="Consolas" pitchFamily="49" charset="0"/>
              </a:rPr>
              <a:t>from</a:t>
            </a:r>
            <a:r>
              <a:rPr lang="en-US" sz="2000" dirty="0">
                <a:solidFill>
                  <a:srgbClr val="006C86"/>
                </a:solidFill>
                <a:latin typeface="Consolas" pitchFamily="49" charset="0"/>
              </a:rPr>
              <a:t> </a:t>
            </a:r>
            <a:r>
              <a:rPr lang="en-US" sz="2000" dirty="0">
                <a:latin typeface="Consolas" pitchFamily="49" charset="0"/>
              </a:rPr>
              <a:t>emp</a:t>
            </a:r>
            <a:r>
              <a:rPr lang="en-US" sz="2000" dirty="0">
                <a:solidFill>
                  <a:srgbClr val="006C86"/>
                </a:solidFill>
                <a:latin typeface="Consolas" pitchFamily="49" charset="0"/>
              </a:rPr>
              <a:t> </a:t>
            </a:r>
            <a:r>
              <a:rPr lang="en-US" sz="2000" dirty="0">
                <a:solidFill>
                  <a:srgbClr val="00B0F0"/>
                </a:solidFill>
                <a:latin typeface="Consolas" pitchFamily="49" charset="0"/>
              </a:rPr>
              <a:t>where</a:t>
            </a:r>
            <a:r>
              <a:rPr lang="en-US" sz="2000" dirty="0">
                <a:solidFill>
                  <a:srgbClr val="006C86"/>
                </a:solidFill>
                <a:latin typeface="Consolas" pitchFamily="49" charset="0"/>
              </a:rPr>
              <a:t> </a:t>
            </a:r>
            <a:r>
              <a:rPr lang="en-US" sz="2000" dirty="0">
                <a:latin typeface="Consolas" pitchFamily="49" charset="0"/>
              </a:rPr>
              <a:t>ename</a:t>
            </a:r>
            <a:r>
              <a:rPr lang="en-US" sz="2000" dirty="0">
                <a:solidFill>
                  <a:srgbClr val="006C86"/>
                </a:solidFill>
                <a:latin typeface="Consolas" pitchFamily="49" charset="0"/>
              </a:rPr>
              <a:t> </a:t>
            </a:r>
            <a:r>
              <a:rPr lang="en-US" sz="2000" dirty="0">
                <a:solidFill>
                  <a:schemeClr val="accent5">
                    <a:lumMod val="75000"/>
                  </a:schemeClr>
                </a:solidFill>
                <a:latin typeface="Consolas" panose="020B0609020204030204" pitchFamily="49" charset="0"/>
                <a:cs typeface="Arial" pitchFamily="34" charset="0"/>
              </a:rPr>
              <a:t>=</a:t>
            </a:r>
            <a:r>
              <a:rPr lang="en-US" sz="2000" dirty="0">
                <a:solidFill>
                  <a:srgbClr val="006C86"/>
                </a:solidFill>
                <a:latin typeface="Consolas" pitchFamily="49" charset="0"/>
              </a:rPr>
              <a:t> </a:t>
            </a:r>
            <a:r>
              <a:rPr lang="en-US" sz="2000" dirty="0">
                <a:latin typeface="Consolas" pitchFamily="49" charset="0"/>
              </a:rPr>
              <a:t>'' or 1 </a:t>
            </a:r>
            <a:r>
              <a:rPr lang="en-US" sz="2000" dirty="0">
                <a:solidFill>
                  <a:schemeClr val="accent5">
                    <a:lumMod val="75000"/>
                  </a:schemeClr>
                </a:solidFill>
                <a:latin typeface="Consolas" panose="020B0609020204030204" pitchFamily="49" charset="0"/>
                <a:cs typeface="Arial" pitchFamily="34" charset="0"/>
              </a:rPr>
              <a:t>= </a:t>
            </a:r>
            <a:r>
              <a:rPr lang="en-US" sz="2000" dirty="0">
                <a:latin typeface="Consolas" pitchFamily="49" charset="0"/>
              </a:rPr>
              <a:t>1;</a:t>
            </a:r>
          </a:p>
        </p:txBody>
      </p:sp>
      <p:sp>
        <p:nvSpPr>
          <p:cNvPr id="6" name="Rectangle 5">
            <a:extLst>
              <a:ext uri="{FF2B5EF4-FFF2-40B4-BE49-F238E27FC236}">
                <a16:creationId xmlns:a16="http://schemas.microsoft.com/office/drawing/2014/main" id="{E7679F77-0690-4C13-ABA8-6F12F73EF53C}"/>
              </a:ext>
            </a:extLst>
          </p:cNvPr>
          <p:cNvSpPr/>
          <p:nvPr/>
        </p:nvSpPr>
        <p:spPr>
          <a:xfrm>
            <a:off x="35496" y="5445224"/>
            <a:ext cx="5544616" cy="1201996"/>
          </a:xfrm>
          <a:prstGeom prst="rect">
            <a:avLst/>
          </a:prstGeom>
        </p:spPr>
        <p:txBody>
          <a:bodyPr wrap="square">
            <a:spAutoFit/>
          </a:bodyPr>
          <a:lstStyle/>
          <a:p>
            <a:pPr>
              <a:lnSpc>
                <a:spcPct val="150000"/>
              </a:lnSpc>
            </a:pPr>
            <a:r>
              <a:rPr lang="en-US" sz="1600" dirty="0">
                <a:solidFill>
                  <a:srgbClr val="00B0F0"/>
                </a:solidFill>
                <a:latin typeface="Consolas" pitchFamily="49" charset="0"/>
              </a:rPr>
              <a:t>select</a:t>
            </a:r>
            <a:r>
              <a:rPr lang="en-US" sz="1600" dirty="0">
                <a:latin typeface="Consolas" panose="020B0609020204030204" pitchFamily="49" charset="0"/>
                <a:cs typeface="Arial" pitchFamily="34" charset="0"/>
              </a:rPr>
              <a:t> * </a:t>
            </a:r>
            <a:r>
              <a:rPr lang="en-US" sz="1600" dirty="0">
                <a:solidFill>
                  <a:srgbClr val="00B0F0"/>
                </a:solidFill>
                <a:latin typeface="Consolas" pitchFamily="49" charset="0"/>
              </a:rPr>
              <a:t>from</a:t>
            </a:r>
            <a:r>
              <a:rPr lang="en-US" sz="1600" dirty="0">
                <a:latin typeface="Consolas" panose="020B0609020204030204" pitchFamily="49" charset="0"/>
                <a:cs typeface="Arial" pitchFamily="34" charset="0"/>
              </a:rPr>
              <a:t> emp </a:t>
            </a:r>
            <a:r>
              <a:rPr lang="en-US" sz="1600" dirty="0">
                <a:solidFill>
                  <a:srgbClr val="00B0F0"/>
                </a:solidFill>
                <a:latin typeface="Consolas" pitchFamily="49" charset="0"/>
              </a:rPr>
              <a:t>where</a:t>
            </a:r>
            <a:r>
              <a:rPr lang="en-US" sz="1600" dirty="0">
                <a:latin typeface="Consolas" panose="020B0609020204030204" pitchFamily="49" charset="0"/>
                <a:cs typeface="Arial" pitchFamily="34" charset="0"/>
              </a:rPr>
              <a:t> ename</a:t>
            </a:r>
            <a:r>
              <a:rPr lang="en-US" sz="1600" dirty="0">
                <a:solidFill>
                  <a:schemeClr val="accent5">
                    <a:lumMod val="75000"/>
                  </a:schemeClr>
                </a:solidFill>
                <a:latin typeface="Consolas" panose="020B0609020204030204" pitchFamily="49" charset="0"/>
                <a:cs typeface="Arial" pitchFamily="34" charset="0"/>
              </a:rPr>
              <a:t>=</a:t>
            </a:r>
            <a:r>
              <a:rPr lang="en-IN" sz="1600" dirty="0">
                <a:solidFill>
                  <a:srgbClr val="92D050"/>
                </a:solidFill>
                <a:latin typeface="Consolas" panose="020B0609020204030204" pitchFamily="49" charset="0"/>
                <a:ea typeface="Times New Roman" panose="02020603050405020304" pitchFamily="18" charset="0"/>
              </a:rPr>
              <a:t>'smith'</a:t>
            </a:r>
            <a:r>
              <a:rPr lang="en-US" sz="1600" dirty="0">
                <a:latin typeface="Consolas" panose="020B0609020204030204" pitchFamily="49" charset="0"/>
                <a:cs typeface="Arial" pitchFamily="34" charset="0"/>
              </a:rPr>
              <a:t> or True;</a:t>
            </a:r>
          </a:p>
          <a:p>
            <a:pPr>
              <a:lnSpc>
                <a:spcPct val="150000"/>
              </a:lnSpc>
            </a:pPr>
            <a:r>
              <a:rPr lang="en-US" sz="1600" dirty="0">
                <a:solidFill>
                  <a:srgbClr val="00B0F0"/>
                </a:solidFill>
                <a:latin typeface="Consolas" pitchFamily="49" charset="0"/>
              </a:rPr>
              <a:t>select</a:t>
            </a:r>
            <a:r>
              <a:rPr lang="en-US" sz="1600" dirty="0">
                <a:latin typeface="Consolas" panose="020B0609020204030204" pitchFamily="49" charset="0"/>
                <a:cs typeface="Arial" pitchFamily="34" charset="0"/>
              </a:rPr>
              <a:t> * </a:t>
            </a:r>
            <a:r>
              <a:rPr lang="en-US" sz="1600" dirty="0">
                <a:solidFill>
                  <a:srgbClr val="00B0F0"/>
                </a:solidFill>
                <a:latin typeface="Consolas" pitchFamily="49" charset="0"/>
              </a:rPr>
              <a:t>from</a:t>
            </a:r>
            <a:r>
              <a:rPr lang="en-US" sz="1600" dirty="0">
                <a:latin typeface="Consolas" panose="020B0609020204030204" pitchFamily="49" charset="0"/>
                <a:cs typeface="Arial" pitchFamily="34" charset="0"/>
              </a:rPr>
              <a:t> emp </a:t>
            </a:r>
            <a:r>
              <a:rPr lang="en-US" sz="1600" dirty="0">
                <a:solidFill>
                  <a:srgbClr val="00B0F0"/>
                </a:solidFill>
                <a:latin typeface="Consolas" pitchFamily="49" charset="0"/>
              </a:rPr>
              <a:t>where</a:t>
            </a:r>
            <a:r>
              <a:rPr lang="en-US" sz="1600" dirty="0">
                <a:latin typeface="Consolas" panose="020B0609020204030204" pitchFamily="49" charset="0"/>
                <a:cs typeface="Arial" pitchFamily="34" charset="0"/>
              </a:rPr>
              <a:t> ename</a:t>
            </a:r>
            <a:r>
              <a:rPr lang="en-US" sz="1600" dirty="0">
                <a:solidFill>
                  <a:schemeClr val="accent5">
                    <a:lumMod val="75000"/>
                  </a:schemeClr>
                </a:solidFill>
                <a:latin typeface="Consolas" panose="020B0609020204030204" pitchFamily="49" charset="0"/>
                <a:cs typeface="Arial" pitchFamily="34" charset="0"/>
              </a:rPr>
              <a:t>=</a:t>
            </a:r>
            <a:r>
              <a:rPr lang="en-IN" sz="1600" dirty="0">
                <a:solidFill>
                  <a:srgbClr val="92D050"/>
                </a:solidFill>
                <a:latin typeface="Consolas" panose="020B0609020204030204" pitchFamily="49" charset="0"/>
                <a:ea typeface="Times New Roman" panose="02020603050405020304" pitchFamily="18" charset="0"/>
              </a:rPr>
              <a:t>'smith'</a:t>
            </a:r>
            <a:r>
              <a:rPr lang="en-US" sz="1600" dirty="0">
                <a:latin typeface="Consolas" panose="020B0609020204030204" pitchFamily="49" charset="0"/>
                <a:cs typeface="Arial" pitchFamily="34" charset="0"/>
              </a:rPr>
              <a:t> and True;</a:t>
            </a:r>
          </a:p>
          <a:p>
            <a:pPr>
              <a:lnSpc>
                <a:spcPct val="150000"/>
              </a:lnSpc>
            </a:pPr>
            <a:r>
              <a:rPr lang="en-US" sz="1600" dirty="0">
                <a:solidFill>
                  <a:srgbClr val="00B0F0"/>
                </a:solidFill>
                <a:latin typeface="Consolas" pitchFamily="49" charset="0"/>
              </a:rPr>
              <a:t>select</a:t>
            </a:r>
            <a:r>
              <a:rPr lang="en-US" sz="1600" dirty="0">
                <a:latin typeface="Consolas" panose="020B0609020204030204" pitchFamily="49" charset="0"/>
                <a:cs typeface="Arial" pitchFamily="34" charset="0"/>
              </a:rPr>
              <a:t> * </a:t>
            </a:r>
            <a:r>
              <a:rPr lang="en-US" sz="1600" dirty="0">
                <a:solidFill>
                  <a:srgbClr val="00B0F0"/>
                </a:solidFill>
                <a:latin typeface="Consolas" pitchFamily="49" charset="0"/>
              </a:rPr>
              <a:t>from</a:t>
            </a:r>
            <a:r>
              <a:rPr lang="en-US" sz="1600" dirty="0">
                <a:latin typeface="Consolas" panose="020B0609020204030204" pitchFamily="49" charset="0"/>
                <a:cs typeface="Arial" pitchFamily="34" charset="0"/>
              </a:rPr>
              <a:t> emp </a:t>
            </a:r>
            <a:r>
              <a:rPr lang="en-US" sz="1600" dirty="0">
                <a:solidFill>
                  <a:srgbClr val="00B0F0"/>
                </a:solidFill>
                <a:latin typeface="Consolas" pitchFamily="49" charset="0"/>
              </a:rPr>
              <a:t>where</a:t>
            </a:r>
            <a:r>
              <a:rPr lang="en-US" sz="1600" dirty="0">
                <a:latin typeface="Consolas" panose="020B0609020204030204" pitchFamily="49" charset="0"/>
                <a:cs typeface="Arial" pitchFamily="34" charset="0"/>
              </a:rPr>
              <a:t> ename </a:t>
            </a:r>
            <a:r>
              <a:rPr lang="en-US" sz="1600" dirty="0">
                <a:solidFill>
                  <a:schemeClr val="accent5">
                    <a:lumMod val="75000"/>
                  </a:schemeClr>
                </a:solidFill>
                <a:latin typeface="Consolas" panose="020B0609020204030204" pitchFamily="49" charset="0"/>
                <a:cs typeface="Arial" pitchFamily="34" charset="0"/>
              </a:rPr>
              <a:t>in</a:t>
            </a:r>
            <a:r>
              <a:rPr lang="en-US" sz="1600" dirty="0">
                <a:latin typeface="Consolas" panose="020B0609020204030204" pitchFamily="49" charset="0"/>
                <a:cs typeface="Arial" pitchFamily="34" charset="0"/>
              </a:rPr>
              <a:t>(</a:t>
            </a:r>
            <a:r>
              <a:rPr lang="en-IN" sz="1600" dirty="0">
                <a:solidFill>
                  <a:srgbClr val="92D050"/>
                </a:solidFill>
                <a:latin typeface="Consolas" panose="020B0609020204030204" pitchFamily="49" charset="0"/>
                <a:ea typeface="Times New Roman" panose="02020603050405020304" pitchFamily="18" charset="0"/>
              </a:rPr>
              <a:t>'smith'</a:t>
            </a:r>
            <a:r>
              <a:rPr lang="en-US" sz="1600" dirty="0">
                <a:latin typeface="Consolas" panose="020B0609020204030204" pitchFamily="49" charset="0"/>
                <a:cs typeface="Arial" pitchFamily="34" charset="0"/>
              </a:rPr>
              <a:t>, True);</a:t>
            </a:r>
          </a:p>
        </p:txBody>
      </p:sp>
    </p:spTree>
    <p:extLst>
      <p:ext uri="{BB962C8B-B14F-4D97-AF65-F5344CB8AC3E}">
        <p14:creationId xmlns:p14="http://schemas.microsoft.com/office/powerpoint/2010/main" val="9673052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2400" y="228600"/>
            <a:ext cx="88392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Index</a:t>
            </a:r>
            <a:endParaRPr kumimoji="0" lang="en-US" sz="3600" b="1" i="1" u="none" strike="noStrike" kern="1200" cap="none" spc="0" normalizeH="0" baseline="0" noProof="0" dirty="0">
              <a:ln>
                <a:noFill/>
              </a:ln>
              <a:solidFill>
                <a:schemeClr val="bg1"/>
              </a:solidFill>
              <a:effectLst/>
              <a:uLnTx/>
              <a:uFillTx/>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330423438"/>
              </p:ext>
            </p:extLst>
          </p:nvPr>
        </p:nvGraphicFramePr>
        <p:xfrm>
          <a:off x="152400" y="1071880"/>
          <a:ext cx="8839200" cy="482092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370840">
                <a:tc>
                  <a:txBody>
                    <a:bodyPr/>
                    <a:lstStyle/>
                    <a:p>
                      <a:r>
                        <a:rPr lang="en-US" sz="1600" dirty="0">
                          <a:latin typeface="Arial" panose="020B0604020202020204" pitchFamily="34" charset="0"/>
                          <a:cs typeface="Arial" panose="020B0604020202020204" pitchFamily="34" charset="0"/>
                        </a:rPr>
                        <a:t>Topic</a:t>
                      </a:r>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200" b="1" i="1" dirty="0">
                          <a:latin typeface="Arial" panose="020B0604020202020204" pitchFamily="34" charset="0"/>
                          <a:cs typeface="Arial" panose="020B0604020202020204" pitchFamily="34" charset="0"/>
                          <a:hlinkClick r:id="rId2" action="ppaction://hlinksldjump"/>
                        </a:rPr>
                        <a:t>How would you explain a database in three sentences to a child?</a:t>
                      </a:r>
                      <a:endParaRPr lang="en-US" sz="1200" b="1" i="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200" b="1" i="1" dirty="0">
                          <a:latin typeface="Arial" panose="020B0604020202020204" pitchFamily="34" charset="0"/>
                          <a:cs typeface="Arial" panose="020B0604020202020204" pitchFamily="34" charset="0"/>
                          <a:hlinkClick r:id="rId3" action="ppaction://hlinksldjump"/>
                        </a:rPr>
                        <a:t>What is Relation and Relationship?</a:t>
                      </a:r>
                      <a:endParaRPr lang="en-US" sz="1200" b="1" i="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2"/>
                  </a:ext>
                </a:extLst>
              </a:tr>
              <a:tr h="370840">
                <a:tc>
                  <a:txBody>
                    <a:bodyPr/>
                    <a:lstStyle/>
                    <a:p>
                      <a:r>
                        <a:rPr lang="en-IN" sz="1200" b="1" i="1" dirty="0">
                          <a:latin typeface="Arial" panose="020B0604020202020204" pitchFamily="34" charset="0"/>
                          <a:cs typeface="Arial" panose="020B0604020202020204" pitchFamily="34" charset="0"/>
                          <a:hlinkClick r:id="rId4" action="ppaction://hlinksldjump"/>
                        </a:rPr>
                        <a:t>What is a database management system?</a:t>
                      </a:r>
                      <a:endParaRPr lang="en-US" sz="12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200" b="1" i="1" kern="1200" dirty="0">
                          <a:solidFill>
                            <a:schemeClr val="tx1"/>
                          </a:solidFill>
                          <a:latin typeface="Arial" panose="020B0604020202020204" pitchFamily="34" charset="0"/>
                          <a:ea typeface="+mn-ea"/>
                          <a:cs typeface="Arial" panose="020B0604020202020204" pitchFamily="34" charset="0"/>
                          <a:hlinkClick r:id="rId5" action="ppaction://hlinksldjump"/>
                        </a:rPr>
                        <a:t>What is a relational database management system?</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4"/>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6" action="ppaction://hlinksldjump"/>
                        </a:rPr>
                        <a:t>What is database?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5"/>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7" action="ppaction://hlinksldjump"/>
                        </a:rPr>
                        <a:t>What is data?</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6"/>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rPr>
                        <a:t>DBMS and RDBMS</a:t>
                      </a:r>
                    </a:p>
                  </a:txBody>
                  <a:tcPr anchor="ctr"/>
                </a:tc>
                <a:extLst>
                  <a:ext uri="{0D108BD9-81ED-4DB2-BD59-A6C34878D82A}">
                    <a16:rowId xmlns:a16="http://schemas.microsoft.com/office/drawing/2014/main" val="10007"/>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8" action="ppaction://hlinksldjump"/>
                        </a:rPr>
                        <a:t>What is Entity Relationship Diagram?</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8"/>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9" action="ppaction://hlinksldjump"/>
                        </a:rPr>
                        <a:t>What is Entity?</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9"/>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0" action="ppaction://hlinksldjump"/>
                        </a:rPr>
                        <a:t>What is Entity Type?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0"/>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1" action="ppaction://hlinksldjump"/>
                        </a:rPr>
                        <a:t>What is an Attribute?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1"/>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2" action="ppaction://hlinksldjump"/>
                        </a:rPr>
                        <a:t>What is an Prime, Non-Prime Attribute?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23887726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2400" y="2695813"/>
            <a:ext cx="8839200" cy="3323987"/>
          </a:xfrm>
          <a:prstGeom prst="rect">
            <a:avLst/>
          </a:prstGeom>
        </p:spPr>
        <p:txBody>
          <a:bodyPr wrap="square">
            <a:spAutoFit/>
          </a:bodyPr>
          <a:lstStyle/>
          <a:p>
            <a:r>
              <a:rPr lang="en-IN" sz="2400" b="1" dirty="0">
                <a:solidFill>
                  <a:srgbClr val="EDE701"/>
                </a:solidFill>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Values are atomic.</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Column values are of the same kind.</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Each row is unique.</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The sequence of columns is insignificant – </a:t>
            </a:r>
            <a:r>
              <a:rPr lang="en-IN" dirty="0">
                <a:solidFill>
                  <a:schemeClr val="tx1">
                    <a:lumMod val="50000"/>
                    <a:lumOff val="50000"/>
                  </a:schemeClr>
                </a:solidFill>
              </a:rPr>
              <a:t>(unimportant)</a:t>
            </a:r>
            <a:r>
              <a:rPr lang="en-IN" sz="2000" dirty="0">
                <a:solidFill>
                  <a:schemeClr val="tx1">
                    <a:lumMod val="50000"/>
                    <a:lumOff val="50000"/>
                  </a:schemeClr>
                </a:solidFill>
              </a:rPr>
              <a:t>.</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The sequence of rows is insignificant</a:t>
            </a:r>
            <a:r>
              <a:rPr lang="en-IN" sz="2400" dirty="0">
                <a:solidFill>
                  <a:schemeClr val="tx1">
                    <a:lumMod val="50000"/>
                    <a:lumOff val="50000"/>
                  </a:schemeClr>
                </a:solidFill>
              </a:rPr>
              <a:t> </a:t>
            </a:r>
            <a:r>
              <a:rPr lang="en-IN" sz="2000" dirty="0">
                <a:solidFill>
                  <a:schemeClr val="tx1">
                    <a:lumMod val="50000"/>
                    <a:lumOff val="50000"/>
                  </a:schemeClr>
                </a:solidFill>
              </a:rPr>
              <a:t>–</a:t>
            </a:r>
            <a:r>
              <a:rPr lang="en-IN" sz="2400" dirty="0">
                <a:solidFill>
                  <a:schemeClr val="tx1">
                    <a:lumMod val="50000"/>
                    <a:lumOff val="50000"/>
                  </a:schemeClr>
                </a:solidFill>
              </a:rPr>
              <a:t> </a:t>
            </a:r>
            <a:r>
              <a:rPr lang="en-IN" dirty="0">
                <a:solidFill>
                  <a:schemeClr val="tx1">
                    <a:lumMod val="50000"/>
                    <a:lumOff val="50000"/>
                  </a:schemeClr>
                </a:solidFill>
              </a:rPr>
              <a:t>(unimportant).</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Each column must have a unique name.</a:t>
            </a:r>
          </a:p>
        </p:txBody>
      </p:sp>
      <p:sp>
        <p:nvSpPr>
          <p:cNvPr id="3" name="Rectangle 2"/>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properties of relational table</a:t>
            </a:r>
          </a:p>
        </p:txBody>
      </p:sp>
      <p:graphicFrame>
        <p:nvGraphicFramePr>
          <p:cNvPr id="4" name="Table 3"/>
          <p:cNvGraphicFramePr>
            <a:graphicFrameLocks noGrp="1"/>
          </p:cNvGraphicFramePr>
          <p:nvPr>
            <p:extLst>
              <p:ext uri="{D42A27DB-BD31-4B8C-83A1-F6EECF244321}">
                <p14:modId xmlns:p14="http://schemas.microsoft.com/office/powerpoint/2010/main" val="1795709793"/>
              </p:ext>
            </p:extLst>
          </p:nvPr>
        </p:nvGraphicFramePr>
        <p:xfrm>
          <a:off x="304800" y="762000"/>
          <a:ext cx="4267200" cy="1887294"/>
        </p:xfrm>
        <a:graphic>
          <a:graphicData uri="http://schemas.openxmlformats.org/drawingml/2006/table">
            <a:tbl>
              <a:tblPr firstRow="1" bandRow="1">
                <a:tableStyleId>{5940675A-B579-460E-94D1-54222C63F5DA}</a:tableStyleId>
              </a:tblPr>
              <a:tblGrid>
                <a:gridCol w="1371600">
                  <a:extLst>
                    <a:ext uri="{9D8B030D-6E8A-4147-A177-3AD203B41FA5}">
                      <a16:colId xmlns:a16="http://schemas.microsoft.com/office/drawing/2014/main" val="20000"/>
                    </a:ext>
                  </a:extLst>
                </a:gridCol>
                <a:gridCol w="2895600">
                  <a:extLst>
                    <a:ext uri="{9D8B030D-6E8A-4147-A177-3AD203B41FA5}">
                      <a16:colId xmlns:a16="http://schemas.microsoft.com/office/drawing/2014/main" val="20001"/>
                    </a:ext>
                  </a:extLst>
                </a:gridCol>
              </a:tblGrid>
              <a:tr h="403934">
                <a:tc>
                  <a:txBody>
                    <a:bodyPr/>
                    <a:lstStyle/>
                    <a:p>
                      <a:pPr algn="ctr"/>
                      <a:r>
                        <a:rPr lang="en-IN" dirty="0"/>
                        <a:t>ID</a:t>
                      </a:r>
                    </a:p>
                  </a:txBody>
                  <a:tcPr>
                    <a:solidFill>
                      <a:srgbClr val="FFFF00"/>
                    </a:solidFill>
                  </a:tcPr>
                </a:tc>
                <a:tc>
                  <a:txBody>
                    <a:bodyPr/>
                    <a:lstStyle/>
                    <a:p>
                      <a:pPr algn="ctr"/>
                      <a:r>
                        <a:rPr lang="en-IN" dirty="0"/>
                        <a:t>firstName</a:t>
                      </a:r>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Saleel Bagde</a:t>
                      </a:r>
                    </a:p>
                  </a:txBody>
                  <a:tcPr/>
                </a:tc>
                <a:extLst>
                  <a:ext uri="{0D108BD9-81ED-4DB2-BD59-A6C34878D82A}">
                    <a16:rowId xmlns:a16="http://schemas.microsoft.com/office/drawing/2014/main" val="10001"/>
                  </a:ext>
                </a:extLst>
              </a:tr>
              <a:tr h="370840">
                <a:tc>
                  <a:txBody>
                    <a:bodyPr/>
                    <a:lstStyle/>
                    <a:p>
                      <a:pPr algn="ctr"/>
                      <a:r>
                        <a:rPr lang="en-IN" dirty="0"/>
                        <a:t>2</a:t>
                      </a:r>
                    </a:p>
                  </a:txBody>
                  <a:tcPr/>
                </a:tc>
                <a:tc>
                  <a:txBody>
                    <a:bodyPr/>
                    <a:lstStyle/>
                    <a:p>
                      <a:r>
                        <a:rPr lang="en-IN" dirty="0"/>
                        <a:t>Sharmin</a:t>
                      </a:r>
                    </a:p>
                  </a:txBody>
                  <a:tcPr/>
                </a:tc>
                <a:extLst>
                  <a:ext uri="{0D108BD9-81ED-4DB2-BD59-A6C34878D82A}">
                    <a16:rowId xmlns:a16="http://schemas.microsoft.com/office/drawing/2014/main" val="10002"/>
                  </a:ext>
                </a:extLst>
              </a:tr>
              <a:tr h="370840">
                <a:tc>
                  <a:txBody>
                    <a:bodyPr/>
                    <a:lstStyle/>
                    <a:p>
                      <a:pPr algn="ctr"/>
                      <a:r>
                        <a:rPr lang="en-IN" dirty="0"/>
                        <a:t>3</a:t>
                      </a:r>
                    </a:p>
                  </a:txBody>
                  <a:tcPr/>
                </a:tc>
                <a:tc>
                  <a:txBody>
                    <a:bodyPr/>
                    <a:lstStyle/>
                    <a:p>
                      <a:r>
                        <a:rPr lang="en-IN" dirty="0"/>
                        <a:t>Vrushali</a:t>
                      </a:r>
                    </a:p>
                  </a:txBody>
                  <a:tcPr/>
                </a:tc>
                <a:extLst>
                  <a:ext uri="{0D108BD9-81ED-4DB2-BD59-A6C34878D82A}">
                    <a16:rowId xmlns:a16="http://schemas.microsoft.com/office/drawing/2014/main" val="10003"/>
                  </a:ext>
                </a:extLst>
              </a:tr>
              <a:tr h="370840">
                <a:tc>
                  <a:txBody>
                    <a:bodyPr/>
                    <a:lstStyle/>
                    <a:p>
                      <a:pPr algn="ctr"/>
                      <a:r>
                        <a:rPr lang="en-IN" dirty="0"/>
                        <a:t>4</a:t>
                      </a:r>
                    </a:p>
                  </a:txBody>
                  <a:tcPr/>
                </a:tc>
                <a:tc>
                  <a:txBody>
                    <a:bodyPr/>
                    <a:lstStyle/>
                    <a:p>
                      <a:r>
                        <a:rPr lang="en-IN" dirty="0"/>
                        <a:t>Ruhan</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4158934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statement</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428736"/>
            <a:ext cx="8839200" cy="3266985"/>
          </a:xfrm>
          <a:prstGeom prst="rect">
            <a:avLst/>
          </a:prstGeom>
        </p:spPr>
        <p:txBody>
          <a:bodyPr wrap="square">
            <a:spAutoFit/>
          </a:bodyPr>
          <a:lstStyle/>
          <a:p>
            <a:pPr>
              <a:lnSpc>
                <a:spcPct val="150000"/>
              </a:lnSpc>
            </a:pPr>
            <a:r>
              <a:rPr lang="en-US" sz="2000" dirty="0">
                <a:solidFill>
                  <a:srgbClr val="006C86"/>
                </a:solidFill>
                <a:latin typeface="Liberation Mono"/>
              </a:rPr>
              <a:t>SELECT [ALL / DISTINCT / DISTINCTROW] * / </a:t>
            </a:r>
            <a:r>
              <a:rPr lang="en-US" sz="2000" b="1" i="1" dirty="0">
                <a:solidFill>
                  <a:srgbClr val="006C86"/>
                </a:solidFill>
                <a:latin typeface="Liberation Mono"/>
              </a:rPr>
              <a:t>A</a:t>
            </a:r>
            <a:r>
              <a:rPr lang="en-US" sz="2000" i="1" baseline="-25000" dirty="0">
                <a:solidFill>
                  <a:srgbClr val="006C86"/>
                </a:solidFill>
                <a:latin typeface="Liberation Mono"/>
              </a:rPr>
              <a:t>1</a:t>
            </a:r>
            <a:r>
              <a:rPr lang="en-US" sz="2000" dirty="0">
                <a:solidFill>
                  <a:srgbClr val="006C86"/>
                </a:solidFill>
                <a:latin typeface="Liberation Mono"/>
              </a:rPr>
              <a:t> [ [as] alias_name], </a:t>
            </a:r>
            <a:r>
              <a:rPr lang="en-US" sz="2000" b="1" i="1" dirty="0">
                <a:solidFill>
                  <a:srgbClr val="006C86"/>
                </a:solidFill>
                <a:latin typeface="Liberation Mono"/>
              </a:rPr>
              <a:t>A</a:t>
            </a:r>
            <a:r>
              <a:rPr lang="en-US" sz="2000" i="1" baseline="-25000" dirty="0">
                <a:solidFill>
                  <a:srgbClr val="006C86"/>
                </a:solidFill>
                <a:latin typeface="Liberation Mono"/>
              </a:rPr>
              <a:t>2</a:t>
            </a:r>
            <a:r>
              <a:rPr lang="en-US" sz="2000" dirty="0">
                <a:solidFill>
                  <a:srgbClr val="006C86"/>
                </a:solidFill>
                <a:latin typeface="Liberation Mono"/>
              </a:rPr>
              <a:t> [ [as] alias_name], expressions [ [as] alias_name],... from &lt;</a:t>
            </a:r>
            <a:r>
              <a:rPr lang="en-US" sz="2000" b="1" i="1" dirty="0">
                <a:solidFill>
                  <a:srgbClr val="006C86"/>
                </a:solidFill>
                <a:latin typeface="Liberation Mono"/>
              </a:rPr>
              <a:t>r</a:t>
            </a:r>
            <a:r>
              <a:rPr lang="en-US" sz="2000" dirty="0">
                <a:solidFill>
                  <a:srgbClr val="006C86"/>
                </a:solidFill>
                <a:latin typeface="Liberation Mono"/>
              </a:rPr>
              <a:t>&gt;</a:t>
            </a:r>
          </a:p>
          <a:p>
            <a:pPr>
              <a:lnSpc>
                <a:spcPct val="150000"/>
              </a:lnSpc>
            </a:pPr>
            <a:r>
              <a:rPr lang="en-US" sz="2000" dirty="0">
                <a:solidFill>
                  <a:srgbClr val="006C86"/>
                </a:solidFill>
                <a:latin typeface="Liberation Mono"/>
              </a:rPr>
              <a:t> [WHERE &lt;where_condition&gt;]</a:t>
            </a:r>
          </a:p>
          <a:p>
            <a:pPr>
              <a:lnSpc>
                <a:spcPct val="150000"/>
              </a:lnSpc>
            </a:pPr>
            <a:r>
              <a:rPr lang="en-US" sz="2000" dirty="0">
                <a:solidFill>
                  <a:srgbClr val="006C86"/>
                </a:solidFill>
                <a:latin typeface="Liberation Mono"/>
              </a:rPr>
              <a:t> [GROUP BY {col_name | expr | position} [ASC | DESC], ... [WITH ROLLUP]]</a:t>
            </a:r>
          </a:p>
          <a:p>
            <a:pPr>
              <a:lnSpc>
                <a:spcPct val="150000"/>
              </a:lnSpc>
            </a:pPr>
            <a:r>
              <a:rPr lang="en-US" sz="2000" dirty="0">
                <a:solidFill>
                  <a:srgbClr val="006C86"/>
                </a:solidFill>
                <a:latin typeface="Liberation Mono"/>
              </a:rPr>
              <a:t> [HAVING &lt;having_condition&gt;]</a:t>
            </a:r>
          </a:p>
          <a:p>
            <a:pPr>
              <a:lnSpc>
                <a:spcPct val="150000"/>
              </a:lnSpc>
            </a:pPr>
            <a:r>
              <a:rPr lang="en-US" sz="2000" dirty="0">
                <a:solidFill>
                  <a:srgbClr val="006C86"/>
                </a:solidFill>
                <a:latin typeface="Liberation Mono"/>
              </a:rPr>
              <a:t> [ORDER BY {col_name | expr | position}  [ASC | DESC], ...]</a:t>
            </a:r>
          </a:p>
          <a:p>
            <a:pPr>
              <a:lnSpc>
                <a:spcPct val="150000"/>
              </a:lnSpc>
            </a:pPr>
            <a:r>
              <a:rPr lang="en-US" sz="2000" dirty="0">
                <a:solidFill>
                  <a:srgbClr val="006C86"/>
                </a:solidFill>
                <a:latin typeface="Liberation Mono"/>
              </a:rPr>
              <a:t> [LIMIT {[offset,] row_count | row_count OFFSET offset}]</a:t>
            </a:r>
          </a:p>
        </p:txBody>
      </p:sp>
      <p:sp>
        <p:nvSpPr>
          <p:cNvPr id="7" name="Rectangle 6"/>
          <p:cNvSpPr/>
          <p:nvPr/>
        </p:nvSpPr>
        <p:spPr>
          <a:xfrm>
            <a:off x="152400" y="663714"/>
            <a:ext cx="2845651" cy="523220"/>
          </a:xfrm>
          <a:prstGeom prst="rect">
            <a:avLst/>
          </a:prstGeom>
        </p:spPr>
        <p:txBody>
          <a:bodyPr wrap="none">
            <a:spAutoFit/>
          </a:bodyPr>
          <a:lstStyle/>
          <a:p>
            <a:r>
              <a:rPr lang="en-US" sz="2800" b="1" i="1" dirty="0">
                <a:latin typeface="Arial" pitchFamily="34" charset="0"/>
                <a:cs typeface="Arial" pitchFamily="34" charset="0"/>
              </a:rPr>
              <a:t>SELECT</a:t>
            </a:r>
            <a:r>
              <a:rPr lang="en-US" b="1" i="1" dirty="0">
                <a:latin typeface="Arial" pitchFamily="34" charset="0"/>
                <a:cs typeface="Arial" pitchFamily="34" charset="0"/>
              </a:rPr>
              <a:t> </a:t>
            </a:r>
            <a:r>
              <a:rPr lang="en-US" sz="2800" b="1" i="1" dirty="0">
                <a:latin typeface="Arial" pitchFamily="34" charset="0"/>
                <a:cs typeface="Arial" pitchFamily="34" charset="0"/>
              </a:rPr>
              <a:t>syntax</a:t>
            </a:r>
          </a:p>
        </p:txBody>
      </p:sp>
      <p:sp>
        <p:nvSpPr>
          <p:cNvPr id="2" name="Rectangle 1"/>
          <p:cNvSpPr/>
          <p:nvPr/>
        </p:nvSpPr>
        <p:spPr>
          <a:xfrm>
            <a:off x="3733800" y="740658"/>
            <a:ext cx="5257800"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DISTINCTROW is a synonym for DISTINCT.</a:t>
            </a:r>
          </a:p>
        </p:txBody>
      </p:sp>
      <p:sp>
        <p:nvSpPr>
          <p:cNvPr id="6" name="Rectangle 5"/>
          <p:cNvSpPr/>
          <p:nvPr/>
        </p:nvSpPr>
        <p:spPr>
          <a:xfrm>
            <a:off x="152400" y="4943315"/>
            <a:ext cx="8810502" cy="1200329"/>
          </a:xfrm>
          <a:prstGeom prst="rect">
            <a:avLst/>
          </a:prstGeom>
          <a:solidFill>
            <a:schemeClr val="bg1"/>
          </a:solidFill>
        </p:spPr>
        <p:txBody>
          <a:bodyPr wrap="square">
            <a:spAutoFit/>
          </a:bodyPr>
          <a:lstStyle/>
          <a:p>
            <a:pPr algn="just"/>
            <a:r>
              <a:rPr lang="en-IN" dirty="0"/>
              <a:t>The ALL and DISTINCT modifiers specify whether duplicate rows should be returned. ALL (the default) specifies that all matching rows should be returned, including duplicates. DISTINCT specifies removal of duplicate rows from the result set. It is an error to specify both modifiers. DISTINCTROW is a synonym for DISTINCT.</a:t>
            </a:r>
          </a:p>
        </p:txBody>
      </p:sp>
    </p:spTree>
    <p:extLst>
      <p:ext uri="{BB962C8B-B14F-4D97-AF65-F5344CB8AC3E}">
        <p14:creationId xmlns:p14="http://schemas.microsoft.com/office/powerpoint/2010/main" val="1901945413"/>
      </p:ext>
    </p:extLst>
  </p:cSld>
  <p:clrMapOvr>
    <a:masterClrMapping/>
  </p:clrMapOvr>
  <p:transition spd="slow"/>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ORDER BY Clause</a:t>
            </a:r>
          </a:p>
        </p:txBody>
      </p:sp>
      <p:sp>
        <p:nvSpPr>
          <p:cNvPr id="3" name="Rectangle 2"/>
          <p:cNvSpPr/>
          <p:nvPr/>
        </p:nvSpPr>
        <p:spPr>
          <a:xfrm>
            <a:off x="304800" y="3581400"/>
            <a:ext cx="8534400" cy="707886"/>
          </a:xfrm>
          <a:prstGeom prst="rect">
            <a:avLst/>
          </a:prstGeom>
          <a:solidFill>
            <a:schemeClr val="bg1">
              <a:lumMod val="95000"/>
            </a:schemeClr>
          </a:solidFill>
        </p:spPr>
        <p:txBody>
          <a:bodyPr wrap="square">
            <a:spAutoFit/>
          </a:bodyPr>
          <a:lstStyle/>
          <a:p>
            <a:r>
              <a:rPr lang="en-IN" sz="2000" dirty="0">
                <a:latin typeface="Segoe UI Light" panose="020B0502040204020203" pitchFamily="34" charset="0"/>
                <a:cs typeface="Segoe UI Light" panose="020B0502040204020203" pitchFamily="34" charset="0"/>
              </a:rPr>
              <a:t>You can sort on multiple columns, and you can sort different columns in different directions.</a:t>
            </a:r>
          </a:p>
        </p:txBody>
      </p:sp>
      <p:sp>
        <p:nvSpPr>
          <p:cNvPr id="4" name="Rectangle 3"/>
          <p:cNvSpPr/>
          <p:nvPr/>
        </p:nvSpPr>
        <p:spPr>
          <a:xfrm>
            <a:off x="304800" y="130314"/>
            <a:ext cx="8534400" cy="707886"/>
          </a:xfrm>
          <a:prstGeom prst="rect">
            <a:avLst/>
          </a:prstGeom>
          <a:solidFill>
            <a:schemeClr val="bg1">
              <a:lumMod val="95000"/>
            </a:schemeClr>
          </a:solidFill>
        </p:spPr>
        <p:txBody>
          <a:bodyPr wrap="square">
            <a:spAutoFit/>
          </a:bodyPr>
          <a:lstStyle/>
          <a:p>
            <a:r>
              <a:rPr lang="en-IN" sz="2000" dirty="0">
                <a:latin typeface="Segoe UI Light" panose="020B0502040204020203" pitchFamily="34" charset="0"/>
                <a:cs typeface="Segoe UI Light" panose="020B0502040204020203" pitchFamily="34" charset="0"/>
              </a:rPr>
              <a:t>Nulls by default occur at the top, but you can use </a:t>
            </a:r>
            <a:r>
              <a:rPr lang="en-IN" sz="2000" b="1" i="1" dirty="0">
                <a:latin typeface="Segoe UI Light" panose="020B0502040204020203" pitchFamily="34" charset="0"/>
                <a:cs typeface="Segoe UI Light" panose="020B0502040204020203" pitchFamily="34" charset="0"/>
              </a:rPr>
              <a:t>IsNull</a:t>
            </a:r>
            <a:r>
              <a:rPr lang="en-IN" sz="2000" dirty="0">
                <a:latin typeface="Segoe UI Light" panose="020B0502040204020203" pitchFamily="34" charset="0"/>
                <a:cs typeface="Segoe UI Light" panose="020B0502040204020203" pitchFamily="34" charset="0"/>
              </a:rPr>
              <a:t> to assign default values, that will put it in the position you require.</a:t>
            </a:r>
          </a:p>
        </p:txBody>
      </p:sp>
      <p:sp>
        <p:nvSpPr>
          <p:cNvPr id="5" name="Rectangle 4"/>
          <p:cNvSpPr/>
          <p:nvPr/>
        </p:nvSpPr>
        <p:spPr>
          <a:xfrm>
            <a:off x="2057400" y="3124200"/>
            <a:ext cx="5181599" cy="421654"/>
          </a:xfrm>
          <a:prstGeom prst="rect">
            <a:avLst/>
          </a:prstGeom>
          <a:solidFill>
            <a:schemeClr val="bg1"/>
          </a:solidFill>
        </p:spPr>
        <p:txBody>
          <a:bodyPr wrap="square">
            <a:spAutoFit/>
          </a:bodyPr>
          <a:lstStyle/>
          <a:p>
            <a:pPr>
              <a:lnSpc>
                <a:spcPct val="107000"/>
              </a:lnSpc>
            </a:pPr>
            <a:r>
              <a:rPr lang="en-IN" sz="2000" dirty="0">
                <a:solidFill>
                  <a:srgbClr val="00FF99"/>
                </a:solidFill>
                <a:latin typeface="Open Sans"/>
                <a:ea typeface="Calibri" panose="020F0502020204030204" pitchFamily="34" charset="0"/>
                <a:cs typeface="Arial" panose="020B0604020202020204" pitchFamily="34" charset="0"/>
              </a:rPr>
              <a:t>To sort a result, use an ORDER BY clause.</a:t>
            </a:r>
          </a:p>
        </p:txBody>
      </p:sp>
      <p:sp>
        <p:nvSpPr>
          <p:cNvPr id="6" name="Rectangle 5"/>
          <p:cNvSpPr/>
          <p:nvPr/>
        </p:nvSpPr>
        <p:spPr>
          <a:xfrm>
            <a:off x="304800" y="4388381"/>
            <a:ext cx="8534400" cy="1179169"/>
          </a:xfrm>
          <a:prstGeom prst="rect">
            <a:avLst/>
          </a:prstGeom>
          <a:solidFill>
            <a:schemeClr val="bg1">
              <a:lumMod val="95000"/>
            </a:schemeClr>
          </a:solidFill>
        </p:spPr>
        <p:txBody>
          <a:bodyPr wrap="square">
            <a:spAutoFit/>
          </a:bodyPr>
          <a:lstStyle/>
          <a:p>
            <a:pPr>
              <a:lnSpc>
                <a:spcPct val="107000"/>
              </a:lnSpc>
            </a:pPr>
            <a:r>
              <a:rPr lang="en-IN" sz="2200" dirty="0">
                <a:latin typeface="Segoe UI Light" panose="020B0502040204020203" pitchFamily="34" charset="0"/>
                <a:ea typeface="Calibri" panose="020F0502020204030204" pitchFamily="34" charset="0"/>
                <a:cs typeface="Segoe UI Light" panose="020B0502040204020203" pitchFamily="34" charset="0"/>
              </a:rPr>
              <a:t>The default sort order is </a:t>
            </a:r>
            <a:r>
              <a:rPr lang="en-IN" sz="2200" b="1" dirty="0">
                <a:latin typeface="Segoe UI Light" panose="020B0502040204020203" pitchFamily="34" charset="0"/>
                <a:ea typeface="Calibri" panose="020F0502020204030204" pitchFamily="34" charset="0"/>
                <a:cs typeface="Segoe UI Light" panose="020B0502040204020203" pitchFamily="34" charset="0"/>
              </a:rPr>
              <a:t>ascending</a:t>
            </a:r>
            <a:r>
              <a:rPr lang="en-IN" sz="2200" dirty="0">
                <a:latin typeface="Segoe UI Light" panose="020B0502040204020203" pitchFamily="34" charset="0"/>
                <a:ea typeface="Calibri" panose="020F0502020204030204" pitchFamily="34" charset="0"/>
                <a:cs typeface="Segoe UI Light" panose="020B0502040204020203" pitchFamily="34" charset="0"/>
              </a:rPr>
              <a:t>, with smallest values first. To sort in reverse (</a:t>
            </a:r>
            <a:r>
              <a:rPr lang="en-IN" sz="2200" b="1" dirty="0">
                <a:latin typeface="Segoe UI Light" panose="020B0502040204020203" pitchFamily="34" charset="0"/>
                <a:ea typeface="Calibri" panose="020F0502020204030204" pitchFamily="34" charset="0"/>
                <a:cs typeface="Segoe UI Light" panose="020B0502040204020203" pitchFamily="34" charset="0"/>
              </a:rPr>
              <a:t>descending</a:t>
            </a:r>
            <a:r>
              <a:rPr lang="en-IN" sz="2200" dirty="0">
                <a:latin typeface="Segoe UI Light" panose="020B0502040204020203" pitchFamily="34" charset="0"/>
                <a:ea typeface="Calibri" panose="020F0502020204030204" pitchFamily="34" charset="0"/>
                <a:cs typeface="Segoe UI Light" panose="020B0502040204020203" pitchFamily="34" charset="0"/>
              </a:rPr>
              <a:t>) order, add the </a:t>
            </a:r>
            <a:r>
              <a:rPr lang="en-IN" sz="2200" b="1" dirty="0">
                <a:latin typeface="Segoe UI Light" panose="020B0502040204020203" pitchFamily="34" charset="0"/>
                <a:ea typeface="Calibri" panose="020F0502020204030204" pitchFamily="34" charset="0"/>
                <a:cs typeface="Segoe UI Light" panose="020B0502040204020203" pitchFamily="34" charset="0"/>
              </a:rPr>
              <a:t>DESC</a:t>
            </a:r>
            <a:r>
              <a:rPr lang="en-IN" sz="2200" dirty="0">
                <a:latin typeface="Segoe UI Light" panose="020B0502040204020203" pitchFamily="34" charset="0"/>
                <a:ea typeface="Calibri" panose="020F0502020204030204" pitchFamily="34" charset="0"/>
                <a:cs typeface="Segoe UI Light" panose="020B0502040204020203" pitchFamily="34" charset="0"/>
              </a:rPr>
              <a:t> keyword to the name of the column you are sorting by.</a:t>
            </a:r>
          </a:p>
        </p:txBody>
      </p:sp>
      <p:sp>
        <p:nvSpPr>
          <p:cNvPr id="7" name="Rectangle 6"/>
          <p:cNvSpPr/>
          <p:nvPr/>
        </p:nvSpPr>
        <p:spPr>
          <a:xfrm>
            <a:off x="152400" y="5613266"/>
            <a:ext cx="8839200" cy="643533"/>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a:solidFill>
                  <a:srgbClr val="669900"/>
                </a:solidFill>
                <a:latin typeface="Liberation Mono"/>
              </a:rPr>
              <a:t>'a'</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BY</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a:t>
            </a:r>
            <a:r>
              <a:rPr lang="en-IN" sz="2000" dirty="0">
                <a:solidFill>
                  <a:srgbClr val="999999"/>
                </a:solidFill>
                <a:latin typeface="Liberation Mono"/>
              </a:rPr>
              <a:t>`;</a:t>
            </a:r>
          </a:p>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a:solidFill>
                  <a:srgbClr val="669900"/>
                </a:solidFill>
                <a:latin typeface="Liberation Mono"/>
              </a:rPr>
              <a:t>'a'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BY</a:t>
            </a:r>
            <a:r>
              <a:rPr lang="en-IN" sz="2000" dirty="0">
                <a:solidFill>
                  <a:srgbClr val="000000"/>
                </a:solidFill>
                <a:latin typeface="Liberation Mono"/>
              </a:rPr>
              <a:t> </a:t>
            </a:r>
            <a:r>
              <a:rPr lang="en-IN" sz="2000" dirty="0">
                <a:solidFill>
                  <a:srgbClr val="669900"/>
                </a:solidFill>
                <a:latin typeface="Liberation Mono"/>
              </a:rPr>
              <a:t>'a'</a:t>
            </a:r>
            <a:r>
              <a:rPr lang="en-IN" sz="2000" dirty="0">
                <a:solidFill>
                  <a:srgbClr val="999999"/>
                </a:solidFill>
                <a:latin typeface="Liberation Mono"/>
              </a:rPr>
              <a:t>;</a:t>
            </a:r>
            <a:endParaRPr lang="en-IN" sz="2000" dirty="0"/>
          </a:p>
        </p:txBody>
      </p:sp>
      <p:sp>
        <p:nvSpPr>
          <p:cNvPr id="8" name="Rectangle 7"/>
          <p:cNvSpPr/>
          <p:nvPr/>
        </p:nvSpPr>
        <p:spPr>
          <a:xfrm>
            <a:off x="152400" y="944289"/>
            <a:ext cx="8763000" cy="707886"/>
          </a:xfrm>
          <a:prstGeom prst="rect">
            <a:avLst/>
          </a:prstGeom>
        </p:spPr>
        <p:txBody>
          <a:bodyPr wrap="square">
            <a:spAutoFit/>
          </a:bodyPr>
          <a:lstStyle/>
          <a:p>
            <a:pPr algn="just"/>
            <a:r>
              <a:rPr lang="en-IN" sz="2000" dirty="0"/>
              <a:t>The </a:t>
            </a:r>
            <a:r>
              <a:rPr lang="en-IN" sz="2000" i="1" dirty="0"/>
              <a:t>ISNULL()</a:t>
            </a:r>
            <a:r>
              <a:rPr lang="en-IN" sz="2000" dirty="0"/>
              <a:t> function tests whether an expression is NULL. If expression is a NULL value, the ISNULL() function returns 1. Otherwise, it returns 0.</a:t>
            </a:r>
          </a:p>
        </p:txBody>
      </p:sp>
      <p:pic>
        <p:nvPicPr>
          <p:cNvPr id="9" name="Picture 8"/>
          <p:cNvPicPr>
            <a:picLocks noChangeAspect="1"/>
          </p:cNvPicPr>
          <p:nvPr/>
        </p:nvPicPr>
        <p:blipFill>
          <a:blip r:embed="rId2"/>
          <a:stretch>
            <a:fillRect/>
          </a:stretch>
        </p:blipFill>
        <p:spPr>
          <a:xfrm>
            <a:off x="272138" y="1927105"/>
            <a:ext cx="4659902" cy="256846"/>
          </a:xfrm>
          <a:prstGeom prst="rect">
            <a:avLst/>
          </a:prstGeom>
        </p:spPr>
      </p:pic>
    </p:spTree>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ORDER BY</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556081"/>
            <a:ext cx="8839200" cy="1015663"/>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a:t>
            </a:r>
            <a:r>
              <a:rPr lang="en-US" sz="2000" dirty="0">
                <a:solidFill>
                  <a:srgbClr val="0077AA"/>
                </a:solidFill>
                <a:latin typeface="Liberation Mono"/>
              </a:rPr>
              <a:t> | expr | position}  [ASC | DESC], ...]</a:t>
            </a:r>
          </a:p>
        </p:txBody>
      </p:sp>
      <p:sp>
        <p:nvSpPr>
          <p:cNvPr id="3" name="Rectangle 2"/>
          <p:cNvSpPr/>
          <p:nvPr/>
        </p:nvSpPr>
        <p:spPr>
          <a:xfrm>
            <a:off x="141514" y="4857760"/>
            <a:ext cx="8860971" cy="1323439"/>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If the </a:t>
            </a:r>
            <a:r>
              <a:rPr lang="en-IN" sz="1600" b="1" i="1" dirty="0">
                <a:latin typeface="Arial" panose="020B0604020202020204" pitchFamily="34" charset="0"/>
                <a:cs typeface="Arial" panose="020B0604020202020204" pitchFamily="34" charset="0"/>
              </a:rPr>
              <a:t>ASC</a:t>
            </a:r>
            <a:r>
              <a:rPr lang="en-IN" sz="1600" dirty="0">
                <a:latin typeface="Arial" panose="020B0604020202020204" pitchFamily="34" charset="0"/>
                <a:cs typeface="Arial" panose="020B0604020202020204" pitchFamily="34" charset="0"/>
              </a:rPr>
              <a:t> or </a:t>
            </a:r>
            <a:r>
              <a:rPr lang="en-IN" sz="1600" b="1" i="1" dirty="0">
                <a:latin typeface="Arial" panose="020B0604020202020204" pitchFamily="34" charset="0"/>
                <a:cs typeface="Arial" panose="020B0604020202020204" pitchFamily="34" charset="0"/>
              </a:rPr>
              <a:t>DESC</a:t>
            </a:r>
            <a:r>
              <a:rPr lang="en-IN" sz="1600" dirty="0">
                <a:latin typeface="Arial" panose="020B0604020202020204" pitchFamily="34" charset="0"/>
                <a:cs typeface="Arial" panose="020B0604020202020204" pitchFamily="34" charset="0"/>
              </a:rPr>
              <a:t> modifier is not provided in the ORDER BY clause, the results will be sorted by expression in </a:t>
            </a:r>
            <a:r>
              <a:rPr lang="en-IN" sz="1600" b="1" i="1" dirty="0">
                <a:latin typeface="Arial" panose="020B0604020202020204" pitchFamily="34" charset="0"/>
                <a:cs typeface="Arial" panose="020B0604020202020204" pitchFamily="34" charset="0"/>
              </a:rPr>
              <a:t>ASC</a:t>
            </a:r>
            <a:r>
              <a:rPr lang="en-IN" sz="1600" dirty="0">
                <a:latin typeface="Arial" panose="020B0604020202020204" pitchFamily="34" charset="0"/>
                <a:cs typeface="Arial" panose="020B0604020202020204" pitchFamily="34" charset="0"/>
              </a:rPr>
              <a:t> order. This is equivalent to ORDER BY expression </a:t>
            </a:r>
            <a:r>
              <a:rPr lang="en-IN" sz="1600" b="1" i="1" dirty="0">
                <a:latin typeface="Arial" panose="020B0604020202020204" pitchFamily="34" charset="0"/>
                <a:cs typeface="Arial" panose="020B0604020202020204" pitchFamily="34" charset="0"/>
              </a:rPr>
              <a:t>ASC</a:t>
            </a:r>
            <a:r>
              <a:rPr lang="en-IN" sz="1600" dirty="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b="1" dirty="0">
                <a:solidFill>
                  <a:schemeClr val="accent2">
                    <a:lumMod val="50000"/>
                  </a:schemeClr>
                </a:solidFill>
                <a:latin typeface="Arial" panose="020B0604020202020204" pitchFamily="34" charset="0"/>
                <a:cs typeface="Arial" panose="020B0604020202020204" pitchFamily="34" charset="0"/>
              </a:rPr>
              <a:t>The ORDER BY clause can be used in a SELECT statement, SELECT LIMIT statement, Update LIMIT, and DELETE LIMIT statement in MySQL.</a:t>
            </a:r>
          </a:p>
        </p:txBody>
      </p:sp>
      <p:sp>
        <p:nvSpPr>
          <p:cNvPr id="6" name="Rectangle 5"/>
          <p:cNvSpPr/>
          <p:nvPr/>
        </p:nvSpPr>
        <p:spPr>
          <a:xfrm>
            <a:off x="165100" y="680590"/>
            <a:ext cx="8839199" cy="830997"/>
          </a:xfrm>
          <a:prstGeom prst="rect">
            <a:avLst/>
          </a:prstGeom>
          <a:solidFill>
            <a:srgbClr val="E0D612"/>
          </a:solidFill>
        </p:spPr>
        <p:txBody>
          <a:bodyPr wrap="square">
            <a:spAutoFit/>
          </a:bodyPr>
          <a:lstStyle/>
          <a:p>
            <a:r>
              <a:rPr lang="en-IN" sz="2400" dirty="0">
                <a:latin typeface="Segoe UI Light" panose="020B0502040204020203" pitchFamily="34" charset="0"/>
                <a:cs typeface="Segoe UI Light" panose="020B0502040204020203" pitchFamily="34" charset="0"/>
              </a:rPr>
              <a:t>When doing an ORDER BY, NULL values are presented </a:t>
            </a:r>
            <a:r>
              <a:rPr lang="en-IN" sz="2400" b="1" dirty="0">
                <a:latin typeface="Segoe UI Light" panose="020B0502040204020203" pitchFamily="34" charset="0"/>
                <a:cs typeface="Segoe UI Light" panose="020B0502040204020203" pitchFamily="34" charset="0"/>
              </a:rPr>
              <a:t>first</a:t>
            </a:r>
            <a:r>
              <a:rPr lang="en-IN" sz="2400" dirty="0">
                <a:latin typeface="Segoe UI Light" panose="020B0502040204020203" pitchFamily="34" charset="0"/>
                <a:cs typeface="Segoe UI Light" panose="020B0502040204020203" pitchFamily="34" charset="0"/>
              </a:rPr>
              <a:t> if you do ORDER BY ... ASC and </a:t>
            </a:r>
            <a:r>
              <a:rPr lang="en-IN" sz="2400" b="1" dirty="0">
                <a:latin typeface="Segoe UI Light" panose="020B0502040204020203" pitchFamily="34" charset="0"/>
                <a:cs typeface="Segoe UI Light" panose="020B0502040204020203" pitchFamily="34" charset="0"/>
              </a:rPr>
              <a:t>last</a:t>
            </a:r>
            <a:r>
              <a:rPr lang="en-IN" sz="2400" dirty="0">
                <a:latin typeface="Segoe UI Light" panose="020B0502040204020203" pitchFamily="34" charset="0"/>
                <a:cs typeface="Segoe UI Light" panose="020B0502040204020203" pitchFamily="34" charset="0"/>
              </a:rPr>
              <a:t> if you do ORDER BY ... DESC.</a:t>
            </a:r>
          </a:p>
        </p:txBody>
      </p:sp>
      <p:sp>
        <p:nvSpPr>
          <p:cNvPr id="2" name="Rectangle 1"/>
          <p:cNvSpPr/>
          <p:nvPr/>
        </p:nvSpPr>
        <p:spPr>
          <a:xfrm>
            <a:off x="152400" y="2695307"/>
            <a:ext cx="8826498" cy="1938992"/>
          </a:xfrm>
          <a:prstGeom prst="rect">
            <a:avLst/>
          </a:prstGeom>
        </p:spPr>
        <p:txBody>
          <a:bodyPr wrap="square">
            <a:spAutoFit/>
          </a:bodyPr>
          <a:lstStyle/>
          <a:p>
            <a:pPr>
              <a:lnSpc>
                <a:spcPct val="150000"/>
              </a:lnSpc>
              <a:buFont typeface="Wingdings" pitchFamily="2" charset="2"/>
              <a:buChar char="v"/>
            </a:pPr>
            <a:r>
              <a:rPr lang="en-IN" sz="2000" dirty="0">
                <a:solidFill>
                  <a:schemeClr val="accent2">
                    <a:lumMod val="50000"/>
                  </a:schemeClr>
                </a:solidFill>
              </a:rPr>
              <a:t> "Ordered by attributes </a:t>
            </a:r>
            <a:r>
              <a:rPr lang="en-IN" sz="2000" b="1" i="1" dirty="0">
                <a:solidFill>
                  <a:schemeClr val="accent2">
                    <a:lumMod val="50000"/>
                  </a:schemeClr>
                </a:solidFill>
              </a:rPr>
              <a:t>A</a:t>
            </a:r>
            <a:r>
              <a:rPr lang="en-IN" sz="2000" b="1" i="1" baseline="-25000" dirty="0">
                <a:solidFill>
                  <a:schemeClr val="accent2">
                    <a:lumMod val="50000"/>
                  </a:schemeClr>
                </a:solidFill>
              </a:rPr>
              <a:t>1</a:t>
            </a:r>
            <a:r>
              <a:rPr lang="en-IN" sz="2000" b="1" i="1" dirty="0">
                <a:solidFill>
                  <a:schemeClr val="accent2">
                    <a:lumMod val="50000"/>
                  </a:schemeClr>
                </a:solidFill>
              </a:rPr>
              <a:t>, A</a:t>
            </a:r>
            <a:r>
              <a:rPr lang="en-IN" sz="2000" b="1" i="1" baseline="-25000" dirty="0">
                <a:solidFill>
                  <a:schemeClr val="accent2">
                    <a:lumMod val="50000"/>
                  </a:schemeClr>
                </a:solidFill>
              </a:rPr>
              <a:t>2</a:t>
            </a:r>
            <a:r>
              <a:rPr lang="en-IN" sz="2000" b="1" i="1" dirty="0">
                <a:solidFill>
                  <a:schemeClr val="accent2">
                    <a:lumMod val="50000"/>
                  </a:schemeClr>
                </a:solidFill>
              </a:rPr>
              <a:t>, . . ."</a:t>
            </a:r>
          </a:p>
          <a:p>
            <a:pPr indent="-285750">
              <a:lnSpc>
                <a:spcPct val="150000"/>
              </a:lnSpc>
              <a:buFont typeface="Wingdings" pitchFamily="2" charset="2"/>
              <a:buChar char="v"/>
            </a:pPr>
            <a:r>
              <a:rPr lang="en-IN" sz="2000" dirty="0">
                <a:solidFill>
                  <a:schemeClr val="accent2">
                    <a:lumMod val="50000"/>
                  </a:schemeClr>
                </a:solidFill>
              </a:rPr>
              <a:t> Tuples are sorted by specified attributes</a:t>
            </a:r>
          </a:p>
          <a:p>
            <a:pPr indent="-285750">
              <a:lnSpc>
                <a:spcPct val="150000"/>
              </a:lnSpc>
              <a:buFont typeface="Wingdings" pitchFamily="2" charset="2"/>
              <a:buChar char="v"/>
            </a:pPr>
            <a:r>
              <a:rPr lang="en-IN" sz="2000" dirty="0">
                <a:solidFill>
                  <a:schemeClr val="accent2">
                    <a:lumMod val="50000"/>
                  </a:schemeClr>
                </a:solidFill>
              </a:rPr>
              <a:t> Results are sorted by </a:t>
            </a:r>
            <a:r>
              <a:rPr lang="en-IN" sz="2000" b="1" i="1" dirty="0">
                <a:solidFill>
                  <a:schemeClr val="accent2">
                    <a:lumMod val="50000"/>
                  </a:schemeClr>
                </a:solidFill>
              </a:rPr>
              <a:t>A</a:t>
            </a:r>
            <a:r>
              <a:rPr lang="en-IN" sz="2000" b="1" i="1" baseline="-25000" dirty="0">
                <a:solidFill>
                  <a:schemeClr val="accent2">
                    <a:lumMod val="50000"/>
                  </a:schemeClr>
                </a:solidFill>
              </a:rPr>
              <a:t>1</a:t>
            </a:r>
            <a:r>
              <a:rPr lang="en-IN" sz="2000" dirty="0">
                <a:solidFill>
                  <a:schemeClr val="accent2">
                    <a:lumMod val="50000"/>
                  </a:schemeClr>
                </a:solidFill>
              </a:rPr>
              <a:t> first</a:t>
            </a:r>
          </a:p>
          <a:p>
            <a:pPr indent="-285750">
              <a:lnSpc>
                <a:spcPct val="150000"/>
              </a:lnSpc>
              <a:buFont typeface="Wingdings" pitchFamily="2" charset="2"/>
              <a:buChar char="v"/>
            </a:pPr>
            <a:r>
              <a:rPr lang="en-IN" sz="2000" dirty="0">
                <a:solidFill>
                  <a:schemeClr val="accent2">
                    <a:lumMod val="50000"/>
                  </a:schemeClr>
                </a:solidFill>
              </a:rPr>
              <a:t> Within each value of </a:t>
            </a:r>
            <a:r>
              <a:rPr lang="en-IN" sz="2000" b="1" i="1" dirty="0">
                <a:solidFill>
                  <a:schemeClr val="accent2">
                    <a:lumMod val="50000"/>
                  </a:schemeClr>
                </a:solidFill>
              </a:rPr>
              <a:t>A</a:t>
            </a:r>
            <a:r>
              <a:rPr lang="en-IN" sz="2000" b="1" i="1" baseline="-25000" dirty="0">
                <a:solidFill>
                  <a:schemeClr val="accent2">
                    <a:lumMod val="50000"/>
                  </a:schemeClr>
                </a:solidFill>
              </a:rPr>
              <a:t>1</a:t>
            </a:r>
            <a:r>
              <a:rPr lang="en-IN" sz="2000" dirty="0">
                <a:solidFill>
                  <a:schemeClr val="accent2">
                    <a:lumMod val="50000"/>
                  </a:schemeClr>
                </a:solidFill>
              </a:rPr>
              <a:t>, results are sorted by </a:t>
            </a:r>
            <a:r>
              <a:rPr lang="en-IN" sz="2000" b="1" i="1" dirty="0">
                <a:solidFill>
                  <a:schemeClr val="accent2">
                    <a:lumMod val="50000"/>
                  </a:schemeClr>
                </a:solidFill>
              </a:rPr>
              <a:t>A</a:t>
            </a:r>
            <a:r>
              <a:rPr lang="en-IN" sz="2000" b="1" i="1" baseline="-25000" dirty="0">
                <a:solidFill>
                  <a:schemeClr val="accent2">
                    <a:lumMod val="50000"/>
                  </a:schemeClr>
                </a:solidFill>
              </a:rPr>
              <a:t>2</a:t>
            </a:r>
            <a:endParaRPr lang="en-IN" sz="2000" dirty="0">
              <a:solidFill>
                <a:schemeClr val="accent2">
                  <a:lumMod val="50000"/>
                </a:schemeClr>
              </a:solidFill>
            </a:endParaRPr>
          </a:p>
        </p:txBody>
      </p:sp>
    </p:spTree>
    <p:extLst>
      <p:ext uri="{BB962C8B-B14F-4D97-AF65-F5344CB8AC3E}">
        <p14:creationId xmlns:p14="http://schemas.microsoft.com/office/powerpoint/2010/main" val="2427937762"/>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ORDER BY</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165100" y="680590"/>
            <a:ext cx="8839199" cy="830997"/>
          </a:xfrm>
          <a:prstGeom prst="rect">
            <a:avLst/>
          </a:prstGeom>
          <a:solidFill>
            <a:srgbClr val="E0D612"/>
          </a:solidFill>
        </p:spPr>
        <p:txBody>
          <a:bodyPr wrap="square">
            <a:spAutoFit/>
          </a:bodyPr>
          <a:lstStyle/>
          <a:p>
            <a:r>
              <a:rPr lang="en-IN" sz="2400" dirty="0">
                <a:latin typeface="Segoe UI Light" panose="020B0502040204020203" pitchFamily="34" charset="0"/>
                <a:cs typeface="Segoe UI Light" panose="020B0502040204020203" pitchFamily="34" charset="0"/>
              </a:rPr>
              <a:t>When doing an ORDER BY, NULL values are presented </a:t>
            </a:r>
            <a:r>
              <a:rPr lang="en-IN" sz="2400" b="1" dirty="0">
                <a:latin typeface="Segoe UI Light" panose="020B0502040204020203" pitchFamily="34" charset="0"/>
                <a:cs typeface="Segoe UI Light" panose="020B0502040204020203" pitchFamily="34" charset="0"/>
              </a:rPr>
              <a:t>first</a:t>
            </a:r>
            <a:r>
              <a:rPr lang="en-IN" sz="2400" dirty="0">
                <a:latin typeface="Segoe UI Light" panose="020B0502040204020203" pitchFamily="34"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165099" y="1618939"/>
            <a:ext cx="8839199" cy="464871"/>
          </a:xfrm>
          <a:prstGeom prst="rect">
            <a:avLst/>
          </a:prstGeom>
        </p:spPr>
        <p:txBody>
          <a:bodyPr wrap="square">
            <a:spAutoFit/>
          </a:bodyPr>
          <a:lstStyle/>
          <a:p>
            <a:pPr>
              <a:lnSpc>
                <a:spcPct val="150000"/>
              </a:lnSpc>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 </a:t>
            </a:r>
            <a:r>
              <a:rPr lang="en-IN" dirty="0">
                <a:solidFill>
                  <a:srgbClr val="0077AA"/>
                </a:solidFill>
                <a:latin typeface="Liberation Mono"/>
                <a:cs typeface="Times New Roman" panose="02020603050405020304" pitchFamily="18" charset="0"/>
              </a:rPr>
              <a:t>ASC</a:t>
            </a:r>
          </a:p>
        </p:txBody>
      </p:sp>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a:stretch>
            <a:fillRect/>
          </a:stretch>
        </p:blipFill>
        <p:spPr>
          <a:xfrm>
            <a:off x="0" y="2117677"/>
            <a:ext cx="9144000" cy="376237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5049204" y="2076411"/>
            <a:ext cx="648072" cy="3841373"/>
          </a:xfrm>
          <a:prstGeom prst="rect">
            <a:avLst/>
          </a:prstGeom>
          <a:noFill/>
          <a:ln w="3810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92997129"/>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ORDER BY</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165100" y="680590"/>
            <a:ext cx="8839199" cy="830997"/>
          </a:xfrm>
          <a:prstGeom prst="rect">
            <a:avLst/>
          </a:prstGeom>
          <a:solidFill>
            <a:srgbClr val="E0D612"/>
          </a:solidFill>
        </p:spPr>
        <p:txBody>
          <a:bodyPr wrap="square">
            <a:spAutoFit/>
          </a:bodyPr>
          <a:lstStyle/>
          <a:p>
            <a:r>
              <a:rPr lang="en-IN" sz="2400" dirty="0">
                <a:latin typeface="Segoe UI Light" panose="020B0502040204020203" pitchFamily="34" charset="0"/>
                <a:cs typeface="Segoe UI Light" panose="020B0502040204020203" pitchFamily="34" charset="0"/>
              </a:rPr>
              <a:t>When doing an ORDER BY, NULL values are presented </a:t>
            </a:r>
            <a:r>
              <a:rPr lang="en-IN" sz="2400" b="1" dirty="0">
                <a:latin typeface="Segoe UI Light" panose="020B0502040204020203" pitchFamily="34" charset="0"/>
                <a:cs typeface="Segoe UI Light" panose="020B0502040204020203" pitchFamily="34" charset="0"/>
              </a:rPr>
              <a:t>last</a:t>
            </a:r>
            <a:r>
              <a:rPr lang="en-IN" sz="2400" dirty="0">
                <a:latin typeface="Segoe UI Light" panose="020B0502040204020203" pitchFamily="34" charset="0"/>
                <a:cs typeface="Segoe UI Light" panose="020B0502040204020203" pitchFamily="34" charset="0"/>
              </a:rPr>
              <a:t> if you do ORDER BY ... DESC.</a:t>
            </a:r>
          </a:p>
        </p:txBody>
      </p:sp>
      <p:sp>
        <p:nvSpPr>
          <p:cNvPr id="8" name="Rectangle 7">
            <a:extLst>
              <a:ext uri="{FF2B5EF4-FFF2-40B4-BE49-F238E27FC236}">
                <a16:creationId xmlns:a16="http://schemas.microsoft.com/office/drawing/2014/main" id="{7945CF57-22AA-466F-8A0C-12D787B29586}"/>
              </a:ext>
            </a:extLst>
          </p:cNvPr>
          <p:cNvSpPr/>
          <p:nvPr/>
        </p:nvSpPr>
        <p:spPr>
          <a:xfrm>
            <a:off x="165099" y="1618939"/>
            <a:ext cx="8839199" cy="464871"/>
          </a:xfrm>
          <a:prstGeom prst="rect">
            <a:avLst/>
          </a:prstGeom>
        </p:spPr>
        <p:txBody>
          <a:bodyPr wrap="square">
            <a:spAutoFit/>
          </a:bodyPr>
          <a:lstStyle/>
          <a:p>
            <a:pPr>
              <a:lnSpc>
                <a:spcPct val="150000"/>
              </a:lnSpc>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 </a:t>
            </a:r>
            <a:r>
              <a:rPr lang="en-IN" dirty="0">
                <a:solidFill>
                  <a:srgbClr val="0077AA"/>
                </a:solidFill>
                <a:latin typeface="Liberation Mono"/>
                <a:cs typeface="Times New Roman" panose="02020603050405020304" pitchFamily="18" charset="0"/>
              </a:rPr>
              <a:t>DESC</a:t>
            </a:r>
          </a:p>
        </p:txBody>
      </p:sp>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a:stretch>
            <a:fillRect/>
          </a:stretch>
        </p:blipFill>
        <p:spPr>
          <a:xfrm>
            <a:off x="25198" y="2116800"/>
            <a:ext cx="9118801" cy="3762375"/>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5015337" y="2076411"/>
            <a:ext cx="648072" cy="3841373"/>
          </a:xfrm>
          <a:prstGeom prst="rect">
            <a:avLst/>
          </a:prstGeom>
          <a:noFill/>
          <a:ln w="3810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241115596"/>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ORDER BY </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6" name="Rectangle 5"/>
          <p:cNvSpPr/>
          <p:nvPr/>
        </p:nvSpPr>
        <p:spPr>
          <a:xfrm>
            <a:off x="59871" y="2270036"/>
            <a:ext cx="9024257" cy="3788858"/>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NULL</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ea typeface="Times New Roman" panose="02020603050405020304" pitchFamily="18" charset="0"/>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desc</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ea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‘manager'</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3</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'salesman'</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2</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null</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ea typeface="Times New Roman" panose="02020603050405020304" pitchFamily="18" charset="0"/>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solidFill>
                  <a:srgbClr val="0077AA"/>
                </a:solidFill>
                <a:latin typeface="Liberation Mono"/>
                <a:ea typeface="Times New Roman" panose="02020603050405020304" pitchFamily="18" charset="0"/>
                <a:cs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'manager'</a:t>
            </a:r>
            <a:r>
              <a:rPr lang="en-US" dirty="0">
                <a:solidFill>
                  <a:srgbClr val="0077AA"/>
                </a:solidFill>
                <a:latin typeface="Liberation Mono"/>
                <a:ea typeface="Times New Roman" panose="02020603050405020304" pitchFamily="18" charset="0"/>
                <a:cs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'salesman'</a:t>
            </a:r>
            <a:r>
              <a:rPr lang="en-US" dirty="0">
                <a:solidFill>
                  <a:schemeClr val="bg1">
                    <a:lumMod val="65000"/>
                  </a:schemeClr>
                </a:solidFill>
                <a:latin typeface="Liberation Mono"/>
                <a:ea typeface="Times New Roman" panose="02020603050405020304" pitchFamily="18" charset="0"/>
              </a:rPr>
              <a:t>)</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ea typeface="Times New Roman" panose="02020603050405020304" pitchFamily="18" charset="0"/>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rgbClr val="DD4A68"/>
                </a:solidFill>
                <a:latin typeface="Liberation Mono"/>
                <a:ea typeface="Times New Roman" panose="02020603050405020304" pitchFamily="18" charset="0"/>
              </a:rPr>
              <a:t>`e`</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rgbClr val="DD4A68"/>
                </a:solidFill>
                <a:latin typeface="Liberation Mono"/>
                <a:ea typeface="Times New Roman" panose="02020603050405020304" pitchFamily="18" charset="0"/>
              </a:rPr>
              <a:t>e</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rgbClr val="DD4A68"/>
                </a:solidFill>
                <a:latin typeface="Liberation Mono"/>
                <a:ea typeface="Times New Roman" panose="02020603050405020304" pitchFamily="18" charset="0"/>
              </a:rPr>
              <a:t>'e'</a:t>
            </a:r>
            <a:endParaRPr lang="en-IN" dirty="0">
              <a:latin typeface="Liberation Mono"/>
              <a:ea typeface="Times New Roman" panose="02020603050405020304" pitchFamily="18" charset="0"/>
            </a:endParaRPr>
          </a:p>
        </p:txBody>
      </p:sp>
      <p:sp>
        <p:nvSpPr>
          <p:cNvPr id="7" name="Rectangle 6"/>
          <p:cNvSpPr/>
          <p:nvPr/>
        </p:nvSpPr>
        <p:spPr>
          <a:xfrm>
            <a:off x="152400" y="1142984"/>
            <a:ext cx="8839200" cy="1015663"/>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a:t>
            </a:r>
            <a:r>
              <a:rPr lang="en-US" sz="2000" dirty="0">
                <a:solidFill>
                  <a:srgbClr val="0077AA"/>
                </a:solidFill>
                <a:latin typeface="Liberation Mono"/>
              </a:rPr>
              <a:t> | expr | position}  [ASC | DESC], ...]</a:t>
            </a:r>
          </a:p>
        </p:txBody>
      </p:sp>
    </p:spTree>
    <p:extLst>
      <p:ext uri="{BB962C8B-B14F-4D97-AF65-F5344CB8AC3E}">
        <p14:creationId xmlns:p14="http://schemas.microsoft.com/office/powerpoint/2010/main" val="2285618820"/>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800" dirty="0">
                <a:solidFill>
                  <a:srgbClr val="DC525C"/>
                </a:solidFill>
                <a:latin typeface="Segoe UI Light" panose="020B0502040204020203" pitchFamily="34" charset="0"/>
                <a:cs typeface="Segoe UI Light" panose="020B0502040204020203" pitchFamily="34" charset="0"/>
              </a:rPr>
              <a:t>WHERE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Clause</a:t>
            </a:r>
          </a:p>
        </p:txBody>
      </p:sp>
      <p:sp>
        <p:nvSpPr>
          <p:cNvPr id="3" name="Rectangle 2"/>
          <p:cNvSpPr/>
          <p:nvPr/>
        </p:nvSpPr>
        <p:spPr>
          <a:xfrm>
            <a:off x="152400" y="4079809"/>
            <a:ext cx="8839200" cy="1635191"/>
          </a:xfrm>
          <a:prstGeom prst="rect">
            <a:avLst/>
          </a:prstGeom>
          <a:solidFill>
            <a:schemeClr val="accent4">
              <a:lumMod val="75000"/>
            </a:schemeClr>
          </a:solidFill>
        </p:spPr>
        <p:txBody>
          <a:bodyPr wrap="square">
            <a:spAutoFit/>
          </a:bodyPr>
          <a:lstStyle/>
          <a:p>
            <a:pPr>
              <a:lnSpc>
                <a:spcPct val="107000"/>
              </a:lnSpc>
              <a:spcAft>
                <a:spcPts val="0"/>
              </a:spcAft>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spcAft>
                <a:spcPts val="0"/>
              </a:spcAft>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spcAft>
                <a:spcPts val="0"/>
              </a:spcAft>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152400" y="193609"/>
            <a:ext cx="8839200" cy="1635191"/>
          </a:xfrm>
          <a:prstGeom prst="rect">
            <a:avLst/>
          </a:prstGeom>
          <a:solidFill>
            <a:srgbClr val="E8F97F"/>
          </a:solidFill>
        </p:spPr>
        <p:txBody>
          <a:bodyPr wrap="square">
            <a:spAutoFit/>
          </a:bodyPr>
          <a:lstStyle/>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152400" y="3059025"/>
            <a:ext cx="8839200" cy="750975"/>
          </a:xfrm>
          <a:prstGeom prst="rect">
            <a:avLst/>
          </a:prstGeom>
          <a:solidFill>
            <a:schemeClr val="bg1"/>
          </a:solidFill>
        </p:spPr>
        <p:txBody>
          <a:bodyPr wrap="square">
            <a:spAutoFit/>
          </a:bodyPr>
          <a:lstStyle/>
          <a:p>
            <a:pPr>
              <a:lnSpc>
                <a:spcPct val="107000"/>
              </a:lnSpc>
            </a:pPr>
            <a:r>
              <a:rPr lang="en-IN" sz="2000" dirty="0">
                <a:solidFill>
                  <a:srgbClr val="00FF99"/>
                </a:solidFill>
                <a:latin typeface="Open Sans"/>
                <a:ea typeface="Calibri" panose="020F0502020204030204" pitchFamily="34" charset="0"/>
                <a:cs typeface="Arial" panose="020B0604020202020204" pitchFamily="34" charset="0"/>
              </a:rPr>
              <a:t>The WHERE Clause is used when you want to retrieve specific information from a table excluding other irrelevant data.</a:t>
            </a:r>
          </a:p>
        </p:txBody>
      </p:sp>
    </p:spTree>
    <p:extLst>
      <p:ext uri="{BB962C8B-B14F-4D97-AF65-F5344CB8AC3E}">
        <p14:creationId xmlns:p14="http://schemas.microsoft.com/office/powerpoint/2010/main" val="2290982805"/>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6" name="Rectangle 5"/>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 WHERE </a:t>
            </a:r>
            <a:r>
              <a:rPr lang="en-US" sz="2000" b="1" i="1" dirty="0">
                <a:solidFill>
                  <a:srgbClr val="0077AA"/>
                </a:solidFill>
                <a:latin typeface="Liberation Mono"/>
              </a:rPr>
              <a:t>P </a:t>
            </a:r>
            <a:r>
              <a:rPr lang="en-US" sz="2000" dirty="0">
                <a:solidFill>
                  <a:srgbClr val="0077AA"/>
                </a:solidFill>
                <a:latin typeface="Liberation Mono"/>
              </a:rPr>
              <a:t>]</a:t>
            </a:r>
          </a:p>
        </p:txBody>
      </p:sp>
      <p:sp>
        <p:nvSpPr>
          <p:cNvPr id="9" name="Rectangle 8"/>
          <p:cNvSpPr/>
          <p:nvPr/>
        </p:nvSpPr>
        <p:spPr>
          <a:xfrm>
            <a:off x="214282" y="3934430"/>
            <a:ext cx="8572560" cy="1846659"/>
          </a:xfrm>
          <a:prstGeom prst="rect">
            <a:avLst/>
          </a:prstGeom>
        </p:spPr>
        <p:txBody>
          <a:bodyPr wrap="square">
            <a:spAutoFit/>
          </a:bodyPr>
          <a:lstStyle/>
          <a:p>
            <a:pPr marL="342900" indent="-342900">
              <a:buFont typeface="Arial" pitchFamily="34" charset="0"/>
              <a:buChar char="•"/>
            </a:pPr>
            <a:r>
              <a:rPr lang="en-US" sz="1900" dirty="0">
                <a:solidFill>
                  <a:srgbClr val="006C86"/>
                </a:solidFill>
              </a:rPr>
              <a:t>A predicate is a condition expression that evaluates to a boolean value, either true or false.</a:t>
            </a:r>
          </a:p>
          <a:p>
            <a:pPr marL="342900" indent="-342900">
              <a:buFont typeface="Arial" pitchFamily="34" charset="0"/>
              <a:buChar char="•"/>
            </a:pPr>
            <a:endParaRPr lang="en-US" sz="1900" dirty="0">
              <a:solidFill>
                <a:srgbClr val="006C86"/>
              </a:solidFill>
            </a:endParaRPr>
          </a:p>
          <a:p>
            <a:pPr marL="342900" indent="-342900">
              <a:buFont typeface="Arial" pitchFamily="34" charset="0"/>
              <a:buChar char="•"/>
            </a:pPr>
            <a:r>
              <a:rPr lang="en-US" sz="1900" dirty="0">
                <a:solidFill>
                  <a:srgbClr val="006C86"/>
                </a:solidFill>
              </a:rPr>
              <a:t> Predicates can be used as follows: In a SELECT statement's </a:t>
            </a:r>
            <a:r>
              <a:rPr lang="en-US" sz="1900" b="1" i="1" dirty="0">
                <a:solidFill>
                  <a:srgbClr val="006C86"/>
                </a:solidFill>
              </a:rPr>
              <a:t>WHERE</a:t>
            </a:r>
            <a:r>
              <a:rPr lang="en-US" sz="1900" dirty="0">
                <a:solidFill>
                  <a:srgbClr val="006C86"/>
                </a:solidFill>
              </a:rPr>
              <a:t> clause or </a:t>
            </a:r>
            <a:r>
              <a:rPr lang="en-US" sz="1900" b="1" i="1" dirty="0">
                <a:solidFill>
                  <a:srgbClr val="006C86"/>
                </a:solidFill>
              </a:rPr>
              <a:t>HAVING</a:t>
            </a:r>
            <a:r>
              <a:rPr lang="en-US" sz="1900" dirty="0">
                <a:solidFill>
                  <a:srgbClr val="006C86"/>
                </a:solidFill>
              </a:rPr>
              <a:t> clause to determine which rows are relevant to a particular query.</a:t>
            </a:r>
          </a:p>
        </p:txBody>
      </p:sp>
      <p:sp>
        <p:nvSpPr>
          <p:cNvPr id="10" name="Rectangle 9"/>
          <p:cNvSpPr/>
          <p:nvPr/>
        </p:nvSpPr>
        <p:spPr>
          <a:xfrm>
            <a:off x="214282" y="2222989"/>
            <a:ext cx="8715436" cy="1477328"/>
          </a:xfrm>
          <a:prstGeom prst="rect">
            <a:avLst/>
          </a:prstGeom>
        </p:spPr>
        <p:txBody>
          <a:bodyPr wrap="square">
            <a:spAutoFit/>
          </a:bodyPr>
          <a:lstStyle/>
          <a:p>
            <a:pPr>
              <a:lnSpc>
                <a:spcPct val="150000"/>
              </a:lnSpc>
              <a:buFont typeface="Wingdings" pitchFamily="2" charset="2"/>
              <a:buChar char="v"/>
            </a:pPr>
            <a:r>
              <a:rPr lang="en-US" sz="2000" dirty="0">
                <a:solidFill>
                  <a:schemeClr val="accent2">
                    <a:lumMod val="50000"/>
                  </a:schemeClr>
                </a:solidFill>
              </a:rPr>
              <a:t> r</a:t>
            </a:r>
            <a:r>
              <a:rPr lang="en-US" sz="2000" baseline="-25000" dirty="0">
                <a:solidFill>
                  <a:schemeClr val="accent2">
                    <a:lumMod val="50000"/>
                  </a:schemeClr>
                </a:solidFill>
              </a:rPr>
              <a:t>i</a:t>
            </a:r>
            <a:r>
              <a:rPr lang="en-US" sz="2000" dirty="0">
                <a:solidFill>
                  <a:schemeClr val="accent2">
                    <a:lumMod val="50000"/>
                  </a:schemeClr>
                </a:solidFill>
              </a:rPr>
              <a:t> are the relations (tables) </a:t>
            </a:r>
          </a:p>
          <a:p>
            <a:pPr>
              <a:lnSpc>
                <a:spcPct val="150000"/>
              </a:lnSpc>
              <a:buFont typeface="Wingdings" pitchFamily="2" charset="2"/>
              <a:buChar char="v"/>
            </a:pPr>
            <a:r>
              <a:rPr lang="en-US" sz="2000" dirty="0">
                <a:solidFill>
                  <a:schemeClr val="accent2">
                    <a:lumMod val="50000"/>
                  </a:schemeClr>
                </a:solidFill>
              </a:rPr>
              <a:t> A</a:t>
            </a:r>
            <a:r>
              <a:rPr lang="en-US" sz="2000" baseline="-25000" dirty="0">
                <a:solidFill>
                  <a:schemeClr val="accent2">
                    <a:lumMod val="50000"/>
                  </a:schemeClr>
                </a:solidFill>
              </a:rPr>
              <a:t>i</a:t>
            </a:r>
            <a:r>
              <a:rPr lang="en-US" sz="2000" dirty="0">
                <a:solidFill>
                  <a:schemeClr val="accent2">
                    <a:lumMod val="50000"/>
                  </a:schemeClr>
                </a:solidFill>
              </a:rPr>
              <a:t> are attributes (columns) </a:t>
            </a:r>
          </a:p>
          <a:p>
            <a:pPr>
              <a:lnSpc>
                <a:spcPct val="150000"/>
              </a:lnSpc>
              <a:buFont typeface="Wingdings" pitchFamily="2" charset="2"/>
              <a:buChar char="v"/>
            </a:pPr>
            <a:r>
              <a:rPr lang="en-US" sz="2000" dirty="0">
                <a:solidFill>
                  <a:schemeClr val="accent2">
                    <a:lumMod val="50000"/>
                  </a:schemeClr>
                </a:solidFill>
              </a:rPr>
              <a:t> P is the selection predicate</a:t>
            </a:r>
          </a:p>
        </p:txBody>
      </p:sp>
    </p:spTree>
    <p:extLst>
      <p:ext uri="{BB962C8B-B14F-4D97-AF65-F5344CB8AC3E}">
        <p14:creationId xmlns:p14="http://schemas.microsoft.com/office/powerpoint/2010/main" val="139947438"/>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2061842585"/>
              </p:ext>
            </p:extLst>
          </p:nvPr>
        </p:nvGraphicFramePr>
        <p:xfrm>
          <a:off x="152400" y="2285992"/>
          <a:ext cx="8839200" cy="2966720"/>
        </p:xfrm>
        <a:graphic>
          <a:graphicData uri="http://schemas.openxmlformats.org/drawingml/2006/table">
            <a:tbl>
              <a:tblPr firstRow="1" bandRow="1">
                <a:tableStyleId>{7E9639D4-E3E2-4D34-9284-5A2195B3D0D7}</a:tableStyleId>
              </a:tblPr>
              <a:tblGrid>
                <a:gridCol w="1676400">
                  <a:extLst>
                    <a:ext uri="{9D8B030D-6E8A-4147-A177-3AD203B41FA5}">
                      <a16:colId xmlns:a16="http://schemas.microsoft.com/office/drawing/2014/main" val="20000"/>
                    </a:ext>
                  </a:extLst>
                </a:gridCol>
                <a:gridCol w="71628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a:t>
                      </a:r>
                    </a:p>
                  </a:txBody>
                  <a:tcPr anchor="ctr"/>
                </a:tc>
                <a:tc>
                  <a:txBody>
                    <a:bodyPr/>
                    <a:lstStyle/>
                    <a:p>
                      <a:r>
                        <a:rPr lang="en-IN" sz="1600" dirty="0">
                          <a:latin typeface="Arial" panose="020B0604020202020204" pitchFamily="34" charset="0"/>
                          <a:cs typeface="Arial" panose="020B0604020202020204" pitchFamily="34" charset="0"/>
                        </a:rPr>
                        <a:t>Equal operator</a:t>
                      </a:r>
                    </a:p>
                  </a:txBody>
                  <a:tcPr anchor="ctr"/>
                </a:tc>
                <a:extLst>
                  <a:ext uri="{0D108BD9-81ED-4DB2-BD59-A6C34878D82A}">
                    <a16:rowId xmlns:a16="http://schemas.microsoft.com/office/drawing/2014/main" val="10001"/>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&gt;</a:t>
                      </a:r>
                    </a:p>
                  </a:txBody>
                  <a:tcPr anchor="ctr"/>
                </a:tc>
                <a:tc>
                  <a:txBody>
                    <a:bodyPr/>
                    <a:lstStyle/>
                    <a:p>
                      <a:r>
                        <a:rPr lang="en-IN" sz="1600" dirty="0">
                          <a:latin typeface="Arial" panose="020B0604020202020204" pitchFamily="34" charset="0"/>
                          <a:cs typeface="Arial" panose="020B0604020202020204" pitchFamily="34" charset="0"/>
                        </a:rPr>
                        <a:t>Greater than operator</a:t>
                      </a:r>
                    </a:p>
                  </a:txBody>
                  <a:tcPr anchor="ctr"/>
                </a:tc>
                <a:extLst>
                  <a:ext uri="{0D108BD9-81ED-4DB2-BD59-A6C34878D82A}">
                    <a16:rowId xmlns:a16="http://schemas.microsoft.com/office/drawing/2014/main" val="10002"/>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&gt;=</a:t>
                      </a:r>
                    </a:p>
                  </a:txBody>
                  <a:tcPr anchor="ctr"/>
                </a:tc>
                <a:tc>
                  <a:txBody>
                    <a:bodyPr/>
                    <a:lstStyle/>
                    <a:p>
                      <a:r>
                        <a:rPr lang="en-IN" sz="1600" dirty="0">
                          <a:latin typeface="Arial" panose="020B0604020202020204" pitchFamily="34" charset="0"/>
                          <a:cs typeface="Arial" panose="020B0604020202020204" pitchFamily="34" charset="0"/>
                        </a:rPr>
                        <a:t>Greater than or equal operator</a:t>
                      </a:r>
                    </a:p>
                  </a:txBody>
                  <a:tcPr anchor="ctr"/>
                </a:tc>
                <a:extLst>
                  <a:ext uri="{0D108BD9-81ED-4DB2-BD59-A6C34878D82A}">
                    <a16:rowId xmlns:a16="http://schemas.microsoft.com/office/drawing/2014/main" val="10003"/>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&lt;</a:t>
                      </a:r>
                    </a:p>
                  </a:txBody>
                  <a:tcPr anchor="ctr"/>
                </a:tc>
                <a:tc>
                  <a:txBody>
                    <a:bodyPr/>
                    <a:lstStyle/>
                    <a:p>
                      <a:r>
                        <a:rPr lang="en-IN" sz="1600" dirty="0">
                          <a:latin typeface="Arial" panose="020B0604020202020204" pitchFamily="34" charset="0"/>
                          <a:cs typeface="Arial" panose="020B0604020202020204" pitchFamily="34" charset="0"/>
                        </a:rPr>
                        <a:t>Less than operator</a:t>
                      </a:r>
                    </a:p>
                  </a:txBody>
                  <a:tcPr anchor="ctr"/>
                </a:tc>
                <a:extLst>
                  <a:ext uri="{0D108BD9-81ED-4DB2-BD59-A6C34878D82A}">
                    <a16:rowId xmlns:a16="http://schemas.microsoft.com/office/drawing/2014/main" val="10004"/>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&lt;=</a:t>
                      </a:r>
                    </a:p>
                  </a:txBody>
                  <a:tcPr anchor="ctr"/>
                </a:tc>
                <a:tc>
                  <a:txBody>
                    <a:bodyPr/>
                    <a:lstStyle/>
                    <a:p>
                      <a:r>
                        <a:rPr lang="en-IN" sz="1600" dirty="0">
                          <a:latin typeface="Arial" panose="020B0604020202020204" pitchFamily="34" charset="0"/>
                          <a:cs typeface="Arial" panose="020B0604020202020204" pitchFamily="34" charset="0"/>
                        </a:rPr>
                        <a:t>Less than or equal operator</a:t>
                      </a:r>
                    </a:p>
                  </a:txBody>
                  <a:tcPr anchor="ctr"/>
                </a:tc>
                <a:extLst>
                  <a:ext uri="{0D108BD9-81ED-4DB2-BD59-A6C34878D82A}">
                    <a16:rowId xmlns:a16="http://schemas.microsoft.com/office/drawing/2014/main" val="10005"/>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 &lt;&gt;</a:t>
                      </a:r>
                    </a:p>
                  </a:txBody>
                  <a:tcPr anchor="ctr"/>
                </a:tc>
                <a:tc>
                  <a:txBody>
                    <a:bodyPr/>
                    <a:lstStyle/>
                    <a:p>
                      <a:r>
                        <a:rPr lang="en-IN" sz="1600" dirty="0">
                          <a:latin typeface="Arial" panose="020B0604020202020204" pitchFamily="34" charset="0"/>
                          <a:cs typeface="Arial" panose="020B0604020202020204" pitchFamily="34" charset="0"/>
                        </a:rPr>
                        <a:t>Not equal operator</a:t>
                      </a:r>
                    </a:p>
                  </a:txBody>
                  <a:tcPr anchor="ctr"/>
                </a:tc>
                <a:extLst>
                  <a:ext uri="{0D108BD9-81ED-4DB2-BD59-A6C34878D82A}">
                    <a16:rowId xmlns:a16="http://schemas.microsoft.com/office/drawing/2014/main" val="10006"/>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&lt;=&gt;</a:t>
                      </a:r>
                    </a:p>
                  </a:txBody>
                  <a:tcPr anchor="ctr"/>
                </a:tc>
                <a:tc>
                  <a:txBody>
                    <a:bodyPr/>
                    <a:lstStyle/>
                    <a:p>
                      <a:r>
                        <a:rPr lang="en-IN" sz="1600" dirty="0">
                          <a:latin typeface="Arial" panose="020B0604020202020204" pitchFamily="34" charset="0"/>
                          <a:cs typeface="Arial" panose="020B0604020202020204" pitchFamily="34" charset="0"/>
                        </a:rPr>
                        <a:t>NULL-safe equal to operator</a:t>
                      </a:r>
                    </a:p>
                  </a:txBody>
                  <a:tcPr anchor="ctr"/>
                </a:tc>
                <a:extLst>
                  <a:ext uri="{0D108BD9-81ED-4DB2-BD59-A6C34878D82A}">
                    <a16:rowId xmlns:a16="http://schemas.microsoft.com/office/drawing/2014/main" val="10007"/>
                  </a:ext>
                </a:extLst>
              </a:tr>
            </a:tbl>
          </a:graphicData>
        </a:graphic>
      </p:graphicFrame>
      <p:sp>
        <p:nvSpPr>
          <p:cNvPr id="6" name="Rectangle 5"/>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 WHERE </a:t>
            </a:r>
            <a:r>
              <a:rPr lang="en-US" sz="2000" b="1" i="1" dirty="0">
                <a:solidFill>
                  <a:srgbClr val="0077AA"/>
                </a:solidFill>
                <a:latin typeface="Liberation Mono"/>
              </a:rPr>
              <a:t>P </a:t>
            </a:r>
            <a:r>
              <a:rPr lang="en-US" sz="2000" dirty="0">
                <a:solidFill>
                  <a:srgbClr val="0077AA"/>
                </a:solidFill>
                <a:latin typeface="Liberation Mono"/>
              </a:rPr>
              <a:t>]</a:t>
            </a:r>
          </a:p>
        </p:txBody>
      </p:sp>
      <p:grpSp>
        <p:nvGrpSpPr>
          <p:cNvPr id="8" name="Group 7"/>
          <p:cNvGrpSpPr/>
          <p:nvPr/>
        </p:nvGrpSpPr>
        <p:grpSpPr>
          <a:xfrm>
            <a:off x="180944" y="5500702"/>
            <a:ext cx="5362575" cy="742950"/>
            <a:chOff x="180944" y="5500702"/>
            <a:chExt cx="5362575" cy="742950"/>
          </a:xfrm>
        </p:grpSpPr>
        <p:pic>
          <p:nvPicPr>
            <p:cNvPr id="4" name="Picture 3"/>
            <p:cNvPicPr>
              <a:picLocks noChangeAspect="1"/>
            </p:cNvPicPr>
            <p:nvPr/>
          </p:nvPicPr>
          <p:blipFill>
            <a:blip r:embed="rId2"/>
            <a:stretch>
              <a:fillRect/>
            </a:stretch>
          </p:blipFill>
          <p:spPr>
            <a:xfrm>
              <a:off x="180944" y="5500702"/>
              <a:ext cx="5362575" cy="342900"/>
            </a:xfrm>
            <a:prstGeom prst="rect">
              <a:avLst/>
            </a:prstGeom>
          </p:spPr>
        </p:pic>
        <p:pic>
          <p:nvPicPr>
            <p:cNvPr id="7" name="Picture 6"/>
            <p:cNvPicPr>
              <a:picLocks noChangeAspect="1"/>
            </p:cNvPicPr>
            <p:nvPr/>
          </p:nvPicPr>
          <p:blipFill>
            <a:blip r:embed="rId3"/>
            <a:stretch>
              <a:fillRect/>
            </a:stretch>
          </p:blipFill>
          <p:spPr>
            <a:xfrm>
              <a:off x="228600" y="5957902"/>
              <a:ext cx="4629150" cy="285750"/>
            </a:xfrm>
            <a:prstGeom prst="rect">
              <a:avLst/>
            </a:prstGeom>
          </p:spPr>
        </p:pic>
      </p:grpSp>
    </p:spTree>
    <p:extLst>
      <p:ext uri="{BB962C8B-B14F-4D97-AF65-F5344CB8AC3E}">
        <p14:creationId xmlns:p14="http://schemas.microsoft.com/office/powerpoint/2010/main" val="139947438"/>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183385212"/>
              </p:ext>
            </p:extLst>
          </p:nvPr>
        </p:nvGraphicFramePr>
        <p:xfrm>
          <a:off x="152400" y="2374268"/>
          <a:ext cx="8839200" cy="1483360"/>
        </p:xfrm>
        <a:graphic>
          <a:graphicData uri="http://schemas.openxmlformats.org/drawingml/2006/table">
            <a:tbl>
              <a:tblPr firstRow="1" bandRow="1">
                <a:tableStyleId>{7E9639D4-E3E2-4D34-9284-5A2195B3D0D7}</a:tableStyleId>
              </a:tblPr>
              <a:tblGrid>
                <a:gridCol w="1676400">
                  <a:extLst>
                    <a:ext uri="{9D8B030D-6E8A-4147-A177-3AD203B41FA5}">
                      <a16:colId xmlns:a16="http://schemas.microsoft.com/office/drawing/2014/main" val="20000"/>
                    </a:ext>
                  </a:extLst>
                </a:gridCol>
                <a:gridCol w="71628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Logical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AND, &amp;&amp;</a:t>
                      </a:r>
                    </a:p>
                  </a:txBody>
                  <a:tcPr anchor="ctr"/>
                </a:tc>
                <a:tc>
                  <a:txBody>
                    <a:bodyPr/>
                    <a:lstStyle/>
                    <a:p>
                      <a:r>
                        <a:rPr lang="en-IN" sz="1600" dirty="0">
                          <a:latin typeface="Arial" panose="020B0604020202020204" pitchFamily="34" charset="0"/>
                          <a:cs typeface="Arial" panose="020B0604020202020204" pitchFamily="34" charset="0"/>
                        </a:rPr>
                        <a:t>Logical AND  eg. SELECT 1 AND 1;</a:t>
                      </a:r>
                    </a:p>
                  </a:txBody>
                  <a:tcPr anchor="ctr"/>
                </a:tc>
                <a:extLst>
                  <a:ext uri="{0D108BD9-81ED-4DB2-BD59-A6C34878D82A}">
                    <a16:rowId xmlns:a16="http://schemas.microsoft.com/office/drawing/2014/main" val="10001"/>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OR,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Logical OR    eg. SELECT 1 OR 1;</a:t>
                      </a:r>
                    </a:p>
                  </a:txBody>
                  <a:tcPr anchor="ctr"/>
                </a:tc>
                <a:extLst>
                  <a:ext uri="{0D108BD9-81ED-4DB2-BD59-A6C34878D82A}">
                    <a16:rowId xmlns:a16="http://schemas.microsoft.com/office/drawing/2014/main" val="10002"/>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NOT,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Negates value eg. SELECT NOT 1;</a:t>
                      </a:r>
                    </a:p>
                  </a:txBody>
                  <a:tcPr anchor="ctr"/>
                </a:tc>
                <a:extLst>
                  <a:ext uri="{0D108BD9-81ED-4DB2-BD59-A6C34878D82A}">
                    <a16:rowId xmlns:a16="http://schemas.microsoft.com/office/drawing/2014/main" val="10003"/>
                  </a:ext>
                </a:extLst>
              </a:tr>
            </a:tbl>
          </a:graphicData>
        </a:graphic>
      </p:graphicFrame>
      <p:sp>
        <p:nvSpPr>
          <p:cNvPr id="4" name="Rectangle 3"/>
          <p:cNvSpPr/>
          <p:nvPr/>
        </p:nvSpPr>
        <p:spPr>
          <a:xfrm>
            <a:off x="152400" y="4143380"/>
            <a:ext cx="8839200" cy="2031325"/>
          </a:xfrm>
          <a:prstGeom prst="rect">
            <a:avLst/>
          </a:prstGeom>
          <a:solidFill>
            <a:schemeClr val="accent4">
              <a:lumMod val="75000"/>
            </a:schemeClr>
          </a:solidFill>
        </p:spPr>
        <p:txBody>
          <a:bodyPr wrap="square">
            <a:spAutoFit/>
          </a:bodyPr>
          <a:lstStyle/>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AND.</a:t>
            </a:r>
            <a:r>
              <a:rPr lang="en-IN" sz="1400"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OR.</a:t>
            </a:r>
            <a:r>
              <a:rPr lang="en-IN" sz="1400"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NOT.</a:t>
            </a:r>
            <a:r>
              <a:rPr lang="en-IN" sz="1400" dirty="0">
                <a:latin typeface="Arial" panose="020B0604020202020204" pitchFamily="34" charset="0"/>
                <a:cs typeface="Arial" panose="020B0604020202020204" pitchFamily="34" charset="0"/>
              </a:rPr>
              <a:t> Evaluates to 1 if the operand is 0, to 0 if the operand is nonzero, and NOT NULL returns NULL.</a:t>
            </a:r>
          </a:p>
        </p:txBody>
      </p:sp>
      <p:sp>
        <p:nvSpPr>
          <p:cNvPr id="8" name="Rectangle 7"/>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 WHERE </a:t>
            </a:r>
            <a:r>
              <a:rPr lang="en-US" sz="2000" b="1" i="1" dirty="0">
                <a:solidFill>
                  <a:srgbClr val="0077AA"/>
                </a:solidFill>
                <a:latin typeface="Liberation Mono"/>
              </a:rPr>
              <a:t>P </a:t>
            </a:r>
            <a:r>
              <a:rPr lang="en-US" sz="2000" dirty="0">
                <a:solidFill>
                  <a:srgbClr val="0077AA"/>
                </a:solidFill>
                <a:latin typeface="Liberation Mono"/>
              </a:rPr>
              <a:t>]</a:t>
            </a:r>
          </a:p>
        </p:txBody>
      </p:sp>
    </p:spTree>
    <p:extLst>
      <p:ext uri="{BB962C8B-B14F-4D97-AF65-F5344CB8AC3E}">
        <p14:creationId xmlns:p14="http://schemas.microsoft.com/office/powerpoint/2010/main" val="40919684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 y="457200"/>
            <a:ext cx="8864252" cy="5638800"/>
          </a:xfrm>
          <a:prstGeom prst="rect">
            <a:avLst/>
          </a:prstGeom>
        </p:spPr>
      </p:pic>
    </p:spTree>
    <p:extLst>
      <p:ext uri="{BB962C8B-B14F-4D97-AF65-F5344CB8AC3E}">
        <p14:creationId xmlns:p14="http://schemas.microsoft.com/office/powerpoint/2010/main" val="587990203"/>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1192373735"/>
              </p:ext>
            </p:extLst>
          </p:nvPr>
        </p:nvGraphicFramePr>
        <p:xfrm>
          <a:off x="152400" y="2166950"/>
          <a:ext cx="8839200" cy="3048000"/>
        </p:xfrm>
        <a:graphic>
          <a:graphicData uri="http://schemas.openxmlformats.org/drawingml/2006/table">
            <a:tbl>
              <a:tblPr firstRow="1" bandRow="1">
                <a:tableStyleId>{7E9639D4-E3E2-4D34-9284-5A2195B3D0D7}</a:tableStyleId>
              </a:tblPr>
              <a:tblGrid>
                <a:gridCol w="2971800">
                  <a:extLst>
                    <a:ext uri="{9D8B030D-6E8A-4147-A177-3AD203B41FA5}">
                      <a16:colId xmlns:a16="http://schemas.microsoft.com/office/drawing/2014/main" val="20000"/>
                    </a:ext>
                  </a:extLst>
                </a:gridCol>
                <a:gridCol w="58674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IS NULL</a:t>
                      </a:r>
                    </a:p>
                  </a:txBody>
                  <a:tcPr anchor="ctr"/>
                </a:tc>
                <a:tc>
                  <a:txBody>
                    <a:bodyPr/>
                    <a:lstStyle/>
                    <a:p>
                      <a:r>
                        <a:rPr lang="en-IN" sz="1600" dirty="0">
                          <a:latin typeface="Arial" panose="020B0604020202020204" pitchFamily="34" charset="0"/>
                          <a:cs typeface="Arial" panose="020B0604020202020204" pitchFamily="34" charset="0"/>
                        </a:rPr>
                        <a:t>NULL value test</a:t>
                      </a:r>
                    </a:p>
                  </a:txBody>
                  <a:tcPr anchor="ctr"/>
                </a:tc>
                <a:extLst>
                  <a:ext uri="{0D108BD9-81ED-4DB2-BD59-A6C34878D82A}">
                    <a16:rowId xmlns:a16="http://schemas.microsoft.com/office/drawing/2014/main" val="10001"/>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IS NOT NULL</a:t>
                      </a:r>
                    </a:p>
                  </a:txBody>
                  <a:tcPr anchor="ctr"/>
                </a:tc>
                <a:tc>
                  <a:txBody>
                    <a:bodyPr/>
                    <a:lstStyle/>
                    <a:p>
                      <a:r>
                        <a:rPr lang="en-IN" sz="1600" dirty="0">
                          <a:latin typeface="Arial" panose="020B0604020202020204" pitchFamily="34" charset="0"/>
                          <a:cs typeface="Arial" panose="020B0604020202020204" pitchFamily="34" charset="0"/>
                        </a:rPr>
                        <a:t>NOT NULL value test</a:t>
                      </a:r>
                    </a:p>
                  </a:txBody>
                  <a:tcPr anchor="ctr"/>
                </a:tc>
                <a:extLst>
                  <a:ext uri="{0D108BD9-81ED-4DB2-BD59-A6C34878D82A}">
                    <a16:rowId xmlns:a16="http://schemas.microsoft.com/office/drawing/2014/main" val="10002"/>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ISNULL(expr)</a:t>
                      </a:r>
                    </a:p>
                  </a:txBody>
                  <a:tcPr anchor="ctr"/>
                </a:tc>
                <a:tc>
                  <a:txBody>
                    <a:bodyPr/>
                    <a:lstStyle/>
                    <a:p>
                      <a:r>
                        <a:rPr lang="en-IN" sz="1600" dirty="0">
                          <a:latin typeface="Arial" panose="020B0604020202020204" pitchFamily="34" charset="0"/>
                          <a:cs typeface="Arial" panose="020B0604020202020204" pitchFamily="34" charset="0"/>
                        </a:rPr>
                        <a:t>If expr is NULL, ISNULL() returns 1, otherwise it returns 0.</a:t>
                      </a:r>
                    </a:p>
                  </a:txBody>
                  <a:tcPr anchor="ctr"/>
                </a:tc>
                <a:extLst>
                  <a:ext uri="{0D108BD9-81ED-4DB2-BD59-A6C34878D82A}">
                    <a16:rowId xmlns:a16="http://schemas.microsoft.com/office/drawing/2014/main" val="10003"/>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STRCMP(expr1,expr2)</a:t>
                      </a:r>
                    </a:p>
                  </a:txBody>
                  <a:tcPr anchor="ctr"/>
                </a:tc>
                <a:tc>
                  <a:txBody>
                    <a:bodyPr/>
                    <a:lstStyle/>
                    <a:p>
                      <a:r>
                        <a:rPr lang="en-IN" sz="1600" dirty="0">
                          <a:latin typeface="Arial" panose="020B0604020202020204" pitchFamily="34" charset="0"/>
                          <a:cs typeface="Arial" panose="020B0604020202020204" pitchFamily="34" charset="0"/>
                        </a:rPr>
                        <a:t>STRCMP() returns 0 if the strings are the same, -1 if the first argument is smaller than the second according to the current sort order, and 1 otherwise.</a:t>
                      </a:r>
                    </a:p>
                  </a:txBody>
                  <a:tcPr anchor="ctr"/>
                </a:tc>
                <a:extLst>
                  <a:ext uri="{0D108BD9-81ED-4DB2-BD59-A6C34878D82A}">
                    <a16:rowId xmlns:a16="http://schemas.microsoft.com/office/drawing/2014/main" val="10004"/>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LEAST(value1,value2,...)</a:t>
                      </a:r>
                    </a:p>
                  </a:txBody>
                  <a:tcPr anchor="ctr"/>
                </a:tc>
                <a:tc>
                  <a:txBody>
                    <a:bodyPr/>
                    <a:lstStyle/>
                    <a:p>
                      <a:r>
                        <a:rPr lang="en-IN" sz="1600" dirty="0">
                          <a:latin typeface="Arial" panose="020B0604020202020204" pitchFamily="34" charset="0"/>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5"/>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GREATEST(value1,value2,...)</a:t>
                      </a:r>
                    </a:p>
                  </a:txBody>
                  <a:tcPr anchor="ctr"/>
                </a:tc>
                <a:tc>
                  <a:txBody>
                    <a:bodyPr/>
                    <a:lstStyle/>
                    <a:p>
                      <a:r>
                        <a:rPr lang="en-IN" sz="1600" dirty="0">
                          <a:latin typeface="Arial" panose="020B0604020202020204" pitchFamily="34" charset="0"/>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6"/>
                  </a:ext>
                </a:extLst>
              </a:tr>
            </a:tbl>
          </a:graphicData>
        </a:graphic>
      </p:graphicFrame>
      <p:sp>
        <p:nvSpPr>
          <p:cNvPr id="7" name="Rectangle 6"/>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 WHERE </a:t>
            </a:r>
            <a:r>
              <a:rPr lang="en-US" sz="2000" b="1" i="1" dirty="0">
                <a:solidFill>
                  <a:srgbClr val="0077AA"/>
                </a:solidFill>
                <a:latin typeface="Liberation Mono"/>
              </a:rPr>
              <a:t>P </a:t>
            </a:r>
            <a:r>
              <a:rPr lang="en-US" sz="2000" dirty="0">
                <a:solidFill>
                  <a:srgbClr val="0077AA"/>
                </a:solidFill>
                <a:latin typeface="Liberation Mono"/>
              </a:rPr>
              <a:t>]</a:t>
            </a:r>
          </a:p>
        </p:txBody>
      </p:sp>
      <p:sp>
        <p:nvSpPr>
          <p:cNvPr id="6" name="Rectangle 5"/>
          <p:cNvSpPr/>
          <p:nvPr/>
        </p:nvSpPr>
        <p:spPr>
          <a:xfrm>
            <a:off x="142844" y="5357826"/>
            <a:ext cx="8858312" cy="1415772"/>
          </a:xfrm>
          <a:prstGeom prst="rect">
            <a:avLst/>
          </a:prstGeom>
          <a:solidFill>
            <a:schemeClr val="bg1"/>
          </a:solidFill>
        </p:spPr>
        <p:txBody>
          <a:bodyPr wrap="square">
            <a:spAutoFit/>
          </a:bodyPr>
          <a:lstStyle/>
          <a:p>
            <a:pPr latinLnBrk="1"/>
            <a:r>
              <a:rPr lang="en-US" dirty="0">
                <a:solidFill>
                  <a:srgbClr val="00B0F0"/>
                </a:solidFill>
                <a:latin typeface="Consolas" pitchFamily="49" charset="0"/>
              </a:rPr>
              <a:t>SELECT GREATEST(10, 20, 30),    </a:t>
            </a:r>
            <a:r>
              <a:rPr lang="en-US" i="1" dirty="0">
                <a:solidFill>
                  <a:srgbClr val="00B050"/>
                </a:solidFill>
                <a:latin typeface="Consolas" pitchFamily="49" charset="0"/>
              </a:rPr>
              <a:t>-- 30</a:t>
            </a:r>
            <a:endParaRPr lang="en-US" dirty="0">
              <a:solidFill>
                <a:srgbClr val="00B050"/>
              </a:solidFill>
              <a:latin typeface="Consolas" pitchFamily="49" charset="0"/>
            </a:endParaRPr>
          </a:p>
          <a:p>
            <a:pPr latinLnBrk="1"/>
            <a:r>
              <a:rPr lang="en-US" dirty="0">
                <a:solidFill>
                  <a:srgbClr val="00B0F0"/>
                </a:solidFill>
                <a:latin typeface="Consolas" pitchFamily="49" charset="0"/>
              </a:rPr>
              <a:t>       LEAST(10, 20, 30); 	   </a:t>
            </a:r>
            <a:r>
              <a:rPr lang="en-US" i="1" dirty="0">
                <a:solidFill>
                  <a:srgbClr val="00B050"/>
                </a:solidFill>
                <a:latin typeface="Consolas" pitchFamily="49" charset="0"/>
              </a:rPr>
              <a:t>-- 10</a:t>
            </a:r>
            <a:endParaRPr lang="en-US" dirty="0">
              <a:solidFill>
                <a:srgbClr val="00B050"/>
              </a:solidFill>
              <a:latin typeface="Consolas" pitchFamily="49" charset="0"/>
            </a:endParaRPr>
          </a:p>
          <a:p>
            <a:pPr latinLnBrk="1"/>
            <a:r>
              <a:rPr lang="en-US" sz="1050" dirty="0">
                <a:solidFill>
                  <a:srgbClr val="00B0F0"/>
                </a:solidFill>
                <a:latin typeface="Consolas" pitchFamily="49" charset="0"/>
              </a:rPr>
              <a:t>  </a:t>
            </a:r>
          </a:p>
          <a:p>
            <a:pPr latinLnBrk="1"/>
            <a:r>
              <a:rPr lang="en-US" dirty="0">
                <a:solidFill>
                  <a:srgbClr val="00B0F0"/>
                </a:solidFill>
                <a:latin typeface="Consolas" pitchFamily="49" charset="0"/>
              </a:rPr>
              <a:t>SELECT GREATEST(10, null, 30),  </a:t>
            </a:r>
            <a:r>
              <a:rPr lang="en-US" i="1" dirty="0">
                <a:solidFill>
                  <a:srgbClr val="00B050"/>
                </a:solidFill>
                <a:latin typeface="Consolas" pitchFamily="49" charset="0"/>
              </a:rPr>
              <a:t>-- null</a:t>
            </a:r>
            <a:endParaRPr lang="en-US" dirty="0">
              <a:solidFill>
                <a:srgbClr val="00B050"/>
              </a:solidFill>
              <a:latin typeface="Consolas" pitchFamily="49" charset="0"/>
            </a:endParaRPr>
          </a:p>
          <a:p>
            <a:pPr latinLnBrk="1"/>
            <a:r>
              <a:rPr lang="en-US" dirty="0">
                <a:solidFill>
                  <a:srgbClr val="00B0F0"/>
                </a:solidFill>
                <a:latin typeface="Consolas" pitchFamily="49" charset="0"/>
              </a:rPr>
              <a:t>       LEAST(10, null , 30);    </a:t>
            </a:r>
            <a:r>
              <a:rPr lang="en-US" i="1" dirty="0">
                <a:solidFill>
                  <a:srgbClr val="00B050"/>
                </a:solidFill>
                <a:latin typeface="Consolas" pitchFamily="49" charset="0"/>
              </a:rPr>
              <a:t>-- null</a:t>
            </a:r>
            <a:endParaRPr lang="en-US" dirty="0">
              <a:solidFill>
                <a:srgbClr val="00B050"/>
              </a:solidFill>
              <a:latin typeface="Consolas" pitchFamily="49" charset="0"/>
            </a:endParaRPr>
          </a:p>
        </p:txBody>
      </p:sp>
    </p:spTree>
    <p:extLst>
      <p:ext uri="{BB962C8B-B14F-4D97-AF65-F5344CB8AC3E}">
        <p14:creationId xmlns:p14="http://schemas.microsoft.com/office/powerpoint/2010/main" val="887705388"/>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2028519673"/>
              </p:ext>
            </p:extLst>
          </p:nvPr>
        </p:nvGraphicFramePr>
        <p:xfrm>
          <a:off x="152400" y="2428868"/>
          <a:ext cx="8839200" cy="3012440"/>
        </p:xfrm>
        <a:graphic>
          <a:graphicData uri="http://schemas.openxmlformats.org/drawingml/2006/table">
            <a:tbl>
              <a:tblPr firstRow="1" bandRow="1">
                <a:tableStyleId>{7E9639D4-E3E2-4D34-9284-5A2195B3D0D7}</a:tableStyleId>
              </a:tblPr>
              <a:tblGrid>
                <a:gridCol w="3048000">
                  <a:extLst>
                    <a:ext uri="{9D8B030D-6E8A-4147-A177-3AD203B41FA5}">
                      <a16:colId xmlns:a16="http://schemas.microsoft.com/office/drawing/2014/main" val="20000"/>
                    </a:ext>
                  </a:extLst>
                </a:gridCol>
                <a:gridCol w="57912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BETWEEN ... AND ...</a:t>
                      </a:r>
                    </a:p>
                  </a:txBody>
                  <a:tcPr anchor="ctr"/>
                </a:tc>
                <a:tc>
                  <a:txBody>
                    <a:bodyPr/>
                    <a:lstStyle/>
                    <a:p>
                      <a:r>
                        <a:rPr lang="en-IN" sz="1600" dirty="0">
                          <a:latin typeface="Arial" panose="020B0604020202020204" pitchFamily="34" charset="0"/>
                          <a:cs typeface="Arial" panose="020B0604020202020204" pitchFamily="34" charset="0"/>
                        </a:rPr>
                        <a:t>Check whether a value is within a range of values</a:t>
                      </a:r>
                    </a:p>
                  </a:txBody>
                  <a:tcPr anchor="ctr"/>
                </a:tc>
                <a:extLst>
                  <a:ext uri="{0D108BD9-81ED-4DB2-BD59-A6C34878D82A}">
                    <a16:rowId xmlns:a16="http://schemas.microsoft.com/office/drawing/2014/main" val="10001"/>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NOT BETWEEN ... AND ...</a:t>
                      </a:r>
                    </a:p>
                  </a:txBody>
                  <a:tcPr anchor="ctr"/>
                </a:tc>
                <a:tc>
                  <a:txBody>
                    <a:bodyPr/>
                    <a:lstStyle/>
                    <a:p>
                      <a:r>
                        <a:rPr lang="en-IN" sz="1600" dirty="0">
                          <a:latin typeface="Arial" panose="020B0604020202020204" pitchFamily="34" charset="0"/>
                          <a:cs typeface="Arial" panose="020B0604020202020204" pitchFamily="34" charset="0"/>
                        </a:rPr>
                        <a:t>Check whether a value is not within a range of values</a:t>
                      </a:r>
                    </a:p>
                  </a:txBody>
                  <a:tcPr anchor="ctr"/>
                </a:tc>
                <a:extLst>
                  <a:ext uri="{0D108BD9-81ED-4DB2-BD59-A6C34878D82A}">
                    <a16:rowId xmlns:a16="http://schemas.microsoft.com/office/drawing/2014/main" val="10002"/>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expr IN (value,...)</a:t>
                      </a:r>
                    </a:p>
                  </a:txBody>
                  <a:tcPr anchor="ctr"/>
                </a:tc>
                <a:tc>
                  <a:txBody>
                    <a:bodyPr/>
                    <a:lstStyle/>
                    <a:p>
                      <a:r>
                        <a:rPr lang="en-IN" sz="1600" dirty="0">
                          <a:latin typeface="Arial" panose="020B0604020202020204" pitchFamily="34" charset="0"/>
                          <a:cs typeface="Arial" panose="020B0604020202020204" pitchFamily="34" charset="0"/>
                        </a:rPr>
                        <a:t>Check whether a value is within a set of values</a:t>
                      </a:r>
                    </a:p>
                  </a:txBody>
                  <a:tcPr anchor="ctr"/>
                </a:tc>
                <a:extLst>
                  <a:ext uri="{0D108BD9-81ED-4DB2-BD59-A6C34878D82A}">
                    <a16:rowId xmlns:a16="http://schemas.microsoft.com/office/drawing/2014/main" val="10003"/>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expr NOT IN (value,...)</a:t>
                      </a:r>
                    </a:p>
                  </a:txBody>
                  <a:tcPr anchor="ctr"/>
                </a:tc>
                <a:tc>
                  <a:txBody>
                    <a:bodyPr/>
                    <a:lstStyle/>
                    <a:p>
                      <a:r>
                        <a:rPr lang="en-IN" sz="1600" dirty="0">
                          <a:latin typeface="Arial" panose="020B0604020202020204" pitchFamily="34" charset="0"/>
                          <a:cs typeface="Arial" panose="020B0604020202020204" pitchFamily="34" charset="0"/>
                        </a:rPr>
                        <a:t>Check whether a value is not within a set of values</a:t>
                      </a:r>
                    </a:p>
                  </a:txBody>
                  <a:tcPr anchor="ctr"/>
                </a:tc>
                <a:extLst>
                  <a:ext uri="{0D108BD9-81ED-4DB2-BD59-A6C34878D82A}">
                    <a16:rowId xmlns:a16="http://schemas.microsoft.com/office/drawing/2014/main" val="10004"/>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expr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anchor="ctr"/>
                </a:tc>
                <a:tc>
                  <a:txBody>
                    <a:bodyPr/>
                    <a:lstStyle/>
                    <a:p>
                      <a:r>
                        <a:rPr lang="en-IN" sz="1600" dirty="0">
                          <a:latin typeface="Arial" panose="020B0604020202020204" pitchFamily="34" charset="0"/>
                          <a:cs typeface="Arial" panose="020B0604020202020204" pitchFamily="34" charset="0"/>
                        </a:rPr>
                        <a:t>Pattern matching using an SQL pattern. Returns 1 (TRUE) or 0 (FALSE). If either expr or pat is NULL, the result is NULL.</a:t>
                      </a:r>
                    </a:p>
                  </a:txBody>
                  <a:tcPr anchor="ctr"/>
                </a:tc>
                <a:extLst>
                  <a:ext uri="{0D108BD9-81ED-4DB2-BD59-A6C34878D82A}">
                    <a16:rowId xmlns:a16="http://schemas.microsoft.com/office/drawing/2014/main" val="10005"/>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expr NOT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anchor="ctr"/>
                </a:tc>
                <a:tc>
                  <a:txBody>
                    <a:bodyPr/>
                    <a:lstStyle/>
                    <a:p>
                      <a:r>
                        <a:rPr lang="en-IN" sz="1600" dirty="0">
                          <a:latin typeface="Arial" panose="020B0604020202020204" pitchFamily="34" charset="0"/>
                          <a:cs typeface="Arial" panose="020B0604020202020204" pitchFamily="34" charset="0"/>
                        </a:rPr>
                        <a:t>Negation of simple pattern matching.</a:t>
                      </a:r>
                    </a:p>
                  </a:txBody>
                  <a:tcPr anchor="ctr"/>
                </a:tc>
                <a:extLst>
                  <a:ext uri="{0D108BD9-81ED-4DB2-BD59-A6C34878D82A}">
                    <a16:rowId xmlns:a16="http://schemas.microsoft.com/office/drawing/2014/main" val="10006"/>
                  </a:ext>
                </a:extLst>
              </a:tr>
            </a:tbl>
          </a:graphicData>
        </a:graphic>
      </p:graphicFrame>
      <p:sp>
        <p:nvSpPr>
          <p:cNvPr id="6" name="Rectangle 5"/>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 WHERE </a:t>
            </a:r>
            <a:r>
              <a:rPr lang="en-US" sz="2000" b="1" i="1" dirty="0">
                <a:solidFill>
                  <a:srgbClr val="0077AA"/>
                </a:solidFill>
                <a:latin typeface="Liberation Mono"/>
              </a:rPr>
              <a:t>P </a:t>
            </a:r>
            <a:r>
              <a:rPr lang="en-US" sz="2000" dirty="0">
                <a:solidFill>
                  <a:srgbClr val="0077AA"/>
                </a:solidFill>
                <a:latin typeface="Liberation Mono"/>
              </a:rPr>
              <a:t>]</a:t>
            </a:r>
          </a:p>
        </p:txBody>
      </p:sp>
    </p:spTree>
    <p:extLst>
      <p:ext uri="{BB962C8B-B14F-4D97-AF65-F5344CB8AC3E}">
        <p14:creationId xmlns:p14="http://schemas.microsoft.com/office/powerpoint/2010/main" val="3139534799"/>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2493496343"/>
              </p:ext>
            </p:extLst>
          </p:nvPr>
        </p:nvGraphicFramePr>
        <p:xfrm>
          <a:off x="152400" y="2428868"/>
          <a:ext cx="8839200" cy="1112520"/>
        </p:xfrm>
        <a:graphic>
          <a:graphicData uri="http://schemas.openxmlformats.org/drawingml/2006/table">
            <a:tbl>
              <a:tblPr firstRow="1" bandRow="1">
                <a:tableStyleId>{7E9639D4-E3E2-4D34-9284-5A2195B3D0D7}</a:tableStyleId>
              </a:tblPr>
              <a:tblGrid>
                <a:gridCol w="3048000">
                  <a:extLst>
                    <a:ext uri="{9D8B030D-6E8A-4147-A177-3AD203B41FA5}">
                      <a16:colId xmlns:a16="http://schemas.microsoft.com/office/drawing/2014/main" val="20000"/>
                    </a:ext>
                  </a:extLst>
                </a:gridCol>
                <a:gridCol w="57912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Group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(expr, [expr]…)</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solidFill>
                            <a:srgbClr val="005E74"/>
                          </a:solidFill>
                          <a:latin typeface="Arial" panose="020B0604020202020204" pitchFamily="34" charset="0"/>
                          <a:cs typeface="Arial" panose="020B0604020202020204" pitchFamily="34" charset="0"/>
                        </a:rPr>
                        <a:t>ROW(expr, [expr]…)</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2"/>
                  </a:ext>
                </a:extLst>
              </a:tr>
            </a:tbl>
          </a:graphicData>
        </a:graphic>
      </p:graphicFrame>
      <p:sp>
        <p:nvSpPr>
          <p:cNvPr id="6" name="Rectangle 5"/>
          <p:cNvSpPr/>
          <p:nvPr/>
        </p:nvSpPr>
        <p:spPr>
          <a:xfrm>
            <a:off x="152400" y="4237672"/>
            <a:ext cx="8839200" cy="1477328"/>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IN" dirty="0">
                <a:latin typeface="Arial" panose="020B0604020202020204" pitchFamily="34" charset="0"/>
                <a:cs typeface="Arial" panose="020B0604020202020204" pitchFamily="34" charset="0"/>
              </a:rPr>
              <a: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PWD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a:latin typeface="Arial" panose="020B0604020202020204" pitchFamily="34"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cs typeface="Arial" panose="020B0604020202020204" pitchFamily="34" charset="0"/>
              </a:rPr>
              <a:t> PWD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DEPT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latin typeface="Arial" panose="020B0604020202020204" pitchFamily="34" charset="0"/>
                <a:ea typeface="Times New Roman" panose="02020603050405020304" pitchFamily="18" charset="0"/>
                <a:cs typeface="Arial" panose="020B0604020202020204" pitchFamily="34" charset="0"/>
              </a:rPr>
              <a:t>DEPTNO </a:t>
            </a:r>
            <a:r>
              <a:rPr lang="en-IN" dirty="0">
                <a:solidFill>
                  <a:schemeClr val="accent5">
                    <a:lumMod val="7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30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IN" dirty="0">
                <a:latin typeface="Arial" panose="020B0604020202020204" pitchFamily="34" charset="0"/>
                <a:cs typeface="Arial" panose="020B0604020202020204" pitchFamily="34" charset="0"/>
              </a:rPr>
              <a: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ROW </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PWD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a:latin typeface="Arial" panose="020B0604020202020204" pitchFamily="34"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cs typeface="Arial" panose="020B0604020202020204" pitchFamily="34" charset="0"/>
              </a:rPr>
              <a:t> PWD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DEPT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latin typeface="Arial" panose="020B0604020202020204" pitchFamily="34" charset="0"/>
                <a:ea typeface="Times New Roman" panose="02020603050405020304" pitchFamily="18" charset="0"/>
                <a:cs typeface="Arial" panose="020B0604020202020204" pitchFamily="34" charset="0"/>
              </a:rPr>
              <a:t>DEPTNO </a:t>
            </a:r>
            <a:r>
              <a:rPr lang="en-IN" dirty="0">
                <a:solidFill>
                  <a:schemeClr val="accent5">
                    <a:lumMod val="7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30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8" name="Rectangle 7"/>
          <p:cNvSpPr/>
          <p:nvPr/>
        </p:nvSpPr>
        <p:spPr>
          <a:xfrm>
            <a:off x="4800600" y="3821668"/>
            <a:ext cx="3962400"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Note: Both the statements are same.</a:t>
            </a:r>
          </a:p>
        </p:txBody>
      </p:sp>
      <p:sp>
        <p:nvSpPr>
          <p:cNvPr id="9" name="Rectangle 8"/>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 WHERE </a:t>
            </a:r>
            <a:r>
              <a:rPr lang="en-US" sz="2000" b="1" i="1" dirty="0">
                <a:solidFill>
                  <a:srgbClr val="0077AA"/>
                </a:solidFill>
                <a:latin typeface="Liberation Mono"/>
              </a:rPr>
              <a:t>P </a:t>
            </a:r>
            <a:r>
              <a:rPr lang="en-US" sz="2000" dirty="0">
                <a:solidFill>
                  <a:srgbClr val="0077AA"/>
                </a:solidFill>
                <a:latin typeface="Liberation Mono"/>
              </a:rPr>
              <a:t>]</a:t>
            </a:r>
          </a:p>
        </p:txBody>
      </p:sp>
    </p:spTree>
    <p:extLst>
      <p:ext uri="{BB962C8B-B14F-4D97-AF65-F5344CB8AC3E}">
        <p14:creationId xmlns:p14="http://schemas.microsoft.com/office/powerpoint/2010/main" val="4189364523"/>
      </p:ext>
    </p:extLst>
  </p:cSld>
  <p:clrMapOvr>
    <a:masterClrMapping/>
  </p:clrMapOvr>
  <p:transition/>
</p:sld>
</file>

<file path=ppt/slides/slide2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3751917077"/>
              </p:ext>
            </p:extLst>
          </p:nvPr>
        </p:nvGraphicFramePr>
        <p:xfrm>
          <a:off x="152400" y="2428868"/>
          <a:ext cx="8839200" cy="1772920"/>
        </p:xfrm>
        <a:graphic>
          <a:graphicData uri="http://schemas.openxmlformats.org/drawingml/2006/table">
            <a:tbl>
              <a:tblPr firstRow="1" bandRow="1">
                <a:tableStyleId>{7E9639D4-E3E2-4D34-9284-5A2195B3D0D7}</a:tableStyleId>
              </a:tblPr>
              <a:tblGrid>
                <a:gridCol w="3048000">
                  <a:extLst>
                    <a:ext uri="{9D8B030D-6E8A-4147-A177-3AD203B41FA5}">
                      <a16:colId xmlns:a16="http://schemas.microsoft.com/office/drawing/2014/main" val="20000"/>
                    </a:ext>
                  </a:extLst>
                </a:gridCol>
                <a:gridCol w="57912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COALESCE(value,...)</a:t>
                      </a:r>
                    </a:p>
                  </a:txBody>
                  <a:tcPr anchor="ctr"/>
                </a:tc>
                <a:tc>
                  <a:txBody>
                    <a:bodyPr/>
                    <a:lstStyle/>
                    <a:p>
                      <a:r>
                        <a:rPr lang="en-IN" sz="1600" dirty="0">
                          <a:latin typeface="Arial" panose="020B0604020202020204" pitchFamily="34" charset="0"/>
                          <a:cs typeface="Arial" panose="020B0604020202020204" pitchFamily="34" charset="0"/>
                        </a:rPr>
                        <a:t>Returns the first non-NULL value in the list, or NULL if there are no non-NULL values.</a:t>
                      </a:r>
                    </a:p>
                  </a:txBody>
                  <a:tcPr anchor="ctr"/>
                </a:tc>
                <a:extLst>
                  <a:ext uri="{0D108BD9-81ED-4DB2-BD59-A6C34878D82A}">
                    <a16:rowId xmlns:a16="http://schemas.microsoft.com/office/drawing/2014/main" val="10001"/>
                  </a:ext>
                </a:extLst>
              </a:tr>
              <a:tr h="370840">
                <a:tc>
                  <a:txBody>
                    <a:bodyPr/>
                    <a:lstStyle/>
                    <a:p>
                      <a:r>
                        <a:rPr kumimoji="0" lang="en-IN" sz="1600" kern="1200" dirty="0">
                          <a:solidFill>
                            <a:srgbClr val="005E74"/>
                          </a:solidFill>
                          <a:latin typeface="Arial" panose="020B0604020202020204" pitchFamily="34" charset="0"/>
                          <a:ea typeface="+mn-ea"/>
                          <a:cs typeface="Arial" panose="020B0604020202020204" pitchFamily="34" charset="0"/>
                        </a:rPr>
                        <a:t>INTERVAL(N,N1,N2,N3,...)</a:t>
                      </a:r>
                    </a:p>
                  </a:txBody>
                  <a:tcPr anchor="ctr"/>
                </a:tc>
                <a:tc>
                  <a:txBody>
                    <a:bodyPr/>
                    <a:lstStyle/>
                    <a:p>
                      <a:r>
                        <a:rPr kumimoji="0" lang="en-IN" sz="1600" kern="1200" dirty="0">
                          <a:solidFill>
                            <a:schemeClr val="tx1"/>
                          </a:solidFill>
                          <a:latin typeface="Arial" panose="020B0604020202020204" pitchFamily="34" charset="0"/>
                          <a:ea typeface="+mn-ea"/>
                          <a:cs typeface="Arial" panose="020B0604020202020204" pitchFamily="34" charset="0"/>
                        </a:rPr>
                        <a:t>Returns 0 if N &lt; N1, 1 if N &lt; N2 and so on or -1 if N is NULL. All arguments are treated as integers. It is required that N1 &lt; N2 &lt; N3 &lt; ... &lt; Nn for this function to work correctly.</a:t>
                      </a:r>
                    </a:p>
                  </a:txBody>
                  <a:tcPr anchor="ctr"/>
                </a:tc>
                <a:extLst>
                  <a:ext uri="{0D108BD9-81ED-4DB2-BD59-A6C34878D82A}">
                    <a16:rowId xmlns:a16="http://schemas.microsoft.com/office/drawing/2014/main" val="10002"/>
                  </a:ext>
                </a:extLst>
              </a:tr>
            </a:tbl>
          </a:graphicData>
        </a:graphic>
      </p:graphicFrame>
      <p:sp>
        <p:nvSpPr>
          <p:cNvPr id="7" name="Rectangle 6"/>
          <p:cNvSpPr/>
          <p:nvPr/>
        </p:nvSpPr>
        <p:spPr>
          <a:xfrm>
            <a:off x="152400" y="4786322"/>
            <a:ext cx="8839200" cy="646331"/>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IN" dirty="0"/>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JOB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'MANAGER'</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UNION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IN" dirty="0"/>
              <a:t>EMP</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JOB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'SALESMAN'</a:t>
            </a:r>
            <a:endParaRPr lang="en-IN" dirty="0">
              <a:solidFill>
                <a:srgbClr val="DD4A68"/>
              </a:solidFill>
              <a:latin typeface="Arial" panose="020B0604020202020204" pitchFamily="34" charset="0"/>
              <a:ea typeface="Times New Roman" panose="02020603050405020304" pitchFamily="18" charset="0"/>
            </a:endParaRPr>
          </a:p>
        </p:txBody>
      </p:sp>
      <p:sp>
        <p:nvSpPr>
          <p:cNvPr id="8" name="Rectangle 7"/>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 WHERE </a:t>
            </a:r>
            <a:r>
              <a:rPr lang="en-US" sz="2000" b="1" i="1" dirty="0">
                <a:solidFill>
                  <a:srgbClr val="0077AA"/>
                </a:solidFill>
                <a:latin typeface="Liberation Mono"/>
              </a:rPr>
              <a:t>P </a:t>
            </a:r>
            <a:r>
              <a:rPr lang="en-US" sz="2000" dirty="0">
                <a:solidFill>
                  <a:srgbClr val="0077AA"/>
                </a:solidFill>
                <a:latin typeface="Liberation Mono"/>
              </a:rPr>
              <a:t>]</a:t>
            </a:r>
          </a:p>
        </p:txBody>
      </p:sp>
    </p:spTree>
    <p:extLst>
      <p:ext uri="{BB962C8B-B14F-4D97-AF65-F5344CB8AC3E}">
        <p14:creationId xmlns:p14="http://schemas.microsoft.com/office/powerpoint/2010/main" val="3680069024"/>
      </p:ext>
    </p:extLst>
  </p:cSld>
  <p:clrMapOvr>
    <a:masterClrMapping/>
  </p:clrMapOvr>
  <p:transition/>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 Boolean</a:t>
            </a:r>
          </a:p>
        </p:txBody>
      </p:sp>
      <p:sp>
        <p:nvSpPr>
          <p:cNvPr id="5" name="Rectangle 4"/>
          <p:cNvSpPr/>
          <p:nvPr/>
        </p:nvSpPr>
        <p:spPr>
          <a:xfrm>
            <a:off x="76200" y="637627"/>
            <a:ext cx="8991600"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4C4B636B-E915-49A1-B3D1-60837803BA45}"/>
              </a:ext>
            </a:extLst>
          </p:cNvPr>
          <p:cNvSpPr/>
          <p:nvPr/>
        </p:nvSpPr>
        <p:spPr>
          <a:xfrm>
            <a:off x="130479" y="2613336"/>
            <a:ext cx="5181470" cy="1295868"/>
          </a:xfrm>
          <a:prstGeom prst="rect">
            <a:avLst/>
          </a:prstGeom>
        </p:spPr>
        <p:txBody>
          <a:bodyPr wrap="square">
            <a:spAutoFit/>
          </a:bodyPr>
          <a:lstStyle/>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a:t>
            </a:r>
          </a:p>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1;</a:t>
            </a:r>
          </a:p>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True;</a:t>
            </a:r>
          </a:p>
        </p:txBody>
      </p:sp>
      <p:sp>
        <p:nvSpPr>
          <p:cNvPr id="10" name="Rectangle 9">
            <a:extLst>
              <a:ext uri="{FF2B5EF4-FFF2-40B4-BE49-F238E27FC236}">
                <a16:creationId xmlns:a16="http://schemas.microsoft.com/office/drawing/2014/main" id="{C6993B56-9E5E-492B-8011-B6BCE93D8C26}"/>
              </a:ext>
            </a:extLst>
          </p:cNvPr>
          <p:cNvSpPr/>
          <p:nvPr/>
        </p:nvSpPr>
        <p:spPr>
          <a:xfrm>
            <a:off x="130479" y="4768592"/>
            <a:ext cx="5181470" cy="1295868"/>
          </a:xfrm>
          <a:prstGeom prst="rect">
            <a:avLst/>
          </a:prstGeom>
        </p:spPr>
        <p:txBody>
          <a:bodyPr wrap="square">
            <a:spAutoFit/>
          </a:bodyPr>
          <a:lstStyle/>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a:t>
            </a:r>
            <a:r>
              <a:rPr lang="en-IN" dirty="0">
                <a:solidFill>
                  <a:srgbClr val="C00000"/>
                </a:solidFill>
                <a:latin typeface="Liberation Mono"/>
              </a:rPr>
              <a:t>NOT</a:t>
            </a:r>
            <a:r>
              <a:rPr lang="en-IN" dirty="0">
                <a:latin typeface="Liberation Mono"/>
              </a:rPr>
              <a:t> completed;</a:t>
            </a:r>
          </a:p>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0;</a:t>
            </a:r>
          </a:p>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False;</a:t>
            </a:r>
          </a:p>
        </p:txBody>
      </p:sp>
      <p:sp>
        <p:nvSpPr>
          <p:cNvPr id="11" name="Rectangle 10">
            <a:extLst>
              <a:ext uri="{FF2B5EF4-FFF2-40B4-BE49-F238E27FC236}">
                <a16:creationId xmlns:a16="http://schemas.microsoft.com/office/drawing/2014/main" id="{65AAF8D8-A9AA-4D65-A924-E3D8A424C7EC}"/>
              </a:ext>
            </a:extLst>
          </p:cNvPr>
          <p:cNvSpPr/>
          <p:nvPr/>
        </p:nvSpPr>
        <p:spPr>
          <a:xfrm>
            <a:off x="110610" y="1835532"/>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156670" y="1167135"/>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a:stretch>
            <a:fillRect/>
          </a:stretch>
        </p:blipFill>
        <p:spPr>
          <a:xfrm>
            <a:off x="4877395" y="4733347"/>
            <a:ext cx="2518318" cy="1465688"/>
          </a:xfrm>
          <a:prstGeom prst="rect">
            <a:avLst/>
          </a:prstGeom>
        </p:spPr>
      </p:pic>
      <p:grpSp>
        <p:nvGrpSpPr>
          <p:cNvPr id="16" name="Group 15">
            <a:extLst>
              <a:ext uri="{FF2B5EF4-FFF2-40B4-BE49-F238E27FC236}">
                <a16:creationId xmlns:a16="http://schemas.microsoft.com/office/drawing/2014/main" id="{3B21899B-5790-4EC1-ACD8-CF77E1AABCC6}"/>
              </a:ext>
            </a:extLst>
          </p:cNvPr>
          <p:cNvGrpSpPr/>
          <p:nvPr/>
        </p:nvGrpSpPr>
        <p:grpSpPr>
          <a:xfrm>
            <a:off x="4814135" y="2564904"/>
            <a:ext cx="4150353" cy="1736381"/>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936116"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401268974"/>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723900" y="3212976"/>
            <a:ext cx="7696200" cy="2031325"/>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rgbClr val="0070C0"/>
                </a:solidFill>
                <a:latin typeface="Open Sans"/>
                <a:cs typeface="Courier New" panose="02070309020205020404" pitchFamily="49" charset="0"/>
              </a:rPr>
              <a:t>"</a:t>
            </a:r>
            <a:r>
              <a:rPr lang="en-IN" i="1" dirty="0">
                <a:solidFill>
                  <a:srgbClr val="0070C0"/>
                </a:solidFill>
                <a:latin typeface="Open Sans"/>
                <a:cs typeface="Courier New" panose="02070309020205020404" pitchFamily="49" charset="0"/>
              </a:rPr>
              <a:t>IS NULL</a:t>
            </a:r>
            <a:r>
              <a:rPr lang="en-IN" dirty="0">
                <a:solidFill>
                  <a:srgbClr val="0070C0"/>
                </a:solidFill>
                <a:latin typeface="Open Sans"/>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dirty="0">
              <a:solidFill>
                <a:srgbClr val="0070C0"/>
              </a:solidFill>
              <a:latin typeface="Open Sans"/>
              <a:cs typeface="Courier New" panose="02070309020205020404" pitchFamily="49" charset="0"/>
            </a:endParaRPr>
          </a:p>
          <a:p>
            <a:pPr marL="285750" indent="-285750" algn="just">
              <a:buFont typeface="Arial" panose="020B0604020202020204" pitchFamily="34" charset="0"/>
              <a:buChar char="•"/>
            </a:pPr>
            <a:r>
              <a:rPr lang="en-IN" dirty="0">
                <a:solidFill>
                  <a:srgbClr val="0070C0"/>
                </a:solidFill>
                <a:latin typeface="Open Sans"/>
                <a:cs typeface="Courier New" panose="02070309020205020404" pitchFamily="49" charset="0"/>
              </a:rPr>
              <a:t>“</a:t>
            </a:r>
            <a:r>
              <a:rPr lang="en-IN" i="1" dirty="0">
                <a:solidFill>
                  <a:srgbClr val="0070C0"/>
                </a:solidFill>
                <a:latin typeface="Open Sans"/>
                <a:cs typeface="Courier New" panose="02070309020205020404" pitchFamily="49" charset="0"/>
              </a:rPr>
              <a:t>IS NOT NULL</a:t>
            </a:r>
            <a:r>
              <a:rPr lang="en-IN" dirty="0">
                <a:solidFill>
                  <a:srgbClr val="0070C0"/>
                </a:solidFill>
                <a:latin typeface="Open Sans"/>
                <a:cs typeface="Courier New" panose="02070309020205020404" pitchFamily="49" charset="0"/>
              </a:rPr>
              <a:t>" is the keyword that performs the Boolean comparison. It returns true if the supplied value is not NULL and false if the supplied value is null.</a:t>
            </a:r>
          </a:p>
        </p:txBody>
      </p:sp>
      <p:sp>
        <p:nvSpPr>
          <p:cNvPr id="4" name="Title 1">
            <a:extLst>
              <a:ext uri="{FF2B5EF4-FFF2-40B4-BE49-F238E27FC236}">
                <a16:creationId xmlns:a16="http://schemas.microsoft.com/office/drawing/2014/main" id="{92C55477-4E0C-4941-8B18-AEDBB02B75DD}"/>
              </a:ext>
            </a:extLst>
          </p:cNvPr>
          <p:cNvSpPr txBox="1">
            <a:spLocks/>
          </p:cNvSpPr>
          <p:nvPr/>
        </p:nvSpPr>
        <p:spPr>
          <a:xfrm>
            <a:off x="147866" y="1484784"/>
            <a:ext cx="8839200" cy="914400"/>
          </a:xfrm>
          <a:prstGeom prst="rect">
            <a:avLst/>
          </a:prstGeom>
        </p:spPr>
        <p:txBody>
          <a:bodyPr>
            <a:normAutofit fontScale="92500"/>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UNKNOWN / IS NOT UNKNOWN</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B74EDF08-A80E-4F4F-9B22-BBE5EAC60C5C}"/>
              </a:ext>
            </a:extLst>
          </p:cNvPr>
          <p:cNvSpPr/>
          <p:nvPr/>
        </p:nvSpPr>
        <p:spPr>
          <a:xfrm>
            <a:off x="395536" y="107019"/>
            <a:ext cx="8352928" cy="880369"/>
          </a:xfrm>
          <a:prstGeom prst="rect">
            <a:avLst/>
          </a:prstGeom>
        </p:spPr>
        <p:txBody>
          <a:bodyPr wrap="square">
            <a:spAutoFit/>
          </a:bodyPr>
          <a:lstStyle/>
          <a:p>
            <a:pPr>
              <a:lnSpc>
                <a:spcPct val="150000"/>
              </a:lnSpc>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comm IS UNKNOWN;</a:t>
            </a:r>
          </a:p>
          <a:p>
            <a:pPr>
              <a:lnSpc>
                <a:spcPct val="150000"/>
              </a:lnSpc>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comm IS NOT UNKNOWN;</a:t>
            </a:r>
          </a:p>
        </p:txBody>
      </p:sp>
    </p:spTree>
    <p:extLst>
      <p:ext uri="{BB962C8B-B14F-4D97-AF65-F5344CB8AC3E}">
        <p14:creationId xmlns:p14="http://schemas.microsoft.com/office/powerpoint/2010/main" val="49775833"/>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IS NULL / IS NOT NULL</a:t>
            </a:r>
            <a:endParaRPr lang="en-IN" sz="3200" b="1" i="1" dirty="0">
              <a:solidFill>
                <a:srgbClr val="FFFF00"/>
              </a:solidFill>
              <a:latin typeface="Arial" pitchFamily="34" charset="0"/>
              <a:cs typeface="Arial" pitchFamily="34" charset="0"/>
            </a:endParaRPr>
          </a:p>
        </p:txBody>
      </p:sp>
      <p:grpSp>
        <p:nvGrpSpPr>
          <p:cNvPr id="11" name="Group 10"/>
          <p:cNvGrpSpPr/>
          <p:nvPr/>
        </p:nvGrpSpPr>
        <p:grpSpPr>
          <a:xfrm>
            <a:off x="152398" y="1124744"/>
            <a:ext cx="7011890" cy="1347272"/>
            <a:chOff x="152398" y="762000"/>
            <a:chExt cx="8839202" cy="2133600"/>
          </a:xfrm>
        </p:grpSpPr>
        <p:pic>
          <p:nvPicPr>
            <p:cNvPr id="2" name="Picture 1"/>
            <p:cNvPicPr>
              <a:picLocks noChangeAspect="1"/>
            </p:cNvPicPr>
            <p:nvPr/>
          </p:nvPicPr>
          <p:blipFill>
            <a:blip r:embed="rId2"/>
            <a:stretch>
              <a:fillRect/>
            </a:stretch>
          </p:blipFill>
          <p:spPr>
            <a:xfrm>
              <a:off x="152400" y="889597"/>
              <a:ext cx="4075200" cy="761978"/>
            </a:xfrm>
            <a:prstGeom prst="rect">
              <a:avLst/>
            </a:prstGeom>
          </p:spPr>
        </p:pic>
        <p:pic>
          <p:nvPicPr>
            <p:cNvPr id="8" name="Picture 7"/>
            <p:cNvPicPr>
              <a:picLocks noChangeAspect="1"/>
            </p:cNvPicPr>
            <p:nvPr/>
          </p:nvPicPr>
          <p:blipFill>
            <a:blip r:embed="rId3"/>
            <a:stretch>
              <a:fillRect/>
            </a:stretch>
          </p:blipFill>
          <p:spPr>
            <a:xfrm>
              <a:off x="4569523" y="841589"/>
              <a:ext cx="4074067" cy="809986"/>
            </a:xfrm>
            <a:prstGeom prst="rect">
              <a:avLst/>
            </a:prstGeom>
          </p:spPr>
        </p:pic>
        <p:pic>
          <p:nvPicPr>
            <p:cNvPr id="9" name="Picture 8"/>
            <p:cNvPicPr>
              <a:picLocks noChangeAspect="1"/>
            </p:cNvPicPr>
            <p:nvPr/>
          </p:nvPicPr>
          <p:blipFill>
            <a:blip r:embed="rId4"/>
            <a:stretch>
              <a:fillRect/>
            </a:stretch>
          </p:blipFill>
          <p:spPr>
            <a:xfrm>
              <a:off x="152398" y="1991047"/>
              <a:ext cx="4075200" cy="794545"/>
            </a:xfrm>
            <a:prstGeom prst="rect">
              <a:avLst/>
            </a:prstGeom>
          </p:spPr>
        </p:pic>
        <p:pic>
          <p:nvPicPr>
            <p:cNvPr id="10" name="Picture 9"/>
            <p:cNvPicPr>
              <a:picLocks noChangeAspect="1"/>
            </p:cNvPicPr>
            <p:nvPr/>
          </p:nvPicPr>
          <p:blipFill>
            <a:blip r:embed="rId5"/>
            <a:stretch>
              <a:fillRect/>
            </a:stretch>
          </p:blipFill>
          <p:spPr>
            <a:xfrm>
              <a:off x="4569523" y="2001933"/>
              <a:ext cx="4075200" cy="834041"/>
            </a:xfrm>
            <a:prstGeom prst="rect">
              <a:avLst/>
            </a:prstGeom>
          </p:spPr>
        </p:pic>
        <p:cxnSp>
          <p:nvCxnSpPr>
            <p:cNvPr id="12" name="Straight Connector 11"/>
            <p:cNvCxnSpPr/>
            <p:nvPr/>
          </p:nvCxnSpPr>
          <p:spPr>
            <a:xfrm>
              <a:off x="152398" y="1828800"/>
              <a:ext cx="8839202" cy="0"/>
            </a:xfrm>
            <a:prstGeom prst="line">
              <a:avLst/>
            </a:prstGeom>
            <a:ln w="19050">
              <a:solidFill>
                <a:srgbClr val="00FF99"/>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4267200" y="762000"/>
              <a:ext cx="0" cy="2133600"/>
            </a:xfrm>
            <a:prstGeom prst="line">
              <a:avLst/>
            </a:prstGeom>
          </p:spPr>
          <p:style>
            <a:lnRef idx="1">
              <a:schemeClr val="accent1"/>
            </a:lnRef>
            <a:fillRef idx="0">
              <a:schemeClr val="accent1"/>
            </a:fillRef>
            <a:effectRef idx="0">
              <a:schemeClr val="accent1"/>
            </a:effectRef>
            <a:fontRef idx="minor">
              <a:schemeClr val="tx1"/>
            </a:fontRef>
          </p:style>
        </p:cxnSp>
      </p:grpSp>
      <p:sp>
        <p:nvSpPr>
          <p:cNvPr id="13" name="Rectangle 12">
            <a:extLst>
              <a:ext uri="{FF2B5EF4-FFF2-40B4-BE49-F238E27FC236}">
                <a16:creationId xmlns:a16="http://schemas.microsoft.com/office/drawing/2014/main" id="{A2A7F766-44E7-4F4E-941E-240A69D9AB5B}"/>
              </a:ext>
            </a:extLst>
          </p:cNvPr>
          <p:cNvSpPr/>
          <p:nvPr/>
        </p:nvSpPr>
        <p:spPr>
          <a:xfrm>
            <a:off x="107504" y="620688"/>
            <a:ext cx="8839197" cy="384721"/>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IN" dirty="0">
                <a:latin typeface="Liberation Mono"/>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comm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NULL;	</a:t>
            </a:r>
            <a:r>
              <a:rPr lang="en-IN" sz="1900" dirty="0">
                <a:solidFill>
                  <a:srgbClr val="00B050"/>
                </a:solidFill>
                <a:latin typeface="Liberation Mono"/>
                <a:ea typeface="Times New Roman" panose="02020603050405020304" pitchFamily="18" charset="0"/>
              </a:rPr>
              <a:t>// Empty set (0.00 sec)</a:t>
            </a:r>
          </a:p>
        </p:txBody>
      </p:sp>
      <p:sp>
        <p:nvSpPr>
          <p:cNvPr id="19" name="Rectangle 18">
            <a:extLst>
              <a:ext uri="{FF2B5EF4-FFF2-40B4-BE49-F238E27FC236}">
                <a16:creationId xmlns:a16="http://schemas.microsoft.com/office/drawing/2014/main" id="{689B237C-2146-4817-8BC7-4869ECE92CD8}"/>
              </a:ext>
            </a:extLst>
          </p:cNvPr>
          <p:cNvSpPr/>
          <p:nvPr/>
        </p:nvSpPr>
        <p:spPr>
          <a:xfrm>
            <a:off x="152398" y="3060495"/>
            <a:ext cx="4515335" cy="646331"/>
          </a:xfrm>
          <a:prstGeom prst="rect">
            <a:avLst/>
          </a:prstGeom>
        </p:spPr>
        <p:txBody>
          <a:bodyPr wrap="square">
            <a:spAutoFit/>
          </a:bodyPr>
          <a:lstStyle/>
          <a:p>
            <a:r>
              <a:rPr lang="en-IN" sz="1600" dirty="0">
                <a:solidFill>
                  <a:srgbClr val="0077AA"/>
                </a:solidFill>
                <a:latin typeface="Arial" panose="020B0604020202020204" pitchFamily="34" charset="0"/>
                <a:cs typeface="Times New Roman" panose="02020603050405020304" pitchFamily="18" charset="0"/>
              </a:rPr>
              <a:t>SELECT</a:t>
            </a:r>
            <a:r>
              <a:rPr lang="en-IN" dirty="0"/>
              <a:t> EMPNO, ENAME, JOB, SAL, COMM </a:t>
            </a:r>
            <a:r>
              <a:rPr lang="en-IN" sz="1600" dirty="0">
                <a:solidFill>
                  <a:srgbClr val="0077AA"/>
                </a:solidFill>
                <a:latin typeface="Arial" panose="020B0604020202020204" pitchFamily="34" charset="0"/>
                <a:cs typeface="Times New Roman" panose="02020603050405020304" pitchFamily="18" charset="0"/>
              </a:rPr>
              <a:t>FROM</a:t>
            </a:r>
            <a:r>
              <a:rPr lang="en-IN" dirty="0"/>
              <a:t> EMP </a:t>
            </a:r>
            <a:r>
              <a:rPr lang="en-IN" sz="1600" dirty="0">
                <a:solidFill>
                  <a:srgbClr val="0077AA"/>
                </a:solidFill>
                <a:latin typeface="Arial" panose="020B0604020202020204" pitchFamily="34" charset="0"/>
                <a:cs typeface="Times New Roman" panose="02020603050405020304" pitchFamily="18" charset="0"/>
              </a:rPr>
              <a:t>WHERE</a:t>
            </a:r>
            <a:r>
              <a:rPr lang="en-IN" dirty="0"/>
              <a:t> COMM IS NOT NULL;</a:t>
            </a:r>
          </a:p>
        </p:txBody>
      </p:sp>
      <p:sp>
        <p:nvSpPr>
          <p:cNvPr id="21" name="Rectangle 20">
            <a:extLst>
              <a:ext uri="{FF2B5EF4-FFF2-40B4-BE49-F238E27FC236}">
                <a16:creationId xmlns:a16="http://schemas.microsoft.com/office/drawing/2014/main" id="{B3C49BD7-9DCB-4C92-97F8-F3432CF44439}"/>
              </a:ext>
            </a:extLst>
          </p:cNvPr>
          <p:cNvSpPr/>
          <p:nvPr/>
        </p:nvSpPr>
        <p:spPr>
          <a:xfrm>
            <a:off x="121772" y="5103968"/>
            <a:ext cx="4480224" cy="646331"/>
          </a:xfrm>
          <a:prstGeom prst="rect">
            <a:avLst/>
          </a:prstGeom>
        </p:spPr>
        <p:txBody>
          <a:bodyPr wrap="square">
            <a:spAutoFit/>
          </a:bodyPr>
          <a:lstStyle/>
          <a:p>
            <a:r>
              <a:rPr lang="en-IN" sz="1600" dirty="0">
                <a:solidFill>
                  <a:srgbClr val="0077AA"/>
                </a:solidFill>
                <a:latin typeface="Arial" panose="020B0604020202020204" pitchFamily="34" charset="0"/>
                <a:cs typeface="Times New Roman" panose="02020603050405020304" pitchFamily="18" charset="0"/>
              </a:rPr>
              <a:t>SELECT</a:t>
            </a:r>
            <a:r>
              <a:rPr lang="en-IN" dirty="0"/>
              <a:t> EMPNO, ENAME, JOB, SAL, COMM </a:t>
            </a:r>
            <a:r>
              <a:rPr lang="en-IN" sz="1600" dirty="0">
                <a:solidFill>
                  <a:srgbClr val="0077AA"/>
                </a:solidFill>
                <a:latin typeface="Arial" panose="020B0604020202020204" pitchFamily="34" charset="0"/>
                <a:cs typeface="Times New Roman" panose="02020603050405020304" pitchFamily="18" charset="0"/>
              </a:rPr>
              <a:t>FROM</a:t>
            </a:r>
            <a:r>
              <a:rPr lang="en-IN" dirty="0"/>
              <a:t> EMP </a:t>
            </a:r>
            <a:r>
              <a:rPr lang="en-IN" sz="1600" dirty="0">
                <a:solidFill>
                  <a:srgbClr val="0077AA"/>
                </a:solidFill>
                <a:latin typeface="Arial" panose="020B0604020202020204" pitchFamily="34" charset="0"/>
                <a:cs typeface="Times New Roman" panose="02020603050405020304" pitchFamily="18" charset="0"/>
              </a:rPr>
              <a:t>WHERE</a:t>
            </a:r>
            <a:r>
              <a:rPr lang="en-IN" dirty="0"/>
              <a:t> COMM IS </a:t>
            </a:r>
            <a:r>
              <a:rPr lang="en-IN" dirty="0">
                <a:solidFill>
                  <a:schemeClr val="accent6">
                    <a:lumMod val="50000"/>
                  </a:schemeClr>
                </a:solidFill>
              </a:rPr>
              <a:t>TRUE</a:t>
            </a:r>
            <a:r>
              <a:rPr lang="en-IN" dirty="0"/>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6"/>
          <a:stretch>
            <a:fillRect/>
          </a:stretch>
        </p:blipFill>
        <p:spPr>
          <a:xfrm>
            <a:off x="4731524" y="4707525"/>
            <a:ext cx="4230635" cy="1673803"/>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4733854" y="2636912"/>
            <a:ext cx="4230634" cy="1864123"/>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7"/>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790686506"/>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357158" y="500042"/>
            <a:ext cx="6500858" cy="958660"/>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US" sz="2000" dirty="0">
                <a:latin typeface="Arial" pitchFamily="34" charset="0"/>
                <a:cs typeface="Arial" pitchFamily="34" charset="0"/>
              </a:rPr>
              <a:t> *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US" sz="2000" dirty="0">
                <a:latin typeface="Arial" pitchFamily="34" charset="0"/>
                <a:cs typeface="Arial" pitchFamily="34" charset="0"/>
              </a:rPr>
              <a:t> EMP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sz="2000" dirty="0">
                <a:latin typeface="Arial" pitchFamily="34" charset="0"/>
                <a:cs typeface="Arial" pitchFamily="34" charset="0"/>
              </a:rPr>
              <a:t> ename </a:t>
            </a:r>
            <a:r>
              <a:rPr lang="en-US" sz="2000" dirty="0">
                <a:solidFill>
                  <a:schemeClr val="accent5">
                    <a:lumMod val="75000"/>
                  </a:schemeClr>
                </a:solidFill>
                <a:latin typeface="Arial" pitchFamily="34" charset="0"/>
                <a:cs typeface="Arial" pitchFamily="34" charset="0"/>
              </a:rPr>
              <a:t>=</a:t>
            </a:r>
            <a:r>
              <a:rPr lang="en-US" sz="2000" dirty="0">
                <a:latin typeface="Arial" pitchFamily="34" charset="0"/>
                <a:cs typeface="Arial" pitchFamily="34" charset="0"/>
              </a:rPr>
              <a:t> </a:t>
            </a:r>
            <a:r>
              <a:rPr lang="en-IN" sz="2000" dirty="0">
                <a:solidFill>
                  <a:srgbClr val="92D050"/>
                </a:solidFill>
                <a:latin typeface="Arial" panose="020B0604020202020204" pitchFamily="34" charset="0"/>
                <a:ea typeface="Times New Roman" panose="02020603050405020304" pitchFamily="18" charset="0"/>
              </a:rPr>
              <a:t>'smith'</a:t>
            </a:r>
            <a:r>
              <a:rPr lang="en-US" sz="2000" dirty="0">
                <a:latin typeface="Arial" pitchFamily="34" charset="0"/>
                <a:cs typeface="Arial" pitchFamily="34" charset="0"/>
              </a:rPr>
              <a:t> or True;</a:t>
            </a:r>
          </a:p>
          <a:p>
            <a:pPr>
              <a:lnSpc>
                <a:spcPct val="150000"/>
              </a:lnSpc>
            </a:pP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US" sz="2000" dirty="0">
                <a:latin typeface="Arial" pitchFamily="34" charset="0"/>
                <a:cs typeface="Arial" pitchFamily="34" charset="0"/>
              </a:rPr>
              <a:t> *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US" sz="2000" dirty="0">
                <a:latin typeface="Arial" pitchFamily="34" charset="0"/>
                <a:cs typeface="Arial" pitchFamily="34" charset="0"/>
              </a:rPr>
              <a:t> EMP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sz="2000" dirty="0">
                <a:latin typeface="Arial" pitchFamily="34" charset="0"/>
                <a:cs typeface="Arial" pitchFamily="34" charset="0"/>
              </a:rPr>
              <a:t> ename </a:t>
            </a:r>
            <a:r>
              <a:rPr lang="en-US" sz="2000" dirty="0">
                <a:solidFill>
                  <a:schemeClr val="accent5">
                    <a:lumMod val="75000"/>
                  </a:schemeClr>
                </a:solidFill>
                <a:latin typeface="Arial" pitchFamily="34" charset="0"/>
                <a:cs typeface="Arial" pitchFamily="34" charset="0"/>
              </a:rPr>
              <a:t>in</a:t>
            </a:r>
            <a:r>
              <a:rPr lang="en-US" sz="2000" dirty="0">
                <a:latin typeface="Arial" pitchFamily="34" charset="0"/>
                <a:cs typeface="Arial" pitchFamily="34" charset="0"/>
              </a:rPr>
              <a:t> (</a:t>
            </a:r>
            <a:r>
              <a:rPr lang="en-IN" sz="2000" dirty="0">
                <a:solidFill>
                  <a:srgbClr val="92D050"/>
                </a:solidFill>
                <a:latin typeface="Arial" panose="020B0604020202020204" pitchFamily="34" charset="0"/>
                <a:ea typeface="Times New Roman" panose="02020603050405020304" pitchFamily="18" charset="0"/>
              </a:rPr>
              <a:t>'smith'</a:t>
            </a:r>
            <a:r>
              <a:rPr lang="en-US" sz="2000" dirty="0">
                <a:latin typeface="Arial" pitchFamily="34" charset="0"/>
                <a:cs typeface="Arial" pitchFamily="34" charset="0"/>
              </a:rPr>
              <a:t>, True);</a:t>
            </a:r>
          </a:p>
        </p:txBody>
      </p:sp>
    </p:spTree>
    <p:extLst>
      <p:ext uri="{BB962C8B-B14F-4D97-AF65-F5344CB8AC3E}">
        <p14:creationId xmlns:p14="http://schemas.microsoft.com/office/powerpoint/2010/main" val="3829025191"/>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Like - </a:t>
            </a:r>
            <a:r>
              <a:rPr lang="en-IN" sz="3200" b="1" i="1" dirty="0">
                <a:solidFill>
                  <a:srgbClr val="FFFF00"/>
                </a:solidFill>
                <a:latin typeface="Arial" pitchFamily="34" charset="0"/>
                <a:cs typeface="Arial" pitchFamily="34" charset="0"/>
              </a:rPr>
              <a:t>String Comparison Functions</a:t>
            </a:r>
          </a:p>
        </p:txBody>
      </p:sp>
      <p:sp>
        <p:nvSpPr>
          <p:cNvPr id="4" name="Rectangle 3"/>
          <p:cNvSpPr/>
          <p:nvPr/>
        </p:nvSpPr>
        <p:spPr>
          <a:xfrm>
            <a:off x="152400" y="990600"/>
            <a:ext cx="8839200" cy="400110"/>
          </a:xfrm>
          <a:prstGeom prst="rect">
            <a:avLst/>
          </a:prstGeom>
        </p:spPr>
        <p:txBody>
          <a:bodyPr wrap="square">
            <a:spAutoFit/>
          </a:bodyPr>
          <a:lstStyle/>
          <a:p>
            <a:r>
              <a:rPr lang="en-IN" sz="2000" dirty="0">
                <a:solidFill>
                  <a:srgbClr val="0077AA"/>
                </a:solidFill>
                <a:latin typeface="Liberation Mono"/>
              </a:rPr>
              <a:t>expr LIKE pat [ESCAPE 'escape_char']</a:t>
            </a:r>
            <a:endParaRPr lang="en-US" sz="2000" dirty="0">
              <a:solidFill>
                <a:srgbClr val="0077AA"/>
              </a:solidFill>
              <a:latin typeface="Liberation Mono"/>
            </a:endParaRPr>
          </a:p>
        </p:txBody>
      </p:sp>
      <p:sp>
        <p:nvSpPr>
          <p:cNvPr id="7" name="Rectangle 6"/>
          <p:cNvSpPr/>
          <p:nvPr/>
        </p:nvSpPr>
        <p:spPr>
          <a:xfrm>
            <a:off x="188026" y="666690"/>
            <a:ext cx="99738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endParaRPr lang="en-US" sz="2800" b="1" i="1" dirty="0">
              <a:solidFill>
                <a:schemeClr val="bg1">
                  <a:lumMod val="85000"/>
                </a:schemeClr>
              </a:solidFill>
              <a:latin typeface="Arial" pitchFamily="34" charset="0"/>
              <a:cs typeface="Arial" pitchFamily="34" charset="0"/>
            </a:endParaRPr>
          </a:p>
        </p:txBody>
      </p:sp>
      <p:sp>
        <p:nvSpPr>
          <p:cNvPr id="3" name="Rectangle 2"/>
          <p:cNvSpPr/>
          <p:nvPr/>
        </p:nvSpPr>
        <p:spPr>
          <a:xfrm>
            <a:off x="152400" y="1419761"/>
            <a:ext cx="8839200" cy="120032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cs typeface="Arial" panose="020B0604020202020204" pitchFamily="34" charset="0"/>
              </a:rPr>
              <a:t>% matches any number of characters, even zero characters.</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cs typeface="Arial" panose="020B0604020202020204" pitchFamily="34" charset="0"/>
              </a:rPr>
              <a:t>_ matches exactly one character.</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152400" y="2743200"/>
            <a:ext cx="8839200" cy="1477328"/>
          </a:xfrm>
          <a:prstGeom prst="rect">
            <a:avLst/>
          </a:prstGeom>
        </p:spPr>
        <p:txBody>
          <a:bodyPr wrap="square">
            <a:spAutoFit/>
          </a:bodyPr>
          <a:lstStyle/>
          <a:p>
            <a:r>
              <a:rPr lang="en-IN" dirty="0"/>
              <a:t>To test for literal instances of a wildcard character, precede it by the escape character. If you do not specify the ESCAPE character, \ is assumed.</a:t>
            </a:r>
          </a:p>
          <a:p>
            <a:pPr marL="285750" indent="-285750">
              <a:lnSpc>
                <a:spcPct val="150000"/>
              </a:lnSpc>
              <a:buFont typeface="Arial" panose="020B0604020202020204" pitchFamily="34" charset="0"/>
              <a:buChar char="•"/>
            </a:pPr>
            <a:r>
              <a:rPr lang="en-IN" dirty="0"/>
              <a:t>\% matches one % character.</a:t>
            </a:r>
          </a:p>
          <a:p>
            <a:pPr marL="285750" indent="-285750">
              <a:lnSpc>
                <a:spcPct val="150000"/>
              </a:lnSpc>
              <a:buFont typeface="Arial" panose="020B0604020202020204" pitchFamily="34" charset="0"/>
              <a:buChar char="•"/>
            </a:pPr>
            <a:r>
              <a:rPr lang="en-IN" dirty="0"/>
              <a:t>\_ matches one _ character.</a:t>
            </a:r>
          </a:p>
        </p:txBody>
      </p:sp>
      <p:sp>
        <p:nvSpPr>
          <p:cNvPr id="2" name="Rectangle 1"/>
          <p:cNvSpPr/>
          <p:nvPr/>
        </p:nvSpPr>
        <p:spPr>
          <a:xfrm>
            <a:off x="3810000" y="3581162"/>
            <a:ext cx="5253037" cy="923330"/>
          </a:xfrm>
          <a:prstGeom prst="rect">
            <a:avLst/>
          </a:prstGeom>
          <a:solidFill>
            <a:schemeClr val="bg1"/>
          </a:solidFill>
          <a:ln w="22225">
            <a:solidFill>
              <a:schemeClr val="accent3">
                <a:lumMod val="50000"/>
              </a:schemeClr>
            </a:solidFill>
          </a:ln>
        </p:spPr>
        <p:txBody>
          <a:bodyPr wrap="square">
            <a:spAutoFit/>
          </a:bodyPr>
          <a:lstStyle/>
          <a:p>
            <a:pPr algn="just"/>
            <a:r>
              <a:rPr lang="en-IN" dirty="0">
                <a:solidFill>
                  <a:srgbClr val="005E74"/>
                </a:solidFill>
              </a:rPr>
              <a:t>The ESCAPE keyword is used to escape pattern matching characters such as the (%) percentage and underscore (_) if they form part of the data.</a:t>
            </a:r>
          </a:p>
        </p:txBody>
      </p:sp>
      <p:pic>
        <p:nvPicPr>
          <p:cNvPr id="6" name="Picture 5"/>
          <p:cNvPicPr>
            <a:picLocks noChangeAspect="1"/>
          </p:cNvPicPr>
          <p:nvPr/>
        </p:nvPicPr>
        <p:blipFill>
          <a:blip r:embed="rId2"/>
          <a:stretch>
            <a:fillRect/>
          </a:stretch>
        </p:blipFill>
        <p:spPr>
          <a:xfrm>
            <a:off x="127000" y="4652969"/>
            <a:ext cx="4002974" cy="787195"/>
          </a:xfrm>
          <a:prstGeom prst="rect">
            <a:avLst/>
          </a:prstGeom>
        </p:spPr>
      </p:pic>
      <p:pic>
        <p:nvPicPr>
          <p:cNvPr id="8" name="Picture 7"/>
          <p:cNvPicPr>
            <a:picLocks noChangeAspect="1"/>
          </p:cNvPicPr>
          <p:nvPr/>
        </p:nvPicPr>
        <p:blipFill>
          <a:blip r:embed="rId3"/>
          <a:stretch>
            <a:fillRect/>
          </a:stretch>
        </p:blipFill>
        <p:spPr>
          <a:xfrm>
            <a:off x="4208522" y="5304354"/>
            <a:ext cx="4783078" cy="940028"/>
          </a:xfrm>
          <a:prstGeom prst="rect">
            <a:avLst/>
          </a:prstGeom>
        </p:spPr>
      </p:pic>
    </p:spTree>
    <p:extLst>
      <p:ext uri="{BB962C8B-B14F-4D97-AF65-F5344CB8AC3E}">
        <p14:creationId xmlns:p14="http://schemas.microsoft.com/office/powerpoint/2010/main" val="1882570621"/>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b="1" i="1" dirty="0">
                <a:solidFill>
                  <a:srgbClr val="DC525C"/>
                </a:solidFill>
                <a:latin typeface="Segoe UI Light" panose="020B0502040204020203" pitchFamily="34" charset="0"/>
                <a:cs typeface="Segoe UI Light" panose="020B0502040204020203" pitchFamily="34" charset="0"/>
              </a:rPr>
              <a:t>SELECT …</a:t>
            </a:r>
            <a:r>
              <a:rPr lang="en-US"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expressions</a:t>
            </a:r>
            <a:endParaRPr kumimoji="0" lang="en-US" sz="4800" b="1" i="1"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980339252"/>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39000" y="2209800"/>
            <a:ext cx="1219200" cy="1685178"/>
          </a:xfrm>
          <a:prstGeom prst="rect">
            <a:avLst/>
          </a:prstGeom>
        </p:spPr>
      </p:pic>
      <p:sp>
        <p:nvSpPr>
          <p:cNvPr id="3" name="Rectangle 2"/>
          <p:cNvSpPr/>
          <p:nvPr/>
        </p:nvSpPr>
        <p:spPr>
          <a:xfrm>
            <a:off x="228600" y="152400"/>
            <a:ext cx="8610600"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Tree>
    <p:extLst>
      <p:ext uri="{BB962C8B-B14F-4D97-AF65-F5344CB8AC3E}">
        <p14:creationId xmlns:p14="http://schemas.microsoft.com/office/powerpoint/2010/main" val="2393244911"/>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expressions</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349514"/>
            <a:ext cx="8839200" cy="400110"/>
          </a:xfrm>
          <a:prstGeom prst="rect">
            <a:avLst/>
          </a:prstGeom>
        </p:spPr>
        <p:txBody>
          <a:bodyPr wrap="square">
            <a:spAutoFit/>
          </a:bodyPr>
          <a:lstStyle/>
          <a:p>
            <a:r>
              <a:rPr lang="en-US" sz="2000" dirty="0">
                <a:solidFill>
                  <a:srgbClr val="0077AA"/>
                </a:solidFill>
                <a:latin typeface="Liberation Mono"/>
              </a:rPr>
              <a:t>SELECT expressions,... from &lt;table_references&gt;</a:t>
            </a:r>
          </a:p>
        </p:txBody>
      </p:sp>
      <p:sp>
        <p:nvSpPr>
          <p:cNvPr id="7" name="Rectangle 6"/>
          <p:cNvSpPr/>
          <p:nvPr/>
        </p:nvSpPr>
        <p:spPr>
          <a:xfrm>
            <a:off x="152400" y="663714"/>
            <a:ext cx="2845651" cy="523220"/>
          </a:xfrm>
          <a:prstGeom prst="rect">
            <a:avLst/>
          </a:prstGeom>
        </p:spPr>
        <p:txBody>
          <a:bodyPr wrap="none">
            <a:spAutoFit/>
          </a:bodyPr>
          <a:lstStyle/>
          <a:p>
            <a:r>
              <a:rPr lang="en-US" sz="2800" b="1" i="1" dirty="0">
                <a:latin typeface="Arial" pitchFamily="34" charset="0"/>
                <a:cs typeface="Arial" pitchFamily="34" charset="0"/>
              </a:rPr>
              <a:t>SELECT</a:t>
            </a:r>
            <a:r>
              <a:rPr lang="en-US" b="1" i="1" dirty="0">
                <a:latin typeface="Arial" pitchFamily="34" charset="0"/>
                <a:cs typeface="Arial" pitchFamily="34" charset="0"/>
              </a:rPr>
              <a:t> </a:t>
            </a:r>
            <a:r>
              <a:rPr lang="en-US" sz="2800" b="1" i="1" dirty="0">
                <a:latin typeface="Arial" pitchFamily="34" charset="0"/>
                <a:cs typeface="Arial" pitchFamily="34" charset="0"/>
              </a:rPr>
              <a:t>syntax</a:t>
            </a:r>
          </a:p>
        </p:txBody>
      </p:sp>
      <p:sp>
        <p:nvSpPr>
          <p:cNvPr id="8" name="Rectangle 7"/>
          <p:cNvSpPr/>
          <p:nvPr/>
        </p:nvSpPr>
        <p:spPr>
          <a:xfrm>
            <a:off x="152400" y="1771471"/>
            <a:ext cx="8763000" cy="1015663"/>
          </a:xfrm>
          <a:prstGeom prst="rect">
            <a:avLst/>
          </a:prstGeom>
        </p:spPr>
        <p:txBody>
          <a:bodyPr wrap="square">
            <a:spAutoFit/>
          </a:bodyPr>
          <a:lstStyle/>
          <a:p>
            <a:pPr marL="342900" indent="-342900">
              <a:lnSpc>
                <a:spcPct val="150000"/>
              </a:lnSpc>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2000" dirty="0">
                <a:latin typeface="Arial" pitchFamily="34" charset="0"/>
                <a:cs typeface="Arial" pitchFamily="34" charset="0"/>
              </a:rPr>
              <a:t>ename, </a:t>
            </a:r>
            <a:r>
              <a:rPr lang="en-IN" sz="2000" dirty="0">
                <a:solidFill>
                  <a:srgbClr val="DD4A68"/>
                </a:solidFill>
                <a:latin typeface="Arial" panose="020B0604020202020204" pitchFamily="34" charset="0"/>
                <a:ea typeface="Times New Roman" panose="02020603050405020304" pitchFamily="18" charset="0"/>
              </a:rPr>
              <a:t>ename = ename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latin typeface="Arial" panose="020B0604020202020204" pitchFamily="34" charset="0"/>
                <a:cs typeface="Arial" panose="020B0604020202020204" pitchFamily="34" charset="0"/>
              </a:rPr>
              <a:t>EMP;</a:t>
            </a:r>
          </a:p>
          <a:p>
            <a:pPr marL="342900" indent="-342900">
              <a:lnSpc>
                <a:spcPct val="150000"/>
              </a:lnSpc>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2000" dirty="0">
                <a:latin typeface="Arial" pitchFamily="34" charset="0"/>
                <a:cs typeface="Arial" pitchFamily="34" charset="0"/>
              </a:rPr>
              <a:t>ename, </a:t>
            </a:r>
            <a:r>
              <a:rPr lang="en-IN" sz="2000" dirty="0">
                <a:solidFill>
                  <a:srgbClr val="DD4A68"/>
                </a:solidFill>
                <a:latin typeface="Arial" panose="020B0604020202020204" pitchFamily="34" charset="0"/>
                <a:ea typeface="Times New Roman" panose="02020603050405020304" pitchFamily="18" charset="0"/>
              </a:rPr>
              <a:t>ename = </a:t>
            </a:r>
            <a:r>
              <a:rPr lang="en-IN" sz="2000" dirty="0">
                <a:solidFill>
                  <a:srgbClr val="92D050"/>
                </a:solidFill>
                <a:latin typeface="Arial" panose="020B0604020202020204" pitchFamily="34" charset="0"/>
                <a:ea typeface="Times New Roman" panose="02020603050405020304" pitchFamily="18" charset="0"/>
              </a:rPr>
              <a:t>'smith'</a:t>
            </a:r>
            <a:r>
              <a:rPr lang="en-IN" sz="2000" dirty="0">
                <a:solidFill>
                  <a:srgbClr val="DD4A68"/>
                </a:solidFill>
                <a:latin typeface="Arial" panose="020B0604020202020204" pitchFamily="34" charset="0"/>
                <a:ea typeface="Times New Roman" panose="02020603050405020304" pitchFamily="18" charset="0"/>
              </a:rPr>
              <a:t>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latin typeface="Arial" panose="020B0604020202020204" pitchFamily="34" charset="0"/>
                <a:cs typeface="Arial" panose="020B0604020202020204" pitchFamily="34" charset="0"/>
              </a:rPr>
              <a:t>EMP;</a:t>
            </a:r>
          </a:p>
        </p:txBody>
      </p:sp>
    </p:spTree>
    <p:extLst>
      <p:ext uri="{BB962C8B-B14F-4D97-AF65-F5344CB8AC3E}">
        <p14:creationId xmlns:p14="http://schemas.microsoft.com/office/powerpoint/2010/main" val="1070194761"/>
      </p:ext>
    </p:extLst>
  </p:cSld>
  <p:clrMapOvr>
    <a:masterClrMapping/>
  </p:clrMapOvr>
  <p:transition/>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400" dirty="0">
                <a:solidFill>
                  <a:srgbClr val="DC525C"/>
                </a:solidFill>
                <a:latin typeface="Segoe UI Light" panose="020B0502040204020203" pitchFamily="34" charset="0"/>
                <a:cs typeface="Segoe UI Light" panose="020B0502040204020203" pitchFamily="34" charset="0"/>
              </a:rPr>
              <a:t>GROUP BY </a:t>
            </a:r>
            <a:r>
              <a:rPr kumimoji="0" lang="en-US" sz="44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Clause</a:t>
            </a:r>
          </a:p>
        </p:txBody>
      </p:sp>
      <p:sp>
        <p:nvSpPr>
          <p:cNvPr id="3" name="Rectangle 2"/>
          <p:cNvSpPr/>
          <p:nvPr/>
        </p:nvSpPr>
        <p:spPr>
          <a:xfrm>
            <a:off x="152400" y="228600"/>
            <a:ext cx="8839200" cy="1323439"/>
          </a:xfrm>
          <a:prstGeom prst="rect">
            <a:avLst/>
          </a:prstGeom>
          <a:solidFill>
            <a:srgbClr val="E8F97F"/>
          </a:solidFill>
        </p:spPr>
        <p:txBody>
          <a:bodyPr wrap="square">
            <a:spAutoFit/>
          </a:bodyPr>
          <a:lstStyle/>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MySQL also allows you to sort the groups in ascending or descending orders while the standard SQL does not.</a:t>
            </a:r>
          </a:p>
        </p:txBody>
      </p:sp>
      <p:sp>
        <p:nvSpPr>
          <p:cNvPr id="5" name="Rectangle 4"/>
          <p:cNvSpPr/>
          <p:nvPr/>
        </p:nvSpPr>
        <p:spPr>
          <a:xfrm>
            <a:off x="152400" y="3420070"/>
            <a:ext cx="8839200" cy="923330"/>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r>
              <a:rPr lang="en-IN" dirty="0">
                <a:solidFill>
                  <a:srgbClr val="000000"/>
                </a:solidFill>
                <a:latin typeface="Liberation Mono"/>
              </a:rPr>
              <a:t> </a:t>
            </a:r>
            <a:r>
              <a:rPr lang="en-IN" dirty="0">
                <a:solidFill>
                  <a:srgbClr val="DD4A68"/>
                </a:solidFill>
                <a:latin typeface="Liberation Mono"/>
              </a:rPr>
              <a:t>COUNT</a:t>
            </a:r>
            <a:r>
              <a:rPr lang="en-IN" dirty="0">
                <a:solidFill>
                  <a:srgbClr val="999999"/>
                </a:solidFill>
                <a:latin typeface="Liberation Mono"/>
              </a:rPr>
              <a:t>(</a:t>
            </a:r>
            <a:r>
              <a:rPr lang="en-IN" dirty="0">
                <a:solidFill>
                  <a:srgbClr val="A67F59"/>
                </a:solidFill>
                <a:latin typeface="Liberation Mono"/>
              </a:rPr>
              <a:t>*</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cnt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GROUP</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a:t>
            </a:r>
            <a:r>
              <a:rPr lang="en-IN" dirty="0">
                <a:solidFill>
                  <a:srgbClr val="999999"/>
                </a:solidFill>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r>
              <a:rPr lang="en-IN" dirty="0">
                <a:solidFill>
                  <a:srgbClr val="000000"/>
                </a:solidFill>
                <a:latin typeface="Liberation Mono"/>
              </a:rPr>
              <a:t> </a:t>
            </a:r>
            <a:r>
              <a:rPr lang="en-IN" dirty="0">
                <a:solidFill>
                  <a:srgbClr val="DD4A68"/>
                </a:solidFill>
                <a:latin typeface="Liberation Mono"/>
              </a:rPr>
              <a:t>COUNT</a:t>
            </a:r>
            <a:r>
              <a:rPr lang="en-IN" dirty="0">
                <a:solidFill>
                  <a:srgbClr val="999999"/>
                </a:solidFill>
                <a:latin typeface="Liberation Mono"/>
              </a:rPr>
              <a:t>(</a:t>
            </a:r>
            <a:r>
              <a:rPr lang="en-IN" dirty="0">
                <a:solidFill>
                  <a:srgbClr val="A67F59"/>
                </a:solidFill>
                <a:latin typeface="Liberation Mono"/>
              </a:rPr>
              <a:t>*</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cnt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GROUP</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endParaRPr lang="en-IN"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 y="4267200"/>
            <a:ext cx="5029200" cy="2452035"/>
          </a:xfrm>
          <a:prstGeom prst="rect">
            <a:avLst/>
          </a:prstGeom>
        </p:spPr>
      </p:pic>
      <p:sp>
        <p:nvSpPr>
          <p:cNvPr id="8" name="Rectangle 7"/>
          <p:cNvSpPr/>
          <p:nvPr/>
        </p:nvSpPr>
        <p:spPr>
          <a:xfrm>
            <a:off x="76200" y="1602279"/>
            <a:ext cx="8839200" cy="400110"/>
          </a:xfrm>
          <a:prstGeom prst="rect">
            <a:avLst/>
          </a:prstGeom>
        </p:spPr>
        <p:txBody>
          <a:bodyPr wrap="square">
            <a:spAutoFit/>
          </a:bodyPr>
          <a:lstStyle/>
          <a:p>
            <a:r>
              <a:rPr lang="en-IN" sz="2000" dirty="0">
                <a:solidFill>
                  <a:srgbClr val="FF0000"/>
                </a:solidFill>
                <a:latin typeface="Cambria" panose="02040503050406030204" pitchFamily="18" charset="0"/>
                <a:cs typeface="Segoe UI Semilight" panose="020B0402040204020203" pitchFamily="34" charset="0"/>
              </a:rPr>
              <a:t>DISTINCT (if used outside an aggregation function) that is superfluous.</a:t>
            </a:r>
          </a:p>
        </p:txBody>
      </p:sp>
      <p:pic>
        <p:nvPicPr>
          <p:cNvPr id="9" name="Picture 8"/>
          <p:cNvPicPr>
            <a:picLocks noChangeAspect="1"/>
          </p:cNvPicPr>
          <p:nvPr/>
        </p:nvPicPr>
        <p:blipFill>
          <a:blip r:embed="rId3"/>
          <a:stretch>
            <a:fillRect/>
          </a:stretch>
        </p:blipFill>
        <p:spPr>
          <a:xfrm>
            <a:off x="108857" y="2040489"/>
            <a:ext cx="8743950" cy="495300"/>
          </a:xfrm>
          <a:prstGeom prst="rect">
            <a:avLst/>
          </a:prstGeom>
        </p:spPr>
      </p:pic>
      <p:pic>
        <p:nvPicPr>
          <p:cNvPr id="10" name="Picture 9"/>
          <p:cNvPicPr>
            <a:picLocks noChangeAspect="1"/>
          </p:cNvPicPr>
          <p:nvPr/>
        </p:nvPicPr>
        <p:blipFill>
          <a:blip r:embed="rId4"/>
          <a:stretch>
            <a:fillRect/>
          </a:stretch>
        </p:blipFill>
        <p:spPr>
          <a:xfrm>
            <a:off x="137432" y="2544014"/>
            <a:ext cx="8686800" cy="533400"/>
          </a:xfrm>
          <a:prstGeom prst="rect">
            <a:avLst/>
          </a:prstGeom>
        </p:spPr>
      </p:pic>
    </p:spTree>
    <p:extLst>
      <p:ext uri="{BB962C8B-B14F-4D97-AF65-F5344CB8AC3E}">
        <p14:creationId xmlns:p14="http://schemas.microsoft.com/office/powerpoint/2010/main" val="2344757521"/>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400" dirty="0">
                <a:solidFill>
                  <a:srgbClr val="DC525C"/>
                </a:solidFill>
                <a:latin typeface="Segoe UI Light" panose="020B0502040204020203" pitchFamily="34" charset="0"/>
                <a:cs typeface="Segoe UI Light" panose="020B0502040204020203" pitchFamily="34" charset="0"/>
              </a:rPr>
              <a:t>GROUP BY </a:t>
            </a:r>
            <a:r>
              <a:rPr kumimoji="0" lang="en-US" sz="44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Clause</a:t>
            </a:r>
            <a:r>
              <a:rPr kumimoji="0" lang="en-US" sz="4400" u="none" strike="noStrike" kern="1200" cap="none" spc="0" normalizeH="0" noProof="0" dirty="0">
                <a:ln>
                  <a:noFill/>
                </a:ln>
                <a:solidFill>
                  <a:srgbClr val="DC525C"/>
                </a:solidFill>
                <a:effectLst/>
                <a:uLnTx/>
                <a:uFillTx/>
                <a:latin typeface="Segoe UI Light" panose="020B0502040204020203" pitchFamily="34" charset="0"/>
                <a:cs typeface="Segoe UI Light" panose="020B0502040204020203" pitchFamily="34" charset="0"/>
              </a:rPr>
              <a:t> with DISTINCT</a:t>
            </a:r>
            <a:endParaRPr kumimoji="0" lang="en-US" sz="44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152400" y="228600"/>
            <a:ext cx="8839200" cy="1323439"/>
          </a:xfrm>
          <a:prstGeom prst="rect">
            <a:avLst/>
          </a:prstGeom>
          <a:solidFill>
            <a:srgbClr val="E8F97F"/>
          </a:solidFill>
        </p:spPr>
        <p:txBody>
          <a:bodyPr wrap="square">
            <a:spAutoFit/>
          </a:bodyPr>
          <a:lstStyle/>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MySQL also allows you to sort the groups in ascending or descending orders while the standard SQL does not.</a:t>
            </a:r>
          </a:p>
        </p:txBody>
      </p:sp>
      <p:sp>
        <p:nvSpPr>
          <p:cNvPr id="8" name="Rectangle 7"/>
          <p:cNvSpPr/>
          <p:nvPr/>
        </p:nvSpPr>
        <p:spPr>
          <a:xfrm>
            <a:off x="71438" y="3411352"/>
            <a:ext cx="9001156" cy="446276"/>
          </a:xfrm>
          <a:prstGeom prst="rect">
            <a:avLst/>
          </a:prstGeom>
        </p:spPr>
        <p:txBody>
          <a:bodyPr wrap="square">
            <a:spAutoFit/>
          </a:bodyPr>
          <a:lstStyle/>
          <a:p>
            <a:r>
              <a:rPr lang="en-IN" sz="2300" dirty="0">
                <a:solidFill>
                  <a:srgbClr val="FF0000"/>
                </a:solidFill>
                <a:latin typeface="Cambria" panose="02040503050406030204" pitchFamily="18" charset="0"/>
                <a:cs typeface="Segoe UI Semilight" panose="020B0402040204020203" pitchFamily="34" charset="0"/>
              </a:rPr>
              <a:t>DISTINCT (if used outside an aggregation function) that is superfluous.</a:t>
            </a:r>
          </a:p>
        </p:txBody>
      </p:sp>
      <p:grpSp>
        <p:nvGrpSpPr>
          <p:cNvPr id="6" name="Group 5"/>
          <p:cNvGrpSpPr/>
          <p:nvPr/>
        </p:nvGrpSpPr>
        <p:grpSpPr>
          <a:xfrm>
            <a:off x="457200" y="4482767"/>
            <a:ext cx="8196943" cy="1017935"/>
            <a:chOff x="108857" y="3687475"/>
            <a:chExt cx="8743950" cy="1036925"/>
          </a:xfrm>
        </p:grpSpPr>
        <p:pic>
          <p:nvPicPr>
            <p:cNvPr id="9" name="Picture 8"/>
            <p:cNvPicPr>
              <a:picLocks noChangeAspect="1"/>
            </p:cNvPicPr>
            <p:nvPr/>
          </p:nvPicPr>
          <p:blipFill>
            <a:blip r:embed="rId2"/>
            <a:stretch>
              <a:fillRect/>
            </a:stretch>
          </p:blipFill>
          <p:spPr>
            <a:xfrm>
              <a:off x="108857" y="3687475"/>
              <a:ext cx="8743950" cy="495300"/>
            </a:xfrm>
            <a:prstGeom prst="rect">
              <a:avLst/>
            </a:prstGeom>
          </p:spPr>
        </p:pic>
        <p:pic>
          <p:nvPicPr>
            <p:cNvPr id="10" name="Picture 9"/>
            <p:cNvPicPr>
              <a:picLocks noChangeAspect="1"/>
            </p:cNvPicPr>
            <p:nvPr/>
          </p:nvPicPr>
          <p:blipFill>
            <a:blip r:embed="rId3"/>
            <a:stretch>
              <a:fillRect/>
            </a:stretch>
          </p:blipFill>
          <p:spPr>
            <a:xfrm>
              <a:off x="137432" y="4191000"/>
              <a:ext cx="8686800" cy="533400"/>
            </a:xfrm>
            <a:prstGeom prst="rect">
              <a:avLst/>
            </a:prstGeom>
          </p:spPr>
        </p:pic>
      </p:grpSp>
      <p:sp>
        <p:nvSpPr>
          <p:cNvPr id="11" name="Rectangle 10"/>
          <p:cNvSpPr/>
          <p:nvPr/>
        </p:nvSpPr>
        <p:spPr>
          <a:xfrm>
            <a:off x="214282" y="1714488"/>
            <a:ext cx="8610600" cy="523220"/>
          </a:xfrm>
          <a:prstGeom prst="rect">
            <a:avLst/>
          </a:prstGeom>
        </p:spPr>
        <p:txBody>
          <a:bodyPr wrap="square">
            <a:spAutoFit/>
          </a:bodyPr>
          <a:lstStyle/>
          <a:p>
            <a:r>
              <a:rPr lang="en-IN" sz="2800" i="1" dirty="0">
                <a:solidFill>
                  <a:srgbClr val="006C86"/>
                </a:solidFill>
                <a:latin typeface="Verdana" panose="020B0604030504040204" pitchFamily="34" charset="0"/>
                <a:ea typeface="Verdana" panose="020B0604030504040204" pitchFamily="34" charset="0"/>
              </a:rPr>
              <a:t>G</a:t>
            </a:r>
            <a:r>
              <a:rPr lang="en-IN" sz="2800" i="1" baseline="-25000" dirty="0">
                <a:solidFill>
                  <a:srgbClr val="006C86"/>
                </a:solidFill>
                <a:latin typeface="Verdana" panose="020B0604030504040204" pitchFamily="34" charset="0"/>
                <a:ea typeface="Verdana" panose="020B0604030504040204" pitchFamily="34" charset="0"/>
              </a:rPr>
              <a:t>1,</a:t>
            </a:r>
            <a:r>
              <a:rPr lang="en-IN" sz="2800" i="1" dirty="0">
                <a:solidFill>
                  <a:srgbClr val="006C86"/>
                </a:solidFill>
                <a:latin typeface="Verdana" panose="020B0604030504040204" pitchFamily="34" charset="0"/>
                <a:ea typeface="Verdana" panose="020B0604030504040204" pitchFamily="34" charset="0"/>
              </a:rPr>
              <a:t>G</a:t>
            </a:r>
            <a:r>
              <a:rPr lang="en-IN" sz="2800" i="1" baseline="-25000" dirty="0">
                <a:solidFill>
                  <a:srgbClr val="006C86"/>
                </a:solidFill>
                <a:latin typeface="Verdana" panose="020B0604030504040204" pitchFamily="34" charset="0"/>
                <a:ea typeface="Verdana" panose="020B0604030504040204" pitchFamily="34" charset="0"/>
              </a:rPr>
              <a:t>2,….,</a:t>
            </a:r>
            <a:r>
              <a:rPr lang="en-IN" sz="2800" i="1" dirty="0">
                <a:solidFill>
                  <a:srgbClr val="006C86"/>
                </a:solidFill>
                <a:latin typeface="Verdana" panose="020B0604030504040204" pitchFamily="34" charset="0"/>
                <a:ea typeface="Verdana" panose="020B0604030504040204" pitchFamily="34" charset="0"/>
              </a:rPr>
              <a:t>G</a:t>
            </a:r>
            <a:r>
              <a:rPr lang="en-IN" sz="2800" i="1" baseline="-25000" dirty="0">
                <a:solidFill>
                  <a:srgbClr val="006C86"/>
                </a:solidFill>
                <a:latin typeface="Verdana" panose="020B0604030504040204" pitchFamily="34" charset="0"/>
                <a:ea typeface="Verdana" panose="020B0604030504040204" pitchFamily="34" charset="0"/>
              </a:rPr>
              <a:t>n,</a:t>
            </a:r>
            <a:r>
              <a:rPr lang="en-IN" sz="2800" i="1" dirty="0">
                <a:solidFill>
                  <a:srgbClr val="006C86"/>
                </a:solidFill>
                <a:latin typeface="Verdana" panose="020B0604030504040204" pitchFamily="34" charset="0"/>
                <a:ea typeface="Verdana" panose="020B0604030504040204" pitchFamily="34" charset="0"/>
              </a:rPr>
              <a:t> F</a:t>
            </a:r>
            <a:r>
              <a:rPr lang="en-IN" sz="2800" i="1" baseline="-25000" dirty="0">
                <a:solidFill>
                  <a:srgbClr val="006C86"/>
                </a:solidFill>
                <a:latin typeface="Verdana" panose="020B0604030504040204" pitchFamily="34" charset="0"/>
                <a:ea typeface="Verdana" panose="020B0604030504040204" pitchFamily="34" charset="0"/>
              </a:rPr>
              <a:t>1</a:t>
            </a:r>
            <a:r>
              <a:rPr lang="en-IN" sz="2800" i="1" dirty="0">
                <a:solidFill>
                  <a:srgbClr val="006C86"/>
                </a:solidFill>
                <a:latin typeface="Verdana" panose="020B0604030504040204" pitchFamily="34" charset="0"/>
                <a:ea typeface="Verdana" panose="020B0604030504040204" pitchFamily="34" charset="0"/>
              </a:rPr>
              <a:t>(A</a:t>
            </a:r>
            <a:r>
              <a:rPr lang="en-IN" sz="2800" i="1" baseline="-25000" dirty="0">
                <a:solidFill>
                  <a:srgbClr val="006C86"/>
                </a:solidFill>
                <a:latin typeface="Verdana" panose="020B0604030504040204" pitchFamily="34" charset="0"/>
                <a:ea typeface="Verdana" panose="020B0604030504040204" pitchFamily="34" charset="0"/>
              </a:rPr>
              <a:t>1</a:t>
            </a:r>
            <a:r>
              <a:rPr lang="en-IN" sz="2800" i="1" dirty="0">
                <a:solidFill>
                  <a:srgbClr val="006C86"/>
                </a:solidFill>
                <a:latin typeface="Verdana" panose="020B0604030504040204" pitchFamily="34" charset="0"/>
                <a:ea typeface="Verdana" panose="020B0604030504040204" pitchFamily="34" charset="0"/>
              </a:rPr>
              <a:t>), F</a:t>
            </a:r>
            <a:r>
              <a:rPr lang="en-IN" sz="2800" i="1" baseline="-25000" dirty="0">
                <a:solidFill>
                  <a:srgbClr val="006C86"/>
                </a:solidFill>
                <a:latin typeface="Verdana" panose="020B0604030504040204" pitchFamily="34" charset="0"/>
                <a:ea typeface="Verdana" panose="020B0604030504040204" pitchFamily="34" charset="0"/>
              </a:rPr>
              <a:t>2</a:t>
            </a:r>
            <a:r>
              <a:rPr lang="en-IN" sz="2800" i="1" dirty="0">
                <a:solidFill>
                  <a:srgbClr val="006C86"/>
                </a:solidFill>
                <a:latin typeface="Verdana" panose="020B0604030504040204" pitchFamily="34" charset="0"/>
                <a:ea typeface="Verdana" panose="020B0604030504040204" pitchFamily="34" charset="0"/>
              </a:rPr>
              <a:t>(A</a:t>
            </a:r>
            <a:r>
              <a:rPr lang="en-IN" sz="2800" i="1" baseline="-25000" dirty="0">
                <a:solidFill>
                  <a:srgbClr val="006C86"/>
                </a:solidFill>
                <a:latin typeface="Verdana" panose="020B0604030504040204" pitchFamily="34" charset="0"/>
                <a:ea typeface="Verdana" panose="020B0604030504040204" pitchFamily="34" charset="0"/>
              </a:rPr>
              <a:t>2</a:t>
            </a:r>
            <a:r>
              <a:rPr lang="en-IN" sz="2800" i="1" dirty="0">
                <a:solidFill>
                  <a:srgbClr val="006C86"/>
                </a:solidFill>
                <a:latin typeface="Verdana" panose="020B0604030504040204" pitchFamily="34" charset="0"/>
                <a:ea typeface="Verdana" panose="020B0604030504040204" pitchFamily="34" charset="0"/>
              </a:rPr>
              <a:t>),</a:t>
            </a:r>
            <a:r>
              <a:rPr lang="en-IN" sz="2800" i="1" baseline="-25000" dirty="0">
                <a:solidFill>
                  <a:srgbClr val="006C86"/>
                </a:solidFill>
                <a:latin typeface="Verdana" panose="020B0604030504040204" pitchFamily="34" charset="0"/>
                <a:ea typeface="Verdana" panose="020B0604030504040204" pitchFamily="34" charset="0"/>
              </a:rPr>
              <a:t>…..</a:t>
            </a:r>
            <a:r>
              <a:rPr lang="en-IN" sz="2800" i="1" dirty="0">
                <a:solidFill>
                  <a:srgbClr val="006C86"/>
                </a:solidFill>
                <a:latin typeface="Verdana" panose="020B0604030504040204" pitchFamily="34" charset="0"/>
                <a:ea typeface="Verdana" panose="020B0604030504040204" pitchFamily="34" charset="0"/>
              </a:rPr>
              <a:t>F</a:t>
            </a:r>
            <a:r>
              <a:rPr lang="en-IN" sz="2800" i="1" baseline="-25000" dirty="0">
                <a:solidFill>
                  <a:srgbClr val="006C86"/>
                </a:solidFill>
                <a:latin typeface="Verdana" panose="020B0604030504040204" pitchFamily="34" charset="0"/>
                <a:ea typeface="Verdana" panose="020B0604030504040204" pitchFamily="34" charset="0"/>
              </a:rPr>
              <a:t>n</a:t>
            </a:r>
            <a:r>
              <a:rPr lang="en-IN" sz="2800" i="1" dirty="0">
                <a:solidFill>
                  <a:srgbClr val="006C86"/>
                </a:solidFill>
                <a:latin typeface="Verdana" panose="020B0604030504040204" pitchFamily="34" charset="0"/>
                <a:ea typeface="Verdana" panose="020B0604030504040204" pitchFamily="34" charset="0"/>
              </a:rPr>
              <a:t>(A</a:t>
            </a:r>
            <a:r>
              <a:rPr lang="en-IN" sz="2800" i="1" baseline="-25000" dirty="0">
                <a:solidFill>
                  <a:srgbClr val="006C86"/>
                </a:solidFill>
                <a:latin typeface="Verdana" panose="020B0604030504040204" pitchFamily="34" charset="0"/>
                <a:ea typeface="Verdana" panose="020B0604030504040204" pitchFamily="34" charset="0"/>
              </a:rPr>
              <a:t>n</a:t>
            </a:r>
            <a:r>
              <a:rPr lang="en-IN" sz="2800" i="1" dirty="0">
                <a:solidFill>
                  <a:srgbClr val="006C86"/>
                </a:solidFill>
                <a:latin typeface="Verdana" panose="020B0604030504040204" pitchFamily="34" charset="0"/>
                <a:ea typeface="Verdana" panose="020B0604030504040204" pitchFamily="34" charset="0"/>
              </a:rPr>
              <a:t>)</a:t>
            </a:r>
            <a:r>
              <a:rPr lang="en-IN" sz="2800" i="1" baseline="30000" dirty="0">
                <a:solidFill>
                  <a:srgbClr val="006C86"/>
                </a:solidFill>
                <a:latin typeface="Verdana" panose="020B0604030504040204" pitchFamily="34" charset="0"/>
                <a:ea typeface="Verdana" panose="020B0604030504040204" pitchFamily="34" charset="0"/>
              </a:rPr>
              <a:t> </a:t>
            </a:r>
            <a:r>
              <a:rPr lang="en-IN" sz="2800" baseline="30000" dirty="0">
                <a:solidFill>
                  <a:srgbClr val="006C86"/>
                </a:solidFill>
                <a:latin typeface="Verdana" panose="020B0604030504040204" pitchFamily="34" charset="0"/>
                <a:ea typeface="Verdana" panose="020B0604030504040204" pitchFamily="34" charset="0"/>
              </a:rPr>
              <a:t>(</a:t>
            </a:r>
            <a:r>
              <a:rPr lang="en-IN" sz="2800" b="1" i="1" baseline="30000" dirty="0">
                <a:solidFill>
                  <a:srgbClr val="006C86"/>
                </a:solidFill>
                <a:latin typeface="Verdana" panose="020B0604030504040204" pitchFamily="34" charset="0"/>
                <a:ea typeface="Verdana" panose="020B0604030504040204" pitchFamily="34" charset="0"/>
              </a:rPr>
              <a:t>r</a:t>
            </a:r>
            <a:r>
              <a:rPr lang="en-IN" sz="2800" baseline="30000" dirty="0">
                <a:solidFill>
                  <a:srgbClr val="006C86"/>
                </a:solidFill>
                <a:latin typeface="Verdana" panose="020B0604030504040204" pitchFamily="34" charset="0"/>
                <a:ea typeface="Verdana" panose="020B0604030504040204" pitchFamily="34" charset="0"/>
              </a:rPr>
              <a:t>)</a:t>
            </a:r>
          </a:p>
        </p:txBody>
      </p:sp>
    </p:spTree>
    <p:extLst>
      <p:ext uri="{BB962C8B-B14F-4D97-AF65-F5344CB8AC3E}">
        <p14:creationId xmlns:p14="http://schemas.microsoft.com/office/powerpoint/2010/main" val="3793845099"/>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GROUP BY </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228600" y="762000"/>
            <a:ext cx="8686800" cy="3693319"/>
          </a:xfrm>
          <a:prstGeom prst="rect">
            <a:avLst/>
          </a:prstGeom>
          <a:solidFill>
            <a:schemeClr val="bg1">
              <a:lumMod val="95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10" name="Rectangle 9"/>
          <p:cNvSpPr/>
          <p:nvPr/>
        </p:nvSpPr>
        <p:spPr>
          <a:xfrm>
            <a:off x="228600" y="4607361"/>
            <a:ext cx="1531188"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For example:</a:t>
            </a:r>
            <a:endParaRPr lang="en-IN" dirty="0"/>
          </a:p>
        </p:txBody>
      </p:sp>
      <p:grpSp>
        <p:nvGrpSpPr>
          <p:cNvPr id="7" name="Group 6"/>
          <p:cNvGrpSpPr/>
          <p:nvPr/>
        </p:nvGrpSpPr>
        <p:grpSpPr>
          <a:xfrm>
            <a:off x="228600" y="5110061"/>
            <a:ext cx="8686800" cy="890707"/>
            <a:chOff x="228600" y="4976693"/>
            <a:chExt cx="8686800" cy="890707"/>
          </a:xfrm>
        </p:grpSpPr>
        <p:sp>
          <p:nvSpPr>
            <p:cNvPr id="9" name="Rectangle 8"/>
            <p:cNvSpPr/>
            <p:nvPr/>
          </p:nvSpPr>
          <p:spPr>
            <a:xfrm>
              <a:off x="228600" y="4976693"/>
              <a:ext cx="86868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JOB</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rgbClr val="999999"/>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JOB </a:t>
              </a:r>
              <a:r>
                <a:rPr lang="en-US" dirty="0">
                  <a:solidFill>
                    <a:srgbClr val="0077AA"/>
                  </a:solidFill>
                  <a:latin typeface="Arial" panose="020B0604020202020204" pitchFamily="34" charset="0"/>
                  <a:ea typeface="Times New Roman" panose="02020603050405020304" pitchFamily="18" charset="0"/>
                </a:rPr>
                <a:t>ORDER</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NULL</a:t>
              </a:r>
              <a:r>
                <a:rPr lang="en-US" dirty="0">
                  <a:solidFill>
                    <a:srgbClr val="999999"/>
                  </a:solidFill>
                  <a:latin typeface="Arial" panose="020B0604020202020204" pitchFamily="34" charset="0"/>
                  <a:ea typeface="Times New Roman" panose="02020603050405020304" pitchFamily="18" charset="0"/>
                </a:rPr>
                <a:t>;</a:t>
              </a:r>
              <a:endParaRPr lang="en-IN" dirty="0"/>
            </a:p>
          </p:txBody>
        </p:sp>
        <p:sp>
          <p:nvSpPr>
            <p:cNvPr id="2" name="Rectangle 1"/>
            <p:cNvSpPr/>
            <p:nvPr/>
          </p:nvSpPr>
          <p:spPr>
            <a:xfrm>
              <a:off x="228600" y="5478704"/>
              <a:ext cx="8686800" cy="388696"/>
            </a:xfrm>
            <a:prstGeom prst="rect">
              <a:avLst/>
            </a:prstGeom>
          </p:spPr>
          <p:txBody>
            <a:bodyPr wrap="square">
              <a:spAutoFit/>
            </a:bodyPr>
            <a:lstStyle/>
            <a:p>
              <a:pPr>
                <a:lnSpc>
                  <a:spcPct val="107000"/>
                </a:lnSpc>
                <a:spcAft>
                  <a:spcPts val="0"/>
                </a:spcAft>
              </a:pP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dirty="0">
                  <a:solidFill>
                    <a:srgbClr val="000000"/>
                  </a:solidFill>
                  <a:latin typeface="Arial" panose="020B0604020202020204" pitchFamily="34" charset="0"/>
                  <a:ea typeface="Times New Roman" panose="02020603050405020304" pitchFamily="18" charset="0"/>
                </a:rPr>
                <a:t>EMP</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dirty="0">
                  <a:solidFill>
                    <a:srgbClr val="DD4A68"/>
                  </a:solidFill>
                  <a:latin typeface="Arial" panose="020B0604020202020204" pitchFamily="34" charset="0"/>
                  <a:ea typeface="Times New Roman" panose="02020603050405020304" pitchFamily="18" charset="0"/>
                </a:rPr>
                <a:t>FIELD</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JOB</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'MANAGER'</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endParaRPr lang="en-IN" dirty="0">
                <a:solidFill>
                  <a:srgbClr val="999999"/>
                </a:solidFill>
                <a:latin typeface="Arial" panose="020B0604020202020204" pitchFamily="34" charset="0"/>
                <a:ea typeface="Times New Roman" panose="02020603050405020304" pitchFamily="18" charset="0"/>
              </a:endParaRPr>
            </a:p>
          </p:txBody>
        </p:sp>
      </p:grpSp>
    </p:spTree>
    <p:extLst>
      <p:ext uri="{BB962C8B-B14F-4D97-AF65-F5344CB8AC3E}">
        <p14:creationId xmlns:p14="http://schemas.microsoft.com/office/powerpoint/2010/main" val="299712585"/>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GROUP BY </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364746"/>
            <a:ext cx="8839200" cy="923330"/>
          </a:xfrm>
          <a:prstGeom prst="rect">
            <a:avLst/>
          </a:prstGeom>
        </p:spPr>
        <p:txBody>
          <a:bodyPr wrap="square">
            <a:spAutoFit/>
          </a:bodyPr>
          <a:lstStyle/>
          <a:p>
            <a:pPr>
              <a:lnSpc>
                <a:spcPct val="150000"/>
              </a:lnSpc>
            </a:pPr>
            <a:r>
              <a:rPr lang="en-US" dirty="0">
                <a:solidFill>
                  <a:srgbClr val="0077AA"/>
                </a:solidFill>
                <a:latin typeface="Liberation Mono"/>
              </a:rPr>
              <a:t>SELECT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a:solidFill>
                  <a:srgbClr val="0077AA"/>
                </a:solidFill>
                <a:latin typeface="Liberation Mono"/>
              </a:rPr>
              <a:t>, G</a:t>
            </a:r>
            <a:r>
              <a:rPr lang="en-US" sz="2400" b="1" i="1" baseline="-25000" dirty="0">
                <a:solidFill>
                  <a:srgbClr val="0077AA"/>
                </a:solidFill>
                <a:latin typeface="Liberation Mono"/>
              </a:rPr>
              <a:t>2</a:t>
            </a:r>
            <a:r>
              <a:rPr lang="en-US" b="1" i="1" dirty="0">
                <a:solidFill>
                  <a:srgbClr val="0077AA"/>
                </a:solidFill>
                <a:latin typeface="Liberation Mono"/>
              </a:rPr>
              <a:t>,  . . . </a:t>
            </a:r>
            <a:r>
              <a:rPr lang="en-US" sz="2400" b="1" i="1" baseline="-25000" dirty="0">
                <a:solidFill>
                  <a:srgbClr val="0077AA"/>
                </a:solidFill>
                <a:latin typeface="Liberation Mono"/>
              </a:rPr>
              <a:t>, </a:t>
            </a:r>
            <a:r>
              <a:rPr lang="en-US" b="1" i="1" dirty="0">
                <a:solidFill>
                  <a:srgbClr val="0077AA"/>
                </a:solidFill>
                <a:latin typeface="Liberation Mono"/>
              </a:rPr>
              <a:t>F</a:t>
            </a:r>
            <a:r>
              <a:rPr lang="en-US" sz="2400" b="1" i="1" baseline="-25000" dirty="0">
                <a:solidFill>
                  <a:srgbClr val="0077AA"/>
                </a:solidFill>
                <a:latin typeface="Liberation Mono"/>
              </a:rPr>
              <a:t>1</a:t>
            </a:r>
            <a:r>
              <a:rPr lang="en-US" b="1" i="1" dirty="0">
                <a:solidFill>
                  <a:srgbClr val="0077AA"/>
                </a:solidFill>
                <a:latin typeface="Liberation Mono"/>
              </a:rPr>
              <a:t>(A</a:t>
            </a:r>
            <a:r>
              <a:rPr lang="en-US" b="1" i="1" baseline="-25000" dirty="0">
                <a:solidFill>
                  <a:srgbClr val="0077AA"/>
                </a:solidFill>
                <a:latin typeface="Liberation Mono"/>
              </a:rPr>
              <a:t>1</a:t>
            </a:r>
            <a:r>
              <a:rPr lang="en-US" b="1" i="1" dirty="0">
                <a:solidFill>
                  <a:srgbClr val="0077AA"/>
                </a:solidFill>
                <a:latin typeface="Liberation Mono"/>
              </a:rPr>
              <a:t>), F</a:t>
            </a:r>
            <a:r>
              <a:rPr lang="en-US" sz="2400" b="1" i="1" baseline="-25000" dirty="0">
                <a:solidFill>
                  <a:srgbClr val="0077AA"/>
                </a:solidFill>
                <a:latin typeface="Liberation Mono"/>
              </a:rPr>
              <a:t>2</a:t>
            </a:r>
            <a:r>
              <a:rPr lang="en-US" b="1" i="1" dirty="0">
                <a:solidFill>
                  <a:srgbClr val="0077AA"/>
                </a:solidFill>
                <a:latin typeface="Liberation Mono"/>
              </a:rPr>
              <a:t>(A</a:t>
            </a:r>
            <a:r>
              <a:rPr lang="en-US" b="1" i="1" baseline="-25000" dirty="0">
                <a:solidFill>
                  <a:srgbClr val="0077AA"/>
                </a:solidFill>
                <a:latin typeface="Liberation Mono"/>
              </a:rPr>
              <a:t>2</a:t>
            </a:r>
            <a:r>
              <a:rPr lang="en-US" b="1" i="1" dirty="0">
                <a:solidFill>
                  <a:srgbClr val="0077AA"/>
                </a:solidFill>
                <a:latin typeface="Liberation Mono"/>
              </a:rPr>
              <a:t>),  . . . </a:t>
            </a:r>
            <a:r>
              <a:rPr lang="en-US" dirty="0">
                <a:solidFill>
                  <a:srgbClr val="0077AA"/>
                </a:solidFill>
                <a:latin typeface="Liberation Mono"/>
              </a:rPr>
              <a:t>  from </a:t>
            </a:r>
            <a:r>
              <a:rPr lang="en-US" b="1" i="1" dirty="0">
                <a:solidFill>
                  <a:srgbClr val="0077AA"/>
                </a:solidFill>
                <a:latin typeface="Liberation Mono"/>
              </a:rPr>
              <a:t>r</a:t>
            </a:r>
            <a:r>
              <a:rPr lang="en-US" b="1" i="1" baseline="-25000" dirty="0">
                <a:solidFill>
                  <a:srgbClr val="0077AA"/>
                </a:solidFill>
                <a:latin typeface="Liberation Mono"/>
              </a:rPr>
              <a:t>1</a:t>
            </a:r>
            <a:r>
              <a:rPr lang="en-US" b="1" i="1" dirty="0">
                <a:solidFill>
                  <a:srgbClr val="0077AA"/>
                </a:solidFill>
                <a:latin typeface="Liberation Mono"/>
              </a:rPr>
              <a:t>, r</a:t>
            </a:r>
            <a:r>
              <a:rPr lang="en-US" b="1" i="1" baseline="-25000" dirty="0">
                <a:solidFill>
                  <a:srgbClr val="0077AA"/>
                </a:solidFill>
                <a:latin typeface="Liberation Mono"/>
              </a:rPr>
              <a:t>2</a:t>
            </a:r>
            <a:r>
              <a:rPr lang="en-US" b="1" i="1" dirty="0">
                <a:solidFill>
                  <a:srgbClr val="0077AA"/>
                </a:solidFill>
                <a:latin typeface="Liberation Mono"/>
              </a:rPr>
              <a:t>, r</a:t>
            </a:r>
            <a:r>
              <a:rPr lang="en-US" b="1" i="1" baseline="-25000" dirty="0">
                <a:solidFill>
                  <a:srgbClr val="0077AA"/>
                </a:solidFill>
                <a:latin typeface="Liberation Mono"/>
              </a:rPr>
              <a:t>3</a:t>
            </a:r>
            <a:r>
              <a:rPr lang="en-US" b="1" i="1" dirty="0">
                <a:solidFill>
                  <a:srgbClr val="0077AA"/>
                </a:solidFill>
                <a:latin typeface="Liberation Mono"/>
              </a:rPr>
              <a:t>  . . . </a:t>
            </a:r>
            <a:endParaRPr lang="en-US" dirty="0">
              <a:solidFill>
                <a:srgbClr val="0077AA"/>
              </a:solidFill>
              <a:latin typeface="Liberation Mono"/>
            </a:endParaRPr>
          </a:p>
          <a:p>
            <a:pPr>
              <a:lnSpc>
                <a:spcPct val="150000"/>
              </a:lnSpc>
            </a:pPr>
            <a:r>
              <a:rPr lang="en-US" dirty="0">
                <a:solidFill>
                  <a:srgbClr val="0077AA"/>
                </a:solidFill>
                <a:latin typeface="Liberation Mono"/>
              </a:rPr>
              <a:t>    [GROUP BY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a:solidFill>
                  <a:srgbClr val="0077AA"/>
                </a:solidFill>
                <a:latin typeface="Liberation Mono"/>
              </a:rPr>
              <a:t>, G</a:t>
            </a:r>
            <a:r>
              <a:rPr lang="en-US" sz="2400" b="1" i="1" baseline="-25000" dirty="0">
                <a:solidFill>
                  <a:srgbClr val="0077AA"/>
                </a:solidFill>
                <a:latin typeface="Liberation Mono"/>
              </a:rPr>
              <a:t>2</a:t>
            </a:r>
            <a:r>
              <a:rPr lang="en-US" b="1" i="1" dirty="0">
                <a:solidFill>
                  <a:srgbClr val="0077AA"/>
                </a:solidFill>
                <a:latin typeface="Liberation Mono"/>
              </a:rPr>
              <a:t>,  . . .</a:t>
            </a:r>
            <a:r>
              <a:rPr lang="en-US" dirty="0">
                <a:solidFill>
                  <a:srgbClr val="0077AA"/>
                </a:solidFill>
                <a:latin typeface="Liberation Mono"/>
              </a:rPr>
              <a:t> | expr | position} [ASC | DESC], ... [WITH ROLLUP]]</a:t>
            </a:r>
          </a:p>
        </p:txBody>
      </p:sp>
      <p:sp>
        <p:nvSpPr>
          <p:cNvPr id="2" name="Rectangle 1"/>
          <p:cNvSpPr/>
          <p:nvPr/>
        </p:nvSpPr>
        <p:spPr>
          <a:xfrm>
            <a:off x="152400" y="703183"/>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graphicFrame>
        <p:nvGraphicFramePr>
          <p:cNvPr id="6" name="Table 5"/>
          <p:cNvGraphicFramePr>
            <a:graphicFrameLocks noGrp="1"/>
          </p:cNvGraphicFramePr>
          <p:nvPr>
            <p:extLst>
              <p:ext uri="{D42A27DB-BD31-4B8C-83A1-F6EECF244321}">
                <p14:modId xmlns:p14="http://schemas.microsoft.com/office/powerpoint/2010/main" val="4043077599"/>
              </p:ext>
            </p:extLst>
          </p:nvPr>
        </p:nvGraphicFramePr>
        <p:xfrm>
          <a:off x="152400" y="3332480"/>
          <a:ext cx="8839200" cy="2839720"/>
        </p:xfrm>
        <a:graphic>
          <a:graphicData uri="http://schemas.openxmlformats.org/drawingml/2006/table">
            <a:tbl>
              <a:tblPr firstRow="1" bandRow="1">
                <a:tableStyleId>{7E9639D4-E3E2-4D34-9284-5A2195B3D0D7}</a:tableStyleId>
              </a:tblPr>
              <a:tblGrid>
                <a:gridCol w="3657600">
                  <a:extLst>
                    <a:ext uri="{9D8B030D-6E8A-4147-A177-3AD203B41FA5}">
                      <a16:colId xmlns:a16="http://schemas.microsoft.com/office/drawing/2014/main" val="20000"/>
                    </a:ext>
                  </a:extLst>
                </a:gridCol>
                <a:gridCol w="51816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Aggregate (GROUP BY) Function </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080"/>
                          </a:solidFill>
                          <a:latin typeface="Liberation Mono"/>
                          <a:cs typeface="Arial" panose="020B0604020202020204" pitchFamily="34" charset="0"/>
                        </a:rPr>
                        <a:t>AVG([DISTINCT] expr)</a:t>
                      </a:r>
                    </a:p>
                  </a:txBody>
                  <a:tcPr anchor="ctr"/>
                </a:tc>
                <a:tc>
                  <a:txBody>
                    <a:bodyPr/>
                    <a:lstStyle/>
                    <a:p>
                      <a:r>
                        <a:rPr lang="en-IN" sz="1600" dirty="0">
                          <a:latin typeface="Arial" panose="020B0604020202020204" pitchFamily="34" charset="0"/>
                          <a:cs typeface="Arial" panose="020B0604020202020204" pitchFamily="34" charset="0"/>
                        </a:rPr>
                        <a:t>Returns the average value of expr. The DISTINCT option can be used to return the average of the distinct values of expr.</a:t>
                      </a:r>
                    </a:p>
                  </a:txBody>
                  <a:tcPr anchor="ctr"/>
                </a:tc>
                <a:extLst>
                  <a:ext uri="{0D108BD9-81ED-4DB2-BD59-A6C34878D82A}">
                    <a16:rowId xmlns:a16="http://schemas.microsoft.com/office/drawing/2014/main" val="10001"/>
                  </a:ext>
                </a:extLst>
              </a:tr>
              <a:tr h="370840">
                <a:tc>
                  <a:txBody>
                    <a:bodyPr/>
                    <a:lstStyle/>
                    <a:p>
                      <a:r>
                        <a:rPr lang="en-IN" sz="1800" dirty="0">
                          <a:solidFill>
                            <a:srgbClr val="008080"/>
                          </a:solidFill>
                          <a:latin typeface="Liberation Mono"/>
                          <a:cs typeface="Arial" panose="020B0604020202020204" pitchFamily="34" charset="0"/>
                        </a:rPr>
                        <a:t>COUNT(expr)</a:t>
                      </a:r>
                    </a:p>
                  </a:txBody>
                  <a:tcPr anchor="ctr"/>
                </a:tc>
                <a:tc>
                  <a:txBody>
                    <a:bodyPr/>
                    <a:lstStyle/>
                    <a:p>
                      <a:r>
                        <a:rPr lang="en-IN" sz="1600" dirty="0">
                          <a:latin typeface="Arial" panose="020B0604020202020204" pitchFamily="34" charset="0"/>
                          <a:cs typeface="Arial" panose="020B0604020202020204" pitchFamily="34" charset="0"/>
                        </a:rPr>
                        <a:t>Returns a count of the number of non-NULL values of expr in the rows retrieved by a SELECT statement. If there are no matching rows, COUNT() returns 0.</a:t>
                      </a:r>
                    </a:p>
                  </a:txBody>
                  <a:tcPr anchor="ctr"/>
                </a:tc>
                <a:extLst>
                  <a:ext uri="{0D108BD9-81ED-4DB2-BD59-A6C34878D82A}">
                    <a16:rowId xmlns:a16="http://schemas.microsoft.com/office/drawing/2014/main" val="10002"/>
                  </a:ext>
                </a:extLst>
              </a:tr>
              <a:tr h="370840">
                <a:tc>
                  <a:txBody>
                    <a:bodyPr/>
                    <a:lstStyle/>
                    <a:p>
                      <a:r>
                        <a:rPr lang="en-IN" sz="1800" dirty="0">
                          <a:solidFill>
                            <a:srgbClr val="008080"/>
                          </a:solidFill>
                          <a:latin typeface="Liberation Mono"/>
                          <a:cs typeface="Arial" panose="020B0604020202020204" pitchFamily="34" charset="0"/>
                        </a:rPr>
                        <a:t>COUNT(DISTINCT expr,[expr...])</a:t>
                      </a:r>
                    </a:p>
                  </a:txBody>
                  <a:tcPr anchor="ctr"/>
                </a:tc>
                <a:tc>
                  <a:txBody>
                    <a:bodyPr/>
                    <a:lstStyle/>
                    <a:p>
                      <a:r>
                        <a:rPr lang="en-IN" sz="1600" dirty="0">
                          <a:latin typeface="Arial" panose="020B0604020202020204" pitchFamily="34" charset="0"/>
                          <a:cs typeface="Arial" panose="020B0604020202020204" pitchFamily="34" charset="0"/>
                        </a:rPr>
                        <a:t>Returns a count of the number of rows with different non-NULL expr values. If there are no matching rows, COUNT(DISTINCT) returns 0.</a:t>
                      </a:r>
                    </a:p>
                  </a:txBody>
                  <a:tcPr anchor="ctr"/>
                </a:tc>
                <a:extLst>
                  <a:ext uri="{0D108BD9-81ED-4DB2-BD59-A6C34878D82A}">
                    <a16:rowId xmlns:a16="http://schemas.microsoft.com/office/drawing/2014/main" val="10003"/>
                  </a:ext>
                </a:extLst>
              </a:tr>
            </a:tbl>
          </a:graphicData>
        </a:graphic>
      </p:graphicFrame>
      <p:sp>
        <p:nvSpPr>
          <p:cNvPr id="7" name="Rectangle 6"/>
          <p:cNvSpPr/>
          <p:nvPr/>
        </p:nvSpPr>
        <p:spPr>
          <a:xfrm>
            <a:off x="19793" y="2369403"/>
            <a:ext cx="9100457" cy="830997"/>
          </a:xfrm>
          <a:prstGeom prst="rect">
            <a:avLst/>
          </a:prstGeom>
        </p:spPr>
        <p:txBody>
          <a:bodyPr wrap="square">
            <a:spAutoFit/>
          </a:bodyPr>
          <a:lstStyle/>
          <a:p>
            <a:pPr marL="285750" indent="-28575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600" dirty="0">
                <a:latin typeface="Arial" panose="020B0604020202020204" pitchFamily="34" charset="0"/>
                <a:cs typeface="Arial" panose="020B0604020202020204" pitchFamily="34" charset="0"/>
              </a:rPr>
              <a:t> JOB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SUM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600" dirty="0">
                <a:solidFill>
                  <a:srgbClr val="000000"/>
                </a:solidFill>
                <a:latin typeface="Arial" panose="020B0604020202020204" pitchFamily="34" charset="0"/>
                <a:ea typeface="Times New Roman" panose="02020603050405020304" pitchFamily="18" charset="0"/>
              </a:rPr>
              <a:t>EMP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GROUP</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BY</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WITH</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ROLLUP</a:t>
            </a:r>
            <a:r>
              <a:rPr lang="en-IN" sz="1600" dirty="0">
                <a:solidFill>
                  <a:schemeClr val="bg1">
                    <a:lumMod val="65000"/>
                  </a:schemeClr>
                </a:solidFill>
                <a:latin typeface="Arial" panose="020B0604020202020204" pitchFamily="34" charset="0"/>
                <a:ea typeface="Times New Roman" panose="02020603050405020304" pitchFamily="18" charset="0"/>
              </a:rPr>
              <a:t>;</a:t>
            </a:r>
          </a:p>
          <a:p>
            <a:pPr marL="285750" indent="-28575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COALESCE</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JOB</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a:latin typeface="Arial" panose="020B0604020202020204" pitchFamily="34" charset="0"/>
                <a:cs typeface="Arial" panose="020B0604020202020204" pitchFamily="34" charset="0"/>
              </a:rPr>
              <a:t> </a:t>
            </a:r>
            <a:r>
              <a:rPr lang="en-IN" sz="1600" dirty="0">
                <a:solidFill>
                  <a:srgbClr val="92D050"/>
                </a:solidFill>
                <a:latin typeface="Arial" panose="020B0604020202020204" pitchFamily="34" charset="0"/>
                <a:cs typeface="Arial" panose="020B0604020202020204" pitchFamily="34" charset="0"/>
              </a:rPr>
              <a:t>'Total'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SUM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600" dirty="0">
                <a:solidFill>
                  <a:srgbClr val="000000"/>
                </a:solidFill>
                <a:latin typeface="Arial" panose="020B0604020202020204" pitchFamily="34" charset="0"/>
                <a:ea typeface="Times New Roman" panose="02020603050405020304" pitchFamily="18" charset="0"/>
              </a:rPr>
              <a:t>EMP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GROUP</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BY</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WITH</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ROLLUP</a:t>
            </a:r>
            <a:r>
              <a:rPr lang="en-IN" sz="1600" dirty="0">
                <a:solidFill>
                  <a:schemeClr val="bg1">
                    <a:lumMod val="65000"/>
                  </a:schemeClr>
                </a:solidFill>
                <a:latin typeface="Arial" panose="020B0604020202020204" pitchFamily="34" charset="0"/>
                <a:ea typeface="Times New Roman" panose="02020603050405020304" pitchFamily="18" charset="0"/>
              </a:rPr>
              <a:t>;</a:t>
            </a:r>
          </a:p>
        </p:txBody>
      </p:sp>
      <p:sp>
        <p:nvSpPr>
          <p:cNvPr id="3" name="Rectangle 2"/>
          <p:cNvSpPr/>
          <p:nvPr/>
        </p:nvSpPr>
        <p:spPr>
          <a:xfrm>
            <a:off x="152400" y="56852"/>
            <a:ext cx="3962400" cy="646331"/>
          </a:xfrm>
          <a:prstGeom prst="rect">
            <a:avLst/>
          </a:prstGeom>
          <a:solidFill>
            <a:srgbClr val="F9DAFE"/>
          </a:solidFill>
        </p:spPr>
        <p:txBody>
          <a:bodyPr wrap="square">
            <a:spAutoFit/>
          </a:bodyPr>
          <a:lstStyle/>
          <a:p>
            <a:r>
              <a:rPr lang="en-IN" i="1" dirty="0">
                <a:latin typeface="Arial" panose="020B0604020202020204" pitchFamily="34" charset="0"/>
                <a:cs typeface="Arial" panose="020B0604020202020204" pitchFamily="34" charset="0"/>
              </a:rPr>
              <a:t>This function's will produce a single value for an entire group or a table.</a:t>
            </a:r>
          </a:p>
        </p:txBody>
      </p:sp>
    </p:spTree>
    <p:extLst>
      <p:ext uri="{BB962C8B-B14F-4D97-AF65-F5344CB8AC3E}">
        <p14:creationId xmlns:p14="http://schemas.microsoft.com/office/powerpoint/2010/main" val="1256834162"/>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kumimoji="0" lang="en-US" sz="4400" b="1" i="1"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152400" y="228600"/>
            <a:ext cx="8839200" cy="1323439"/>
          </a:xfrm>
          <a:prstGeom prst="rect">
            <a:avLst/>
          </a:prstGeom>
          <a:solidFill>
            <a:srgbClr val="E8F97F"/>
          </a:solidFill>
        </p:spPr>
        <p:txBody>
          <a:bodyPr wrap="square">
            <a:spAutoFit/>
          </a:bodyPr>
          <a:lstStyle/>
          <a:p>
            <a:pPr algn="just"/>
            <a:r>
              <a:rPr lang="en-IN" sz="2000" dirty="0">
                <a:latin typeface="Segoe UI Light" panose="020B0502040204020203" pitchFamily="34" charset="0"/>
                <a:cs typeface="Segoe UI Light" panose="020B0502040204020203" pitchFamily="34" charset="0"/>
              </a:rPr>
              <a:t>The aggregate functions allow you to perform the calculation of a set of rows and </a:t>
            </a:r>
            <a:r>
              <a:rPr lang="en-IN" sz="2000" b="1" dirty="0">
                <a:latin typeface="Segoe UI Light" panose="020B0502040204020203" pitchFamily="34" charset="0"/>
                <a:cs typeface="Segoe UI Light" panose="020B0502040204020203" pitchFamily="34" charset="0"/>
              </a:rPr>
              <a:t>return a single value</a:t>
            </a:r>
            <a:r>
              <a:rPr lang="en-IN" sz="2000" dirty="0">
                <a:latin typeface="Segoe UI Light" panose="020B0502040204020203" pitchFamily="34" charset="0"/>
                <a:cs typeface="Segoe UI Light" panose="020B0502040204020203" pitchFamily="34" charset="0"/>
              </a:rPr>
              <a:t>. The GROUP BY clause is often used with an aggregate function (such as </a:t>
            </a:r>
            <a:r>
              <a:rPr lang="en-IN" sz="2000" b="1" i="1" dirty="0">
                <a:latin typeface="Segoe UI Light" panose="020B0502040204020203" pitchFamily="34" charset="0"/>
                <a:cs typeface="Segoe UI Light" panose="020B0502040204020203" pitchFamily="34" charset="0"/>
              </a:rPr>
              <a:t>SUM</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AVG</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MAX</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MIN</a:t>
            </a:r>
            <a:r>
              <a:rPr lang="en-IN" sz="2000" dirty="0">
                <a:latin typeface="Segoe UI Light" panose="020B0502040204020203" pitchFamily="34" charset="0"/>
                <a:cs typeface="Segoe UI Light" panose="020B0502040204020203" pitchFamily="34" charset="0"/>
              </a:rPr>
              <a:t>, and </a:t>
            </a:r>
            <a:r>
              <a:rPr lang="en-IN" sz="2000" b="1" i="1" dirty="0">
                <a:latin typeface="Segoe UI Light" panose="020B0502040204020203" pitchFamily="34" charset="0"/>
                <a:cs typeface="Segoe UI Light" panose="020B0502040204020203" pitchFamily="34" charset="0"/>
              </a:rPr>
              <a:t>COUNT</a:t>
            </a:r>
            <a:r>
              <a:rPr lang="en-IN" sz="2000" dirty="0">
                <a:latin typeface="Segoe UI Light" panose="020B0502040204020203" pitchFamily="34" charset="0"/>
                <a:cs typeface="Segoe UI Light" panose="020B0502040204020203" pitchFamily="34" charset="0"/>
              </a:rPr>
              <a:t>.) to perform calculation and </a:t>
            </a:r>
            <a:r>
              <a:rPr lang="en-IN" sz="2000" b="1" dirty="0">
                <a:latin typeface="Segoe UI Light" panose="020B0502040204020203" pitchFamily="34" charset="0"/>
                <a:cs typeface="Segoe UI Light" panose="020B0502040204020203" pitchFamily="34" charset="0"/>
              </a:rPr>
              <a:t>return a single value for each subgroup</a:t>
            </a:r>
            <a:r>
              <a:rPr lang="en-IN" sz="2000" dirty="0">
                <a:latin typeface="Segoe UI Light" panose="020B0502040204020203" pitchFamily="34" charset="0"/>
                <a:cs typeface="Segoe UI Light" panose="020B0502040204020203" pitchFamily="34" charset="0"/>
              </a:rPr>
              <a:t>.</a:t>
            </a:r>
          </a:p>
        </p:txBody>
      </p:sp>
      <p:sp>
        <p:nvSpPr>
          <p:cNvPr id="4" name="Rectangle 3"/>
          <p:cNvSpPr/>
          <p:nvPr/>
        </p:nvSpPr>
        <p:spPr>
          <a:xfrm>
            <a:off x="142844" y="1643050"/>
            <a:ext cx="9001156"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pic>
        <p:nvPicPr>
          <p:cNvPr id="6" name="Picture 5"/>
          <p:cNvPicPr>
            <a:picLocks noChangeAspect="1"/>
          </p:cNvPicPr>
          <p:nvPr/>
        </p:nvPicPr>
        <p:blipFill>
          <a:blip r:embed="rId2"/>
          <a:stretch>
            <a:fillRect/>
          </a:stretch>
        </p:blipFill>
        <p:spPr>
          <a:xfrm>
            <a:off x="1695450" y="3128962"/>
            <a:ext cx="5753100" cy="600075"/>
          </a:xfrm>
          <a:prstGeom prst="rect">
            <a:avLst/>
          </a:prstGeom>
        </p:spPr>
      </p:pic>
      <p:pic>
        <p:nvPicPr>
          <p:cNvPr id="14" name="Picture 13"/>
          <p:cNvPicPr>
            <a:picLocks noChangeAspect="1"/>
          </p:cNvPicPr>
          <p:nvPr/>
        </p:nvPicPr>
        <p:blipFill>
          <a:blip r:embed="rId3"/>
          <a:stretch>
            <a:fillRect/>
          </a:stretch>
        </p:blipFill>
        <p:spPr>
          <a:xfrm>
            <a:off x="186418" y="3911369"/>
            <a:ext cx="5038725" cy="466725"/>
          </a:xfrm>
          <a:prstGeom prst="rect">
            <a:avLst/>
          </a:prstGeom>
        </p:spPr>
      </p:pic>
      <p:grpSp>
        <p:nvGrpSpPr>
          <p:cNvPr id="5" name="Group 4">
            <a:extLst>
              <a:ext uri="{FF2B5EF4-FFF2-40B4-BE49-F238E27FC236}">
                <a16:creationId xmlns:a16="http://schemas.microsoft.com/office/drawing/2014/main" id="{0961B9A7-BEDC-4521-9CFA-D3549D888AF8}"/>
              </a:ext>
            </a:extLst>
          </p:cNvPr>
          <p:cNvGrpSpPr/>
          <p:nvPr/>
        </p:nvGrpSpPr>
        <p:grpSpPr>
          <a:xfrm>
            <a:off x="4495800" y="4131388"/>
            <a:ext cx="3962400" cy="1719675"/>
            <a:chOff x="4495800" y="4131388"/>
            <a:chExt cx="3962400" cy="1719675"/>
          </a:xfrm>
        </p:grpSpPr>
        <p:grpSp>
          <p:nvGrpSpPr>
            <p:cNvPr id="23" name="Group 22"/>
            <p:cNvGrpSpPr/>
            <p:nvPr/>
          </p:nvGrpSpPr>
          <p:grpSpPr>
            <a:xfrm>
              <a:off x="4495800" y="5012863"/>
              <a:ext cx="3962400" cy="838200"/>
              <a:chOff x="2566549" y="4884266"/>
              <a:chExt cx="6425051" cy="935507"/>
            </a:xfrm>
          </p:grpSpPr>
          <p:pic>
            <p:nvPicPr>
              <p:cNvPr id="15" name="Picture 14"/>
              <p:cNvPicPr>
                <a:picLocks noChangeAspect="1"/>
              </p:cNvPicPr>
              <p:nvPr/>
            </p:nvPicPr>
            <p:blipFill>
              <a:blip r:embed="rId4"/>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a:stretch>
                <a:fillRect/>
              </a:stretch>
            </p:blipFill>
            <p:spPr>
              <a:xfrm>
                <a:off x="6782253" y="4884266"/>
                <a:ext cx="1711822" cy="437960"/>
              </a:xfrm>
              <a:prstGeom prst="rect">
                <a:avLst/>
              </a:prstGeom>
            </p:spPr>
          </p:pic>
        </p:grpSp>
        <p:cxnSp>
          <p:nvCxnSpPr>
            <p:cNvPr id="27" name="Elbow Connector 26"/>
            <p:cNvCxnSpPr/>
            <p:nvPr/>
          </p:nvCxnSpPr>
          <p:spPr>
            <a:xfrm>
              <a:off x="5225143" y="4131388"/>
              <a:ext cx="1008000"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6400800" y="4503851"/>
              <a:ext cx="1552028" cy="461665"/>
            </a:xfrm>
            <a:prstGeom prst="rect">
              <a:avLst/>
            </a:prstGeom>
            <a:noFill/>
          </p:spPr>
          <p:txBody>
            <a:bodyPr wrap="none" rtlCol="0">
              <a:spAutoFit/>
            </a:bodyPr>
            <a:lstStyle/>
            <a:p>
              <a:r>
                <a:rPr lang="en-IN" sz="2400" dirty="0">
                  <a:solidFill>
                    <a:srgbClr val="92D050"/>
                  </a:solidFill>
                </a:rPr>
                <a:t>// ERROR</a:t>
              </a:r>
            </a:p>
          </p:txBody>
        </p:sp>
      </p:grpSp>
    </p:spTree>
    <p:extLst>
      <p:ext uri="{BB962C8B-B14F-4D97-AF65-F5344CB8AC3E}">
        <p14:creationId xmlns:p14="http://schemas.microsoft.com/office/powerpoint/2010/main" val="1372885297"/>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kumimoji="0" lang="en-US" sz="4400" b="1" i="1"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152400" y="228600"/>
            <a:ext cx="8839200" cy="1323439"/>
          </a:xfrm>
          <a:prstGeom prst="rect">
            <a:avLst/>
          </a:prstGeom>
          <a:solidFill>
            <a:srgbClr val="E8F97F"/>
          </a:solidFill>
        </p:spPr>
        <p:txBody>
          <a:bodyPr wrap="square">
            <a:spAutoFit/>
          </a:bodyPr>
          <a:lstStyle/>
          <a:p>
            <a:pPr algn="just"/>
            <a:r>
              <a:rPr lang="en-IN" sz="2000" dirty="0">
                <a:latin typeface="Segoe UI Light" panose="020B0502040204020203" pitchFamily="34" charset="0"/>
                <a:cs typeface="Segoe UI Light" panose="020B0502040204020203" pitchFamily="34" charset="0"/>
              </a:rPr>
              <a:t>The aggregate functions allow you to perform the calculation of a set of rows and </a:t>
            </a:r>
            <a:r>
              <a:rPr lang="en-IN" sz="2000" b="1" dirty="0">
                <a:latin typeface="Segoe UI Light" panose="020B0502040204020203" pitchFamily="34" charset="0"/>
                <a:cs typeface="Segoe UI Light" panose="020B0502040204020203" pitchFamily="34" charset="0"/>
              </a:rPr>
              <a:t>return a single value</a:t>
            </a:r>
            <a:r>
              <a:rPr lang="en-IN" sz="2000" dirty="0">
                <a:latin typeface="Segoe UI Light" panose="020B0502040204020203" pitchFamily="34" charset="0"/>
                <a:cs typeface="Segoe UI Light" panose="020B0502040204020203" pitchFamily="34" charset="0"/>
              </a:rPr>
              <a:t>. The GROUP BY clause is often used with an aggregate function (such as </a:t>
            </a:r>
            <a:r>
              <a:rPr lang="en-IN" sz="2000" b="1" i="1" dirty="0">
                <a:latin typeface="Segoe UI Light" panose="020B0502040204020203" pitchFamily="34" charset="0"/>
                <a:cs typeface="Segoe UI Light" panose="020B0502040204020203" pitchFamily="34" charset="0"/>
              </a:rPr>
              <a:t>SUM</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AVG</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MAX</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MIN</a:t>
            </a:r>
            <a:r>
              <a:rPr lang="en-IN" sz="2000" dirty="0">
                <a:latin typeface="Segoe UI Light" panose="020B0502040204020203" pitchFamily="34" charset="0"/>
                <a:cs typeface="Segoe UI Light" panose="020B0502040204020203" pitchFamily="34" charset="0"/>
              </a:rPr>
              <a:t>, and </a:t>
            </a:r>
            <a:r>
              <a:rPr lang="en-IN" sz="2000" b="1" i="1" dirty="0">
                <a:latin typeface="Segoe UI Light" panose="020B0502040204020203" pitchFamily="34" charset="0"/>
                <a:cs typeface="Segoe UI Light" panose="020B0502040204020203" pitchFamily="34" charset="0"/>
              </a:rPr>
              <a:t>COUNT</a:t>
            </a:r>
            <a:r>
              <a:rPr lang="en-IN" sz="2000" dirty="0">
                <a:latin typeface="Segoe UI Light" panose="020B0502040204020203" pitchFamily="34" charset="0"/>
                <a:cs typeface="Segoe UI Light" panose="020B0502040204020203" pitchFamily="34" charset="0"/>
              </a:rPr>
              <a:t>.) to perform calculation and </a:t>
            </a:r>
            <a:r>
              <a:rPr lang="en-IN" sz="2000" b="1" dirty="0">
                <a:latin typeface="Segoe UI Light" panose="020B0502040204020203" pitchFamily="34" charset="0"/>
                <a:cs typeface="Segoe UI Light" panose="020B0502040204020203" pitchFamily="34" charset="0"/>
              </a:rPr>
              <a:t>return a single value for each subgroup</a:t>
            </a:r>
            <a:r>
              <a:rPr lang="en-IN" sz="2000" dirty="0">
                <a:latin typeface="Segoe UI Light" panose="020B0502040204020203" pitchFamily="34" charset="0"/>
                <a:cs typeface="Segoe UI Light" panose="020B0502040204020203" pitchFamily="34" charset="0"/>
              </a:rPr>
              <a:t>.</a:t>
            </a:r>
          </a:p>
        </p:txBody>
      </p:sp>
      <p:pic>
        <p:nvPicPr>
          <p:cNvPr id="6" name="Picture 5"/>
          <p:cNvPicPr>
            <a:picLocks noChangeAspect="1"/>
          </p:cNvPicPr>
          <p:nvPr/>
        </p:nvPicPr>
        <p:blipFill>
          <a:blip r:embed="rId2"/>
          <a:stretch>
            <a:fillRect/>
          </a:stretch>
        </p:blipFill>
        <p:spPr>
          <a:xfrm>
            <a:off x="1695450" y="3128962"/>
            <a:ext cx="5753100" cy="600075"/>
          </a:xfrm>
          <a:prstGeom prst="rect">
            <a:avLst/>
          </a:prstGeom>
        </p:spPr>
      </p:pic>
      <p:pic>
        <p:nvPicPr>
          <p:cNvPr id="12" name="Picture 11"/>
          <p:cNvPicPr>
            <a:picLocks noChangeAspect="1"/>
          </p:cNvPicPr>
          <p:nvPr/>
        </p:nvPicPr>
        <p:blipFill>
          <a:blip r:embed="rId3"/>
          <a:stretch>
            <a:fillRect/>
          </a:stretch>
        </p:blipFill>
        <p:spPr>
          <a:xfrm>
            <a:off x="152400" y="4238636"/>
            <a:ext cx="5935320" cy="833438"/>
          </a:xfrm>
          <a:prstGeom prst="rect">
            <a:avLst/>
          </a:prstGeom>
        </p:spPr>
      </p:pic>
      <p:pic>
        <p:nvPicPr>
          <p:cNvPr id="13" name="Picture 12"/>
          <p:cNvPicPr>
            <a:picLocks noChangeAspect="1"/>
          </p:cNvPicPr>
          <p:nvPr/>
        </p:nvPicPr>
        <p:blipFill>
          <a:blip r:embed="rId4"/>
          <a:stretch>
            <a:fillRect/>
          </a:stretch>
        </p:blipFill>
        <p:spPr>
          <a:xfrm>
            <a:off x="152400" y="5359372"/>
            <a:ext cx="5935320" cy="889028"/>
          </a:xfrm>
          <a:prstGeom prst="rect">
            <a:avLst/>
          </a:prstGeom>
        </p:spPr>
      </p:pic>
      <p:sp>
        <p:nvSpPr>
          <p:cNvPr id="8" name="Rectangle 7"/>
          <p:cNvSpPr/>
          <p:nvPr/>
        </p:nvSpPr>
        <p:spPr>
          <a:xfrm>
            <a:off x="142844" y="1643050"/>
            <a:ext cx="9001156"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spTree>
    <p:extLst>
      <p:ext uri="{BB962C8B-B14F-4D97-AF65-F5344CB8AC3E}">
        <p14:creationId xmlns:p14="http://schemas.microsoft.com/office/powerpoint/2010/main" val="2154041715"/>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1219200"/>
            <a:ext cx="8686800" cy="1553054"/>
          </a:xfrm>
          <a:prstGeom prst="rect">
            <a:avLst/>
          </a:prstGeom>
          <a:solidFill>
            <a:schemeClr val="bg1"/>
          </a:solidFill>
        </p:spPr>
        <p:txBody>
          <a:bodyPr wrap="square">
            <a:spAutoFit/>
          </a:bodyPr>
          <a:lstStyle/>
          <a:p>
            <a:pPr>
              <a:lnSpc>
                <a:spcPct val="150000"/>
              </a:lnSpc>
              <a:buFont typeface="Arial" pitchFamily="34" charset="0"/>
              <a:buChar char="•"/>
            </a:pPr>
            <a:r>
              <a:rPr lang="en-US" sz="2200" dirty="0">
                <a:solidFill>
                  <a:srgbClr val="527E67"/>
                </a:solidFill>
                <a:latin typeface="Arial" pitchFamily="34" charset="0"/>
                <a:ea typeface="+mj-ea"/>
                <a:cs typeface="Arial" pitchFamily="34" charset="0"/>
              </a:rPr>
              <a:t>  in the </a:t>
            </a:r>
            <a:r>
              <a:rPr lang="en-US" sz="2200" b="1" dirty="0">
                <a:solidFill>
                  <a:srgbClr val="527E67"/>
                </a:solidFill>
                <a:latin typeface="Arial" pitchFamily="34" charset="0"/>
                <a:ea typeface="+mj-ea"/>
                <a:cs typeface="Arial" pitchFamily="34" charset="0"/>
              </a:rPr>
              <a:t>SELECT-LIST</a:t>
            </a:r>
            <a:r>
              <a:rPr lang="en-US" sz="2200" dirty="0">
                <a:solidFill>
                  <a:srgbClr val="527E67"/>
                </a:solidFill>
                <a:latin typeface="Arial" pitchFamily="34" charset="0"/>
                <a:ea typeface="+mj-ea"/>
                <a:cs typeface="Arial" pitchFamily="34" charset="0"/>
              </a:rPr>
              <a:t> (the items before the FROM clause).</a:t>
            </a:r>
          </a:p>
          <a:p>
            <a:pPr>
              <a:lnSpc>
                <a:spcPct val="150000"/>
              </a:lnSpc>
              <a:buFont typeface="Arial" pitchFamily="34" charset="0"/>
              <a:buChar char="•"/>
            </a:pPr>
            <a:r>
              <a:rPr lang="en-US" sz="2200" dirty="0">
                <a:solidFill>
                  <a:srgbClr val="527E67"/>
                </a:solidFill>
                <a:latin typeface="Arial" pitchFamily="34" charset="0"/>
                <a:ea typeface="+mj-ea"/>
                <a:cs typeface="Arial" pitchFamily="34" charset="0"/>
              </a:rPr>
              <a:t>  in the </a:t>
            </a:r>
            <a:r>
              <a:rPr lang="en-US" sz="2200" b="1" dirty="0">
                <a:solidFill>
                  <a:srgbClr val="527E67"/>
                </a:solidFill>
                <a:latin typeface="Arial" pitchFamily="34" charset="0"/>
                <a:ea typeface="+mj-ea"/>
                <a:cs typeface="Arial" pitchFamily="34" charset="0"/>
              </a:rPr>
              <a:t>ORDER BY</a:t>
            </a:r>
            <a:r>
              <a:rPr lang="en-US" sz="2200" dirty="0">
                <a:solidFill>
                  <a:srgbClr val="527E67"/>
                </a:solidFill>
                <a:latin typeface="Arial" pitchFamily="34" charset="0"/>
                <a:ea typeface="+mj-ea"/>
                <a:cs typeface="Arial" pitchFamily="34" charset="0"/>
              </a:rPr>
              <a:t> clause.</a:t>
            </a:r>
          </a:p>
          <a:p>
            <a:pPr>
              <a:lnSpc>
                <a:spcPct val="150000"/>
              </a:lnSpc>
              <a:buFont typeface="Arial" pitchFamily="34" charset="0"/>
              <a:buChar char="•"/>
            </a:pPr>
            <a:r>
              <a:rPr lang="en-US" sz="2200" dirty="0">
                <a:solidFill>
                  <a:srgbClr val="527E67"/>
                </a:solidFill>
                <a:latin typeface="Arial" pitchFamily="34" charset="0"/>
                <a:ea typeface="+mj-ea"/>
                <a:cs typeface="Arial" pitchFamily="34" charset="0"/>
              </a:rPr>
              <a:t>  and in the </a:t>
            </a:r>
            <a:r>
              <a:rPr lang="en-US" sz="2200" b="1" dirty="0">
                <a:solidFill>
                  <a:srgbClr val="527E67"/>
                </a:solidFill>
                <a:latin typeface="Arial" pitchFamily="34" charset="0"/>
                <a:ea typeface="+mj-ea"/>
                <a:cs typeface="Arial" pitchFamily="34" charset="0"/>
              </a:rPr>
              <a:t>HAVING</a:t>
            </a:r>
            <a:r>
              <a:rPr lang="en-US" sz="2200" dirty="0">
                <a:solidFill>
                  <a:srgbClr val="527E67"/>
                </a:solidFill>
                <a:latin typeface="Arial" pitchFamily="34" charset="0"/>
                <a:ea typeface="+mj-ea"/>
                <a:cs typeface="Arial" pitchFamily="34" charset="0"/>
              </a:rPr>
              <a:t> clause.</a:t>
            </a:r>
          </a:p>
        </p:txBody>
      </p:sp>
      <p:sp>
        <p:nvSpPr>
          <p:cNvPr id="2" name="Title 1"/>
          <p:cNvSpPr>
            <a:spLocks noGrp="1"/>
          </p:cNvSpPr>
          <p:nvPr>
            <p:ph type="title"/>
          </p:nvPr>
        </p:nvSpPr>
        <p:spPr>
          <a:xfrm>
            <a:off x="0" y="228600"/>
            <a:ext cx="9144000" cy="914400"/>
          </a:xfrm>
        </p:spPr>
        <p:txBody>
          <a:bodyPr>
            <a:normAutofit fontScale="90000"/>
          </a:bodyPr>
          <a:lstStyle/>
          <a:p>
            <a:pPr algn="ctr"/>
            <a:r>
              <a:rPr lang="en-US" dirty="0">
                <a:latin typeface="Arial" pitchFamily="34" charset="0"/>
                <a:cs typeface="Arial" pitchFamily="34" charset="0"/>
              </a:rPr>
              <a:t>There are 3 places where aggregate functions can appear in a query</a:t>
            </a:r>
          </a:p>
        </p:txBody>
      </p:sp>
      <p:sp>
        <p:nvSpPr>
          <p:cNvPr id="3" name="Rectangle 2"/>
          <p:cNvSpPr/>
          <p:nvPr/>
        </p:nvSpPr>
        <p:spPr>
          <a:xfrm>
            <a:off x="228600" y="4913667"/>
            <a:ext cx="8686800" cy="1107996"/>
          </a:xfrm>
          <a:prstGeom prst="rect">
            <a:avLst/>
          </a:prstGeom>
          <a:solidFill>
            <a:schemeClr val="accent6">
              <a:lumMod val="20000"/>
              <a:lumOff val="80000"/>
            </a:schemeClr>
          </a:solidFill>
        </p:spPr>
        <p:txBody>
          <a:bodyPr wrap="square">
            <a:spAutoFit/>
          </a:bodyPr>
          <a:lstStyle/>
          <a:p>
            <a:r>
              <a:rPr lang="en-IN" sz="2200" dirty="0">
                <a:solidFill>
                  <a:srgbClr val="242729"/>
                </a:solidFill>
                <a:latin typeface="Segoe UI Light" panose="020B0502040204020203" pitchFamily="34" charset="0"/>
                <a:cs typeface="Segoe UI Light" panose="020B0502040204020203" pitchFamily="34" charset="0"/>
              </a:rPr>
              <a:t>"An aggregate may </a:t>
            </a:r>
            <a:r>
              <a:rPr lang="en-IN" sz="2200" b="1" i="1" dirty="0">
                <a:solidFill>
                  <a:srgbClr val="C00000"/>
                </a:solidFill>
                <a:latin typeface="Segoe UI Light" panose="020B0502040204020203" pitchFamily="34" charset="0"/>
                <a:cs typeface="Segoe UI Light" panose="020B0502040204020203" pitchFamily="34" charset="0"/>
              </a:rPr>
              <a:t>NOT </a:t>
            </a:r>
            <a:r>
              <a:rPr lang="en-IN" sz="2200" dirty="0">
                <a:solidFill>
                  <a:srgbClr val="242729"/>
                </a:solidFill>
                <a:latin typeface="Segoe UI Light" panose="020B0502040204020203" pitchFamily="34" charset="0"/>
                <a:cs typeface="Segoe UI Light" panose="020B0502040204020203" pitchFamily="34" charset="0"/>
              </a:rPr>
              <a:t>appear in the </a:t>
            </a:r>
            <a:r>
              <a:rPr lang="en-IN" sz="2200" b="1" i="1" dirty="0">
                <a:solidFill>
                  <a:srgbClr val="C00000"/>
                </a:solidFill>
                <a:latin typeface="Segoe UI Light" panose="020B0502040204020203" pitchFamily="34" charset="0"/>
                <a:cs typeface="Segoe UI Light" panose="020B0502040204020203" pitchFamily="34" charset="0"/>
              </a:rPr>
              <a:t>WHERE clause</a:t>
            </a:r>
            <a:r>
              <a:rPr lang="en-IN" sz="2200" dirty="0">
                <a:solidFill>
                  <a:srgbClr val="242729"/>
                </a:solidFill>
                <a:latin typeface="Segoe UI Light" panose="020B0502040204020203" pitchFamily="34" charset="0"/>
                <a:cs typeface="Segoe UI Light" panose="020B0502040204020203" pitchFamily="34" charset="0"/>
              </a:rPr>
              <a:t> unless it is in a </a:t>
            </a:r>
            <a:r>
              <a:rPr lang="en-IN" sz="2200" b="1" i="1" dirty="0">
                <a:solidFill>
                  <a:srgbClr val="FF0000"/>
                </a:solidFill>
                <a:latin typeface="Segoe UI Light" panose="020B0502040204020203" pitchFamily="34" charset="0"/>
                <a:cs typeface="Segoe UI Light" panose="020B0502040204020203" pitchFamily="34" charset="0"/>
              </a:rPr>
              <a:t>subquery</a:t>
            </a:r>
            <a:r>
              <a:rPr lang="en-IN" sz="2200" dirty="0">
                <a:solidFill>
                  <a:srgbClr val="242729"/>
                </a:solidFill>
                <a:latin typeface="Segoe UI Light" panose="020B0502040204020203" pitchFamily="34" charset="0"/>
                <a:cs typeface="Segoe UI Light" panose="020B0502040204020203" pitchFamily="34" charset="0"/>
              </a:rPr>
              <a:t> contained in a </a:t>
            </a:r>
            <a:r>
              <a:rPr lang="en-IN" sz="2200" b="1" i="1" dirty="0">
                <a:solidFill>
                  <a:srgbClr val="FF0000"/>
                </a:solidFill>
                <a:latin typeface="Segoe UI Light" panose="020B0502040204020203" pitchFamily="34" charset="0"/>
                <a:cs typeface="Segoe UI Light" panose="020B0502040204020203" pitchFamily="34" charset="0"/>
              </a:rPr>
              <a:t>WHERE</a:t>
            </a:r>
            <a:r>
              <a:rPr lang="en-IN" sz="2200" dirty="0">
                <a:solidFill>
                  <a:srgbClr val="242729"/>
                </a:solidFill>
                <a:latin typeface="Segoe UI Light" panose="020B0502040204020203" pitchFamily="34" charset="0"/>
                <a:cs typeface="Segoe UI Light" panose="020B0502040204020203" pitchFamily="34" charset="0"/>
              </a:rPr>
              <a:t> or </a:t>
            </a:r>
            <a:r>
              <a:rPr lang="en-IN" sz="2200" b="1" i="1" dirty="0">
                <a:solidFill>
                  <a:srgbClr val="FF0000"/>
                </a:solidFill>
                <a:latin typeface="Segoe UI Light" panose="020B0502040204020203" pitchFamily="34" charset="0"/>
                <a:cs typeface="Segoe UI Light" panose="020B0502040204020203" pitchFamily="34" charset="0"/>
              </a:rPr>
              <a:t>HAVING</a:t>
            </a:r>
            <a:r>
              <a:rPr lang="en-IN" sz="2200" dirty="0">
                <a:solidFill>
                  <a:srgbClr val="242729"/>
                </a:solidFill>
                <a:latin typeface="Segoe UI Light" panose="020B0502040204020203" pitchFamily="34" charset="0"/>
                <a:cs typeface="Segoe UI Light" panose="020B0502040204020203" pitchFamily="34" charset="0"/>
              </a:rPr>
              <a:t> clause or a select list, and the column being aggregated is an outer reference"</a:t>
            </a:r>
            <a:endParaRPr lang="en-IN" sz="2200" dirty="0">
              <a:latin typeface="Segoe UI Light" panose="020B0502040204020203" pitchFamily="34" charset="0"/>
              <a:cs typeface="Segoe UI Light" panose="020B0502040204020203" pitchFamily="34" charset="0"/>
            </a:endParaRPr>
          </a:p>
        </p:txBody>
      </p:sp>
      <p:grpSp>
        <p:nvGrpSpPr>
          <p:cNvPr id="5" name="Group 4"/>
          <p:cNvGrpSpPr/>
          <p:nvPr/>
        </p:nvGrpSpPr>
        <p:grpSpPr>
          <a:xfrm>
            <a:off x="228600" y="3016527"/>
            <a:ext cx="8686800" cy="1626919"/>
            <a:chOff x="208808" y="2957874"/>
            <a:chExt cx="7434262" cy="1626919"/>
          </a:xfrm>
        </p:grpSpPr>
        <p:pic>
          <p:nvPicPr>
            <p:cNvPr id="6" name="Picture 5"/>
            <p:cNvPicPr>
              <a:picLocks noChangeAspect="1"/>
            </p:cNvPicPr>
            <p:nvPr/>
          </p:nvPicPr>
          <p:blipFill>
            <a:blip r:embed="rId2"/>
            <a:stretch>
              <a:fillRect/>
            </a:stretch>
          </p:blipFill>
          <p:spPr>
            <a:xfrm>
              <a:off x="228600" y="2957874"/>
              <a:ext cx="4572000" cy="733567"/>
            </a:xfrm>
            <a:prstGeom prst="rect">
              <a:avLst/>
            </a:prstGeom>
          </p:spPr>
        </p:pic>
        <p:pic>
          <p:nvPicPr>
            <p:cNvPr id="7" name="Picture 6"/>
            <p:cNvPicPr>
              <a:picLocks noChangeAspect="1"/>
            </p:cNvPicPr>
            <p:nvPr/>
          </p:nvPicPr>
          <p:blipFill>
            <a:blip r:embed="rId3"/>
            <a:stretch>
              <a:fillRect/>
            </a:stretch>
          </p:blipFill>
          <p:spPr>
            <a:xfrm>
              <a:off x="208808" y="3882185"/>
              <a:ext cx="7434262" cy="702608"/>
            </a:xfrm>
            <a:prstGeom prst="rect">
              <a:avLst/>
            </a:prstGeom>
          </p:spPr>
        </p:pic>
      </p:grpSp>
    </p:spTree>
    <p:extLst>
      <p:ext uri="{BB962C8B-B14F-4D97-AF65-F5344CB8AC3E}">
        <p14:creationId xmlns:p14="http://schemas.microsoft.com/office/powerpoint/2010/main" val="4112397665"/>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1077218"/>
          </a:xfrm>
          <a:prstGeom prst="rect">
            <a:avLst/>
          </a:prstGeom>
          <a:solidFill>
            <a:schemeClr val="bg2">
              <a:lumMod val="10000"/>
            </a:schemeClr>
          </a:solidFill>
        </p:spPr>
        <p:txBody>
          <a:bodyPr wrap="square">
            <a:spAutoFit/>
          </a:bodyPr>
          <a:lstStyle/>
          <a:p>
            <a:pPr algn="r"/>
            <a:r>
              <a:rPr lang="en-US" sz="3200" b="1" i="1" dirty="0">
                <a:solidFill>
                  <a:srgbClr val="FF9900"/>
                </a:solidFill>
                <a:latin typeface="Arial" pitchFamily="34" charset="0"/>
                <a:cs typeface="Arial" pitchFamily="34" charset="0"/>
              </a:rPr>
              <a:t>AVG and COUNT Aggregate (GROUP BY) Function </a:t>
            </a:r>
            <a:endParaRPr lang="en-IN" sz="3200" b="1" i="1" dirty="0">
              <a:solidFill>
                <a:srgbClr val="FF9900"/>
              </a:solidFill>
              <a:latin typeface="Arial" pitchFamily="34" charset="0"/>
              <a:cs typeface="Arial" pitchFamily="34" charset="0"/>
            </a:endParaRPr>
          </a:p>
        </p:txBody>
      </p:sp>
      <p:sp>
        <p:nvSpPr>
          <p:cNvPr id="4" name="Rectangle 3"/>
          <p:cNvSpPr/>
          <p:nvPr/>
        </p:nvSpPr>
        <p:spPr>
          <a:xfrm>
            <a:off x="152400" y="1342504"/>
            <a:ext cx="8839200" cy="4462760"/>
          </a:xfrm>
          <a:prstGeom prst="rect">
            <a:avLst/>
          </a:prstGeom>
          <a:solidFill>
            <a:schemeClr val="bg1"/>
          </a:solidFill>
        </p:spPr>
        <p:txBody>
          <a:bodyPr wrap="square">
            <a:spAutoFit/>
          </a:bodyPr>
          <a:lstStyle/>
          <a:p>
            <a:r>
              <a:rPr lang="en-IN" sz="2000" b="1" dirty="0">
                <a:solidFill>
                  <a:srgbClr val="0070C0"/>
                </a:solidFill>
                <a:latin typeface="Arial" panose="020B0604020202020204" pitchFamily="34" charset="0"/>
                <a:cs typeface="Arial" panose="020B0604020202020204" pitchFamily="34" charset="0"/>
              </a:rPr>
              <a:t>AVG()</a:t>
            </a: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If there are no matching rows, AVG() returns NULL. </a:t>
            </a:r>
          </a:p>
          <a:p>
            <a:pPr marL="285750" indent="-285750">
              <a:buFont typeface="Arial" panose="020B0604020202020204" pitchFamily="34" charset="0"/>
              <a:buChar char="•"/>
            </a:pPr>
            <a:endParaRPr lang="en-IN" dirty="0">
              <a:solidFill>
                <a:srgbClr val="0070C0"/>
              </a:solidFill>
              <a:latin typeface="Arial" panose="020B0604020202020204" pitchFamily="34" charset="0"/>
              <a:cs typeface="Arial" panose="020B0604020202020204" pitchFamily="34" charset="0"/>
            </a:endParaRPr>
          </a:p>
          <a:p>
            <a:r>
              <a:rPr lang="en-IN" sz="2000" b="1" dirty="0">
                <a:solidFill>
                  <a:srgbClr val="0070C0"/>
                </a:solidFill>
                <a:latin typeface="Arial" panose="020B0604020202020204" pitchFamily="34" charset="0"/>
                <a:cs typeface="Arial" panose="020B0604020202020204" pitchFamily="34" charset="0"/>
              </a:rPr>
              <a:t>SUM()</a:t>
            </a: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If the return set has no rows, SUM() returns NULL.</a:t>
            </a:r>
          </a:p>
          <a:p>
            <a:pPr marL="285750" indent="-285750">
              <a:buFont typeface="Arial" panose="020B0604020202020204" pitchFamily="34" charset="0"/>
              <a:buChar char="•"/>
            </a:pPr>
            <a:endParaRPr lang="en-IN" dirty="0">
              <a:solidFill>
                <a:srgbClr val="0070C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The DISTINCT keyword can be used to sum only the distinct values of expr.</a:t>
            </a:r>
          </a:p>
          <a:p>
            <a:endParaRPr lang="en-IN" sz="2000" b="1" dirty="0">
              <a:solidFill>
                <a:srgbClr val="0070C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solidFill>
                <a:srgbClr val="0070C0"/>
              </a:solidFill>
              <a:latin typeface="Arial" panose="020B0604020202020204" pitchFamily="34" charset="0"/>
              <a:cs typeface="Arial" panose="020B0604020202020204" pitchFamily="34" charset="0"/>
            </a:endParaRPr>
          </a:p>
          <a:p>
            <a:r>
              <a:rPr lang="en-IN" sz="2000" b="1" dirty="0">
                <a:solidFill>
                  <a:srgbClr val="0070C0"/>
                </a:solidFill>
                <a:latin typeface="Arial" panose="020B0604020202020204" pitchFamily="34" charset="0"/>
                <a:cs typeface="Arial" panose="020B0604020202020204" pitchFamily="34" charset="0"/>
              </a:rPr>
              <a:t>COUNT()</a:t>
            </a: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Returns a count of the number of non-NULL values.</a:t>
            </a:r>
          </a:p>
          <a:p>
            <a:pPr marL="285750" indent="-285750">
              <a:buFont typeface="Arial" panose="020B0604020202020204" pitchFamily="34" charset="0"/>
              <a:buChar char="•"/>
            </a:pPr>
            <a:endParaRPr lang="en-IN" dirty="0">
              <a:solidFill>
                <a:srgbClr val="0070C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If there are no matching rows, COUNT() returns 0.</a:t>
            </a:r>
          </a:p>
          <a:p>
            <a:pPr marL="285750" indent="-285750">
              <a:buFont typeface="Arial" panose="020B0604020202020204" pitchFamily="34" charset="0"/>
              <a:buChar char="•"/>
            </a:pPr>
            <a:endParaRPr lang="en-IN" dirty="0">
              <a:solidFill>
                <a:srgbClr val="0070C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COUNT(*) is somewhat different in that it returns a count of the number of rows retrieved, whether or not they contain NULL values.</a:t>
            </a:r>
          </a:p>
        </p:txBody>
      </p:sp>
      <p:sp>
        <p:nvSpPr>
          <p:cNvPr id="2" name="Rectangle 1"/>
          <p:cNvSpPr/>
          <p:nvPr/>
        </p:nvSpPr>
        <p:spPr>
          <a:xfrm>
            <a:off x="0" y="500036"/>
            <a:ext cx="7391400" cy="584775"/>
          </a:xfrm>
          <a:prstGeom prst="rect">
            <a:avLst/>
          </a:prstGeom>
        </p:spPr>
        <p:txBody>
          <a:bodyPr wrap="square">
            <a:spAutoFit/>
          </a:bodyPr>
          <a:lstStyle/>
          <a:p>
            <a:r>
              <a:rPr lang="en-IN" sz="1600" i="1" dirty="0">
                <a:solidFill>
                  <a:srgbClr val="FFFF00"/>
                </a:solidFill>
                <a:latin typeface="Arial" panose="020B0604020202020204" pitchFamily="34" charset="0"/>
                <a:cs typeface="Arial" panose="020B0604020202020204" pitchFamily="34" charset="0"/>
              </a:rPr>
              <a:t>Blank space between aggregate functions like (SUM, MIN, MAX, COUNT) are not allowed. Eg. SELECT SUM (sal) from EMP;</a:t>
            </a:r>
          </a:p>
        </p:txBody>
      </p:sp>
    </p:spTree>
    <p:extLst>
      <p:ext uri="{BB962C8B-B14F-4D97-AF65-F5344CB8AC3E}">
        <p14:creationId xmlns:p14="http://schemas.microsoft.com/office/powerpoint/2010/main" val="3996652757"/>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1077218"/>
          </a:xfrm>
          <a:prstGeom prst="rect">
            <a:avLst/>
          </a:prstGeom>
          <a:solidFill>
            <a:schemeClr val="bg2">
              <a:lumMod val="10000"/>
            </a:schemeClr>
          </a:solidFill>
        </p:spPr>
        <p:txBody>
          <a:bodyPr wrap="square">
            <a:spAutoFit/>
          </a:bodyPr>
          <a:lstStyle/>
          <a:p>
            <a:pPr algn="r"/>
            <a:r>
              <a:rPr lang="en-US" sz="3200" b="1" i="1" dirty="0">
                <a:solidFill>
                  <a:srgbClr val="FF9900"/>
                </a:solidFill>
                <a:latin typeface="Arial" pitchFamily="34" charset="0"/>
                <a:cs typeface="Arial" pitchFamily="34" charset="0"/>
              </a:rPr>
              <a:t>AVG and COUNT Aggregate (GROUP BY) Function </a:t>
            </a:r>
            <a:endParaRPr lang="en-IN" sz="3200" b="1" i="1" dirty="0">
              <a:solidFill>
                <a:srgbClr val="FF9900"/>
              </a:solidFill>
              <a:latin typeface="Arial" pitchFamily="34" charset="0"/>
              <a:cs typeface="Arial" pitchFamily="34" charset="0"/>
            </a:endParaRPr>
          </a:p>
        </p:txBody>
      </p:sp>
      <p:sp>
        <p:nvSpPr>
          <p:cNvPr id="2" name="Rectangle 1"/>
          <p:cNvSpPr/>
          <p:nvPr/>
        </p:nvSpPr>
        <p:spPr>
          <a:xfrm>
            <a:off x="185058" y="1447800"/>
            <a:ext cx="8686800" cy="2308324"/>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latin typeface="Arial" panose="020B0604020202020204" pitchFamily="34" charset="0"/>
                <a:ea typeface="Times New Roman" panose="02020603050405020304" pitchFamily="18" charset="0"/>
              </a:rPr>
              <a:t>(JOB)</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EMP</a:t>
            </a:r>
            <a:r>
              <a:rPr lang="en-US" dirty="0">
                <a:solidFill>
                  <a:srgbClr val="DD4A68"/>
                </a:solidFill>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IF</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COMM </a:t>
            </a:r>
            <a:r>
              <a:rPr lang="en-IN" dirty="0">
                <a:solidFill>
                  <a:schemeClr val="accent5">
                    <a:lumMod val="75000"/>
                  </a:schemeClr>
                </a:solidFill>
                <a:latin typeface="Arial" panose="020B0604020202020204" pitchFamily="34" charset="0"/>
                <a:ea typeface="Times New Roman" panose="02020603050405020304" pitchFamily="18" charset="0"/>
              </a:rPr>
              <a:t>IS NULL</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NULL</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IF</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COMM </a:t>
            </a:r>
            <a:r>
              <a:rPr lang="en-IN" dirty="0">
                <a:solidFill>
                  <a:schemeClr val="accent5">
                    <a:lumMod val="75000"/>
                  </a:schemeClr>
                </a:solidFill>
                <a:latin typeface="Arial" panose="020B0604020202020204" pitchFamily="34" charset="0"/>
                <a:ea typeface="Times New Roman" panose="02020603050405020304" pitchFamily="18" charset="0"/>
              </a:rPr>
              <a:t>IS</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NOT</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NULL</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0</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NULL</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p:txBody>
      </p:sp>
      <p:sp>
        <p:nvSpPr>
          <p:cNvPr id="4" name="Rectangle 3"/>
          <p:cNvSpPr/>
          <p:nvPr/>
        </p:nvSpPr>
        <p:spPr>
          <a:xfrm>
            <a:off x="0" y="500036"/>
            <a:ext cx="7391400" cy="584775"/>
          </a:xfrm>
          <a:prstGeom prst="rect">
            <a:avLst/>
          </a:prstGeom>
        </p:spPr>
        <p:txBody>
          <a:bodyPr wrap="square">
            <a:spAutoFit/>
          </a:bodyPr>
          <a:lstStyle/>
          <a:p>
            <a:r>
              <a:rPr lang="en-IN" sz="1600" i="1" dirty="0">
                <a:solidFill>
                  <a:srgbClr val="FFFF00"/>
                </a:solidFill>
                <a:latin typeface="Arial" panose="020B0604020202020204" pitchFamily="34" charset="0"/>
                <a:cs typeface="Arial" panose="020B0604020202020204" pitchFamily="34" charset="0"/>
              </a:rPr>
              <a:t>Blank space between aggregate functions like (SUM, MIN, MAX, COUNT) are not allowed. Eg. SELECT SUM (sal) from EMP;</a:t>
            </a:r>
          </a:p>
        </p:txBody>
      </p:sp>
      <p:sp>
        <p:nvSpPr>
          <p:cNvPr id="3" name="Rectangle 2"/>
          <p:cNvSpPr/>
          <p:nvPr/>
        </p:nvSpPr>
        <p:spPr>
          <a:xfrm>
            <a:off x="228600" y="4114800"/>
            <a:ext cx="4876800" cy="110799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IGNORE_SPACE;</a:t>
            </a:r>
          </a:p>
        </p:txBody>
      </p:sp>
    </p:spTree>
    <p:extLst>
      <p:ext uri="{BB962C8B-B14F-4D97-AF65-F5344CB8AC3E}">
        <p14:creationId xmlns:p14="http://schemas.microsoft.com/office/powerpoint/2010/main" val="40773055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8600" y="914400"/>
            <a:ext cx="8686800" cy="1569660"/>
          </a:xfrm>
          <a:prstGeom prst="rect">
            <a:avLst/>
          </a:prstGeom>
        </p:spPr>
        <p:txBody>
          <a:bodyPr wrap="square">
            <a:spAutoFit/>
          </a:bodyPr>
          <a:lstStyle/>
          <a:p>
            <a:pPr algn="ctr"/>
            <a:r>
              <a:rPr lang="en-US" sz="2400" dirty="0">
                <a:latin typeface="Arial" pitchFamily="34" charset="0"/>
                <a:cs typeface="Arial" pitchFamily="34" charset="0"/>
              </a:rPr>
              <a:t>A database is a system to </a:t>
            </a:r>
            <a:r>
              <a:rPr lang="en-US" sz="3200" b="1" dirty="0">
                <a:solidFill>
                  <a:srgbClr val="C00000"/>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rgbClr val="C00000"/>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rgbClr val="C00000"/>
                </a:solidFill>
                <a:latin typeface="Arial" pitchFamily="34" charset="0"/>
                <a:cs typeface="Arial" pitchFamily="34" charset="0"/>
              </a:rPr>
              <a:t>one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more data 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rgbClr val="C00000"/>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rgbClr val="C00000"/>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228600" y="2895600"/>
            <a:ext cx="8686800" cy="954107"/>
          </a:xfrm>
          <a:prstGeom prst="rect">
            <a:avLst/>
          </a:prstGeom>
        </p:spPr>
        <p:txBody>
          <a:bodyPr wrap="square">
            <a:spAutoFit/>
          </a:bodyPr>
          <a:lstStyle/>
          <a:p>
            <a:pPr algn="ctr"/>
            <a:r>
              <a:rPr lang="en-US" sz="2400" dirty="0">
                <a:latin typeface="Arial" pitchFamily="34" charset="0"/>
                <a:cs typeface="Arial" pitchFamily="34" charset="0"/>
              </a:rPr>
              <a:t>Each database is a collection of tables, which are called </a:t>
            </a:r>
            <a:r>
              <a:rPr lang="en-US" sz="3200" b="1" dirty="0">
                <a:solidFill>
                  <a:srgbClr val="C00000"/>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relational 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What is </a:t>
            </a:r>
            <a:r>
              <a:rPr lang="en-US" sz="3600" dirty="0">
                <a:solidFill>
                  <a:srgbClr val="FFFF00"/>
                </a:solidFill>
                <a:latin typeface="Arial" panose="020B0604020202020204" pitchFamily="34" charset="0"/>
                <a:cs typeface="Arial" panose="020B0604020202020204" pitchFamily="34" charset="0"/>
              </a:rPr>
              <a:t>Database</a:t>
            </a:r>
            <a:r>
              <a:rPr lang="en-IN" sz="3600" dirty="0">
                <a:solidFill>
                  <a:srgbClr val="FFFF00"/>
                </a:solidFill>
                <a:latin typeface="Arial" panose="020B0604020202020204" pitchFamily="34" charset="0"/>
                <a:cs typeface="Arial" panose="020B0604020202020204" pitchFamily="34" charset="0"/>
              </a:rPr>
              <a:t>?</a:t>
            </a:r>
            <a:r>
              <a:rPr lang="en-US" sz="3600" dirty="0">
                <a:solidFill>
                  <a:srgbClr val="FFFF00"/>
                </a:solidFill>
                <a:latin typeface="Arial" pitchFamily="34" charset="0"/>
                <a:cs typeface="Arial" pitchFamily="34" charset="0"/>
              </a:rPr>
              <a:t> </a:t>
            </a:r>
            <a:r>
              <a:rPr lang="en-IN" sz="3600" dirty="0">
                <a:solidFill>
                  <a:srgbClr val="FFFF00"/>
                </a:solidFill>
              </a:rPr>
              <a:t> </a:t>
            </a:r>
            <a:endParaRPr lang="en-IN" sz="3600" dirty="0">
              <a:solidFill>
                <a:srgbClr val="FFFF00"/>
              </a:solidFill>
              <a:latin typeface="Arial" panose="020B0604020202020204" pitchFamily="34" charset="0"/>
              <a:cs typeface="Arial" panose="020B0604020202020204"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3564360472"/>
              </p:ext>
            </p:extLst>
          </p:nvPr>
        </p:nvGraphicFramePr>
        <p:xfrm>
          <a:off x="7772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53000" y="3733799"/>
            <a:ext cx="3816723" cy="2821057"/>
          </a:xfrm>
          <a:prstGeom prst="rect">
            <a:avLst/>
          </a:prstGeom>
        </p:spPr>
      </p:pic>
    </p:spTree>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GROUP BY </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99060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graphicFrame>
        <p:nvGraphicFramePr>
          <p:cNvPr id="6" name="Table 5"/>
          <p:cNvGraphicFramePr>
            <a:graphicFrameLocks noGrp="1"/>
          </p:cNvGraphicFramePr>
          <p:nvPr>
            <p:extLst>
              <p:ext uri="{D42A27DB-BD31-4B8C-83A1-F6EECF244321}">
                <p14:modId xmlns:p14="http://schemas.microsoft.com/office/powerpoint/2010/main" val="1269185237"/>
              </p:ext>
            </p:extLst>
          </p:nvPr>
        </p:nvGraphicFramePr>
        <p:xfrm>
          <a:off x="152400" y="2692400"/>
          <a:ext cx="8839200" cy="3327400"/>
        </p:xfrm>
        <a:graphic>
          <a:graphicData uri="http://schemas.openxmlformats.org/drawingml/2006/table">
            <a:tbl>
              <a:tblPr firstRow="1" bandRow="1">
                <a:tableStyleId>{7E9639D4-E3E2-4D34-9284-5A2195B3D0D7}</a:tableStyleId>
              </a:tblPr>
              <a:tblGrid>
                <a:gridCol w="2743200">
                  <a:extLst>
                    <a:ext uri="{9D8B030D-6E8A-4147-A177-3AD203B41FA5}">
                      <a16:colId xmlns:a16="http://schemas.microsoft.com/office/drawing/2014/main" val="20000"/>
                    </a:ext>
                  </a:extLst>
                </a:gridCol>
                <a:gridCol w="60960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Aggregate (GROUP BY) Function</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080"/>
                          </a:solidFill>
                          <a:latin typeface="Liberation Mono"/>
                          <a:ea typeface="+mn-ea"/>
                          <a:cs typeface="Arial" panose="020B0604020202020204" pitchFamily="34" charset="0"/>
                        </a:rPr>
                        <a:t>MAX([DISTINCT] expr)</a:t>
                      </a:r>
                    </a:p>
                  </a:txBody>
                  <a:tcPr anchor="ctr"/>
                </a:tc>
                <a:tc>
                  <a:txBody>
                    <a:bodyPr/>
                    <a:lstStyle/>
                    <a:p>
                      <a:r>
                        <a:rPr lang="en-IN" sz="1600" dirty="0">
                          <a:latin typeface="Arial" panose="020B0604020202020204" pitchFamily="34" charset="0"/>
                          <a:cs typeface="Arial" panose="020B0604020202020204" pitchFamily="34" charset="0"/>
                        </a:rPr>
                        <a:t>Returns the maximum value of expr. MAX() may take a string argument; in such cases, it returns the maximum string value. The DISTINCT keyword can be used to find the maximum of the distinct values of expr.</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080"/>
                          </a:solidFill>
                          <a:latin typeface="Liberation Mono"/>
                          <a:ea typeface="+mn-ea"/>
                          <a:cs typeface="Arial" panose="020B0604020202020204" pitchFamily="34" charset="0"/>
                        </a:rPr>
                        <a:t>MIN([DISTINCT] expr)</a:t>
                      </a:r>
                    </a:p>
                  </a:txBody>
                  <a:tcPr anchor="ctr"/>
                </a:tc>
                <a:tc>
                  <a:txBody>
                    <a:bodyPr/>
                    <a:lstStyle/>
                    <a:p>
                      <a:r>
                        <a:rPr lang="en-IN" sz="1600" dirty="0">
                          <a:latin typeface="Arial" panose="020B0604020202020204" pitchFamily="34" charset="0"/>
                          <a:cs typeface="Arial" panose="020B0604020202020204" pitchFamily="34" charset="0"/>
                        </a:rPr>
                        <a:t>Returns the minimum value of expr. MIN() may take a string argument; in such cases, it returns the minimum string value. The DISTINCT keyword can be used to find the minimum of the distinct values of expr.</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080"/>
                          </a:solidFill>
                          <a:latin typeface="Liberation Mono"/>
                          <a:ea typeface="+mn-ea"/>
                          <a:cs typeface="Arial" panose="020B0604020202020204" pitchFamily="34" charset="0"/>
                        </a:rPr>
                        <a:t>SUM([DISTINCT] expr)</a:t>
                      </a:r>
                    </a:p>
                  </a:txBody>
                  <a:tcPr anchor="ctr"/>
                </a:tc>
                <a:tc>
                  <a:txBody>
                    <a:bodyPr/>
                    <a:lstStyle/>
                    <a:p>
                      <a:r>
                        <a:rPr lang="en-IN" sz="1600" dirty="0">
                          <a:latin typeface="Arial" panose="020B0604020202020204" pitchFamily="34" charset="0"/>
                          <a:cs typeface="Arial" panose="020B0604020202020204" pitchFamily="34" charset="0"/>
                        </a:rPr>
                        <a:t>Returns the sum of expr. If the return set has no rows, SUM() returns NULL. The DISTINCT keyword can be used to sum only the distinct values of expr.</a:t>
                      </a:r>
                    </a:p>
                  </a:txBody>
                  <a:tcPr anchor="ctr"/>
                </a:tc>
                <a:extLst>
                  <a:ext uri="{0D108BD9-81ED-4DB2-BD59-A6C34878D82A}">
                    <a16:rowId xmlns:a16="http://schemas.microsoft.com/office/drawing/2014/main" val="10003"/>
                  </a:ext>
                </a:extLst>
              </a:tr>
            </a:tbl>
          </a:graphicData>
        </a:graphic>
      </p:graphicFrame>
      <p:sp>
        <p:nvSpPr>
          <p:cNvPr id="8" name="Rectangle 7"/>
          <p:cNvSpPr/>
          <p:nvPr/>
        </p:nvSpPr>
        <p:spPr>
          <a:xfrm>
            <a:off x="76200" y="161092"/>
            <a:ext cx="4648200" cy="707886"/>
          </a:xfrm>
          <a:prstGeom prst="rect">
            <a:avLst/>
          </a:prstGeom>
          <a:solidFill>
            <a:srgbClr val="EDE701"/>
          </a:solidFill>
        </p:spPr>
        <p:txBody>
          <a:bodyPr wrap="square">
            <a:spAutoFit/>
          </a:bodyPr>
          <a:lstStyle/>
          <a:p>
            <a:r>
              <a:rPr lang="en-IN" sz="2000" dirty="0">
                <a:latin typeface="Arial" panose="020B0604020202020204" pitchFamily="34" charset="0"/>
                <a:cs typeface="Arial" panose="020B0604020202020204" pitchFamily="34" charset="0"/>
              </a:rPr>
              <a:t>This function's will produce a single value for an entire group or a table.</a:t>
            </a:r>
          </a:p>
        </p:txBody>
      </p:sp>
      <p:sp>
        <p:nvSpPr>
          <p:cNvPr id="9" name="Rectangle 8"/>
          <p:cNvSpPr/>
          <p:nvPr/>
        </p:nvSpPr>
        <p:spPr>
          <a:xfrm>
            <a:off x="152400" y="1643050"/>
            <a:ext cx="8839200" cy="923330"/>
          </a:xfrm>
          <a:prstGeom prst="rect">
            <a:avLst/>
          </a:prstGeom>
        </p:spPr>
        <p:txBody>
          <a:bodyPr wrap="square">
            <a:spAutoFit/>
          </a:bodyPr>
          <a:lstStyle/>
          <a:p>
            <a:pPr>
              <a:lnSpc>
                <a:spcPct val="150000"/>
              </a:lnSpc>
            </a:pPr>
            <a:r>
              <a:rPr lang="en-US" dirty="0">
                <a:solidFill>
                  <a:srgbClr val="0077AA"/>
                </a:solidFill>
                <a:latin typeface="Liberation Mono"/>
              </a:rPr>
              <a:t>SELECT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a:solidFill>
                  <a:srgbClr val="0077AA"/>
                </a:solidFill>
                <a:latin typeface="Liberation Mono"/>
              </a:rPr>
              <a:t>, G</a:t>
            </a:r>
            <a:r>
              <a:rPr lang="en-US" sz="2400" b="1" i="1" baseline="-25000" dirty="0">
                <a:solidFill>
                  <a:srgbClr val="0077AA"/>
                </a:solidFill>
                <a:latin typeface="Liberation Mono"/>
              </a:rPr>
              <a:t>2</a:t>
            </a:r>
            <a:r>
              <a:rPr lang="en-US" b="1" i="1" dirty="0">
                <a:solidFill>
                  <a:srgbClr val="0077AA"/>
                </a:solidFill>
                <a:latin typeface="Liberation Mono"/>
              </a:rPr>
              <a:t>,  . . . </a:t>
            </a:r>
            <a:r>
              <a:rPr lang="en-US" sz="2400" b="1" i="1" baseline="-25000" dirty="0">
                <a:solidFill>
                  <a:srgbClr val="0077AA"/>
                </a:solidFill>
                <a:latin typeface="Liberation Mono"/>
              </a:rPr>
              <a:t>, </a:t>
            </a:r>
            <a:r>
              <a:rPr lang="en-US" b="1" i="1" dirty="0">
                <a:solidFill>
                  <a:srgbClr val="0077AA"/>
                </a:solidFill>
                <a:latin typeface="Liberation Mono"/>
              </a:rPr>
              <a:t>F</a:t>
            </a:r>
            <a:r>
              <a:rPr lang="en-US" sz="2400" b="1" i="1" baseline="-25000" dirty="0">
                <a:solidFill>
                  <a:srgbClr val="0077AA"/>
                </a:solidFill>
                <a:latin typeface="Liberation Mono"/>
              </a:rPr>
              <a:t>1</a:t>
            </a:r>
            <a:r>
              <a:rPr lang="en-US" b="1" i="1" dirty="0">
                <a:solidFill>
                  <a:srgbClr val="0077AA"/>
                </a:solidFill>
                <a:latin typeface="Liberation Mono"/>
              </a:rPr>
              <a:t>(A</a:t>
            </a:r>
            <a:r>
              <a:rPr lang="en-US" b="1" i="1" baseline="-25000" dirty="0">
                <a:solidFill>
                  <a:srgbClr val="0077AA"/>
                </a:solidFill>
                <a:latin typeface="Liberation Mono"/>
              </a:rPr>
              <a:t>1</a:t>
            </a:r>
            <a:r>
              <a:rPr lang="en-US" b="1" i="1" dirty="0">
                <a:solidFill>
                  <a:srgbClr val="0077AA"/>
                </a:solidFill>
                <a:latin typeface="Liberation Mono"/>
              </a:rPr>
              <a:t>), F</a:t>
            </a:r>
            <a:r>
              <a:rPr lang="en-US" sz="2400" b="1" i="1" baseline="-25000" dirty="0">
                <a:solidFill>
                  <a:srgbClr val="0077AA"/>
                </a:solidFill>
                <a:latin typeface="Liberation Mono"/>
              </a:rPr>
              <a:t>2</a:t>
            </a:r>
            <a:r>
              <a:rPr lang="en-US" b="1" i="1" dirty="0">
                <a:solidFill>
                  <a:srgbClr val="0077AA"/>
                </a:solidFill>
                <a:latin typeface="Liberation Mono"/>
              </a:rPr>
              <a:t>(A</a:t>
            </a:r>
            <a:r>
              <a:rPr lang="en-US" b="1" i="1" baseline="-25000" dirty="0">
                <a:solidFill>
                  <a:srgbClr val="0077AA"/>
                </a:solidFill>
                <a:latin typeface="Liberation Mono"/>
              </a:rPr>
              <a:t>2</a:t>
            </a:r>
            <a:r>
              <a:rPr lang="en-US" b="1" i="1" dirty="0">
                <a:solidFill>
                  <a:srgbClr val="0077AA"/>
                </a:solidFill>
                <a:latin typeface="Liberation Mono"/>
              </a:rPr>
              <a:t>),  . . . </a:t>
            </a:r>
            <a:r>
              <a:rPr lang="en-US" dirty="0">
                <a:solidFill>
                  <a:srgbClr val="0077AA"/>
                </a:solidFill>
                <a:latin typeface="Liberation Mono"/>
              </a:rPr>
              <a:t>  from </a:t>
            </a:r>
            <a:r>
              <a:rPr lang="en-US" b="1" i="1" dirty="0">
                <a:solidFill>
                  <a:srgbClr val="0077AA"/>
                </a:solidFill>
                <a:latin typeface="Liberation Mono"/>
              </a:rPr>
              <a:t>r</a:t>
            </a:r>
            <a:r>
              <a:rPr lang="en-US" b="1" i="1" baseline="-25000" dirty="0">
                <a:solidFill>
                  <a:srgbClr val="0077AA"/>
                </a:solidFill>
                <a:latin typeface="Liberation Mono"/>
              </a:rPr>
              <a:t>1</a:t>
            </a:r>
            <a:r>
              <a:rPr lang="en-US" b="1" i="1" dirty="0">
                <a:solidFill>
                  <a:srgbClr val="0077AA"/>
                </a:solidFill>
                <a:latin typeface="Liberation Mono"/>
              </a:rPr>
              <a:t>, r</a:t>
            </a:r>
            <a:r>
              <a:rPr lang="en-US" b="1" i="1" baseline="-25000" dirty="0">
                <a:solidFill>
                  <a:srgbClr val="0077AA"/>
                </a:solidFill>
                <a:latin typeface="Liberation Mono"/>
              </a:rPr>
              <a:t>2</a:t>
            </a:r>
            <a:r>
              <a:rPr lang="en-US" b="1" i="1" dirty="0">
                <a:solidFill>
                  <a:srgbClr val="0077AA"/>
                </a:solidFill>
                <a:latin typeface="Liberation Mono"/>
              </a:rPr>
              <a:t>, r</a:t>
            </a:r>
            <a:r>
              <a:rPr lang="en-US" b="1" i="1" baseline="-25000" dirty="0">
                <a:solidFill>
                  <a:srgbClr val="0077AA"/>
                </a:solidFill>
                <a:latin typeface="Liberation Mono"/>
              </a:rPr>
              <a:t>3</a:t>
            </a:r>
            <a:r>
              <a:rPr lang="en-US" b="1" i="1" dirty="0">
                <a:solidFill>
                  <a:srgbClr val="0077AA"/>
                </a:solidFill>
                <a:latin typeface="Liberation Mono"/>
              </a:rPr>
              <a:t>  . . . </a:t>
            </a:r>
            <a:endParaRPr lang="en-US" dirty="0">
              <a:solidFill>
                <a:srgbClr val="0077AA"/>
              </a:solidFill>
              <a:latin typeface="Liberation Mono"/>
            </a:endParaRPr>
          </a:p>
          <a:p>
            <a:pPr>
              <a:lnSpc>
                <a:spcPct val="150000"/>
              </a:lnSpc>
            </a:pPr>
            <a:r>
              <a:rPr lang="en-US" dirty="0">
                <a:solidFill>
                  <a:srgbClr val="0077AA"/>
                </a:solidFill>
                <a:latin typeface="Liberation Mono"/>
              </a:rPr>
              <a:t>    [GROUP BY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a:solidFill>
                  <a:srgbClr val="0077AA"/>
                </a:solidFill>
                <a:latin typeface="Liberation Mono"/>
              </a:rPr>
              <a:t>, G</a:t>
            </a:r>
            <a:r>
              <a:rPr lang="en-US" sz="2400" b="1" i="1" baseline="-25000" dirty="0">
                <a:solidFill>
                  <a:srgbClr val="0077AA"/>
                </a:solidFill>
                <a:latin typeface="Liberation Mono"/>
              </a:rPr>
              <a:t>2</a:t>
            </a:r>
            <a:r>
              <a:rPr lang="en-US" b="1" i="1" dirty="0">
                <a:solidFill>
                  <a:srgbClr val="0077AA"/>
                </a:solidFill>
                <a:latin typeface="Liberation Mono"/>
              </a:rPr>
              <a:t>,  . . .</a:t>
            </a:r>
            <a:r>
              <a:rPr lang="en-US" dirty="0">
                <a:solidFill>
                  <a:srgbClr val="0077AA"/>
                </a:solidFill>
                <a:latin typeface="Liberation Mono"/>
              </a:rPr>
              <a:t> | expr | position} [ASC | DESC], ... [WITH ROLLUP]]</a:t>
            </a:r>
          </a:p>
        </p:txBody>
      </p:sp>
    </p:spTree>
    <p:extLst>
      <p:ext uri="{BB962C8B-B14F-4D97-AF65-F5344CB8AC3E}">
        <p14:creationId xmlns:p14="http://schemas.microsoft.com/office/powerpoint/2010/main" val="3605536760"/>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1077218"/>
          </a:xfrm>
          <a:prstGeom prst="rect">
            <a:avLst/>
          </a:prstGeom>
          <a:solidFill>
            <a:schemeClr val="bg2">
              <a:lumMod val="10000"/>
            </a:schemeClr>
          </a:solidFill>
        </p:spPr>
        <p:txBody>
          <a:bodyPr wrap="square">
            <a:spAutoFit/>
          </a:bodyPr>
          <a:lstStyle/>
          <a:p>
            <a:pPr algn="r"/>
            <a:r>
              <a:rPr lang="en-US" sz="3200" b="1" i="1" dirty="0">
                <a:solidFill>
                  <a:srgbClr val="FF9900"/>
                </a:solidFill>
                <a:latin typeface="Arial" pitchFamily="34" charset="0"/>
                <a:cs typeface="Arial" pitchFamily="34" charset="0"/>
              </a:rPr>
              <a:t>MIN and MAX Aggregate (GROUP BY) Function </a:t>
            </a:r>
            <a:endParaRPr lang="en-IN" sz="3200" b="1" i="1" dirty="0">
              <a:solidFill>
                <a:srgbClr val="FF9900"/>
              </a:solidFill>
              <a:latin typeface="Arial" pitchFamily="34" charset="0"/>
              <a:cs typeface="Arial" pitchFamily="34" charset="0"/>
            </a:endParaRPr>
          </a:p>
        </p:txBody>
      </p:sp>
      <p:sp>
        <p:nvSpPr>
          <p:cNvPr id="10" name="Rectangle 9"/>
          <p:cNvSpPr/>
          <p:nvPr/>
        </p:nvSpPr>
        <p:spPr>
          <a:xfrm>
            <a:off x="152400" y="1143000"/>
            <a:ext cx="8839200" cy="5139869"/>
          </a:xfrm>
          <a:prstGeom prst="rect">
            <a:avLst/>
          </a:prstGeom>
          <a:solidFill>
            <a:schemeClr val="bg1"/>
          </a:solidFill>
        </p:spPr>
        <p:txBody>
          <a:bodyPr wrap="square">
            <a:spAutoFit/>
          </a:bodyPr>
          <a:lstStyle/>
          <a:p>
            <a:r>
              <a:rPr lang="en-IN" sz="2000" b="1" dirty="0">
                <a:solidFill>
                  <a:srgbClr val="0070C0"/>
                </a:solidFill>
                <a:latin typeface="Arial" panose="020B0604020202020204" pitchFamily="34" charset="0"/>
                <a:cs typeface="Arial" panose="020B0604020202020204" pitchFamily="34" charset="0"/>
              </a:rPr>
              <a:t>MAX()</a:t>
            </a: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If there are no matching rows, MAX() returns NULL.</a:t>
            </a:r>
          </a:p>
          <a:p>
            <a:pPr marL="285750" indent="-285750">
              <a:buFont typeface="Arial" panose="020B0604020202020204" pitchFamily="34" charset="0"/>
              <a:buChar char="•"/>
            </a:pPr>
            <a:endParaRPr lang="en-IN" dirty="0">
              <a:solidFill>
                <a:srgbClr val="0070C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MAX() may take a string argument; in such cases, it returns the maximum string value</a:t>
            </a:r>
          </a:p>
          <a:p>
            <a:pPr marL="285750" indent="-285750">
              <a:buFont typeface="Arial" panose="020B0604020202020204" pitchFamily="34" charset="0"/>
              <a:buChar char="•"/>
            </a:pPr>
            <a:endParaRPr lang="en-IN" dirty="0">
              <a:solidFill>
                <a:srgbClr val="0070C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MAX() compares ENUM and SET columns by their string value rather than by the string's relative position in the set. </a:t>
            </a:r>
          </a:p>
          <a:p>
            <a:pPr marL="285750" indent="-285750">
              <a:buFont typeface="Arial" panose="020B0604020202020204" pitchFamily="34" charset="0"/>
              <a:buChar char="•"/>
            </a:pPr>
            <a:endParaRPr lang="en-IN" dirty="0">
              <a:solidFill>
                <a:srgbClr val="0070C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solidFill>
                <a:srgbClr val="0070C0"/>
              </a:solidFill>
              <a:latin typeface="Arial" panose="020B0604020202020204" pitchFamily="34" charset="0"/>
              <a:cs typeface="Arial" panose="020B0604020202020204" pitchFamily="34" charset="0"/>
            </a:endParaRPr>
          </a:p>
          <a:p>
            <a:r>
              <a:rPr lang="en-IN" sz="2000" b="1" dirty="0">
                <a:solidFill>
                  <a:srgbClr val="0070C0"/>
                </a:solidFill>
                <a:latin typeface="Arial" panose="020B0604020202020204" pitchFamily="34" charset="0"/>
                <a:cs typeface="Arial" panose="020B0604020202020204" pitchFamily="34" charset="0"/>
              </a:rPr>
              <a:t>MIN()</a:t>
            </a: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If there are no matching rows, MIN() returns NULL.</a:t>
            </a:r>
          </a:p>
          <a:p>
            <a:pPr marL="285750" indent="-285750">
              <a:buFont typeface="Arial" panose="020B0604020202020204" pitchFamily="34" charset="0"/>
              <a:buChar char="•"/>
            </a:pPr>
            <a:endParaRPr lang="en-IN" dirty="0">
              <a:solidFill>
                <a:srgbClr val="0070C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MIN() may take a string argument; in such cases, it returns the minimum string value.</a:t>
            </a:r>
          </a:p>
          <a:p>
            <a:pPr marL="285750" indent="-285750">
              <a:buFont typeface="Arial" panose="020B0604020202020204" pitchFamily="34" charset="0"/>
              <a:buChar char="•"/>
            </a:pPr>
            <a:endParaRPr lang="en-IN" dirty="0">
              <a:solidFill>
                <a:srgbClr val="0070C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MIN() compares ENUM and SET columns by their string value rather than by the string's relative position in the set.</a:t>
            </a:r>
          </a:p>
        </p:txBody>
      </p:sp>
      <p:sp>
        <p:nvSpPr>
          <p:cNvPr id="6" name="Rectangle 5"/>
          <p:cNvSpPr/>
          <p:nvPr/>
        </p:nvSpPr>
        <p:spPr>
          <a:xfrm>
            <a:off x="0" y="500036"/>
            <a:ext cx="7391400" cy="584775"/>
          </a:xfrm>
          <a:prstGeom prst="rect">
            <a:avLst/>
          </a:prstGeom>
        </p:spPr>
        <p:txBody>
          <a:bodyPr wrap="square">
            <a:spAutoFit/>
          </a:bodyPr>
          <a:lstStyle/>
          <a:p>
            <a:r>
              <a:rPr lang="en-IN" sz="1600" i="1" dirty="0">
                <a:solidFill>
                  <a:srgbClr val="FFFF00"/>
                </a:solidFill>
                <a:latin typeface="Arial" panose="020B0604020202020204" pitchFamily="34" charset="0"/>
                <a:cs typeface="Arial" panose="020B0604020202020204" pitchFamily="34" charset="0"/>
              </a:rPr>
              <a:t>Blank space between aggregate functions like (SUM, MIN, MAX, COUNT) are not allowed. Eg. SELECT SUM (sal) from EMP;</a:t>
            </a:r>
          </a:p>
        </p:txBody>
      </p:sp>
    </p:spTree>
    <p:extLst>
      <p:ext uri="{BB962C8B-B14F-4D97-AF65-F5344CB8AC3E}">
        <p14:creationId xmlns:p14="http://schemas.microsoft.com/office/powerpoint/2010/main" val="2938158378"/>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GROUP BY </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1053564"/>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graphicFrame>
        <p:nvGraphicFramePr>
          <p:cNvPr id="6" name="Table 5"/>
          <p:cNvGraphicFramePr>
            <a:graphicFrameLocks noGrp="1"/>
          </p:cNvGraphicFramePr>
          <p:nvPr>
            <p:extLst>
              <p:ext uri="{D42A27DB-BD31-4B8C-83A1-F6EECF244321}">
                <p14:modId xmlns:p14="http://schemas.microsoft.com/office/powerpoint/2010/main" val="1699512406"/>
              </p:ext>
            </p:extLst>
          </p:nvPr>
        </p:nvGraphicFramePr>
        <p:xfrm>
          <a:off x="152400" y="2716376"/>
          <a:ext cx="8839200" cy="2656840"/>
        </p:xfrm>
        <a:graphic>
          <a:graphicData uri="http://schemas.openxmlformats.org/drawingml/2006/table">
            <a:tbl>
              <a:tblPr firstRow="1" bandRow="1">
                <a:tableStyleId>{7E9639D4-E3E2-4D34-9284-5A2195B3D0D7}</a:tableStyleId>
              </a:tblPr>
              <a:tblGrid>
                <a:gridCol w="3352800">
                  <a:extLst>
                    <a:ext uri="{9D8B030D-6E8A-4147-A177-3AD203B41FA5}">
                      <a16:colId xmlns:a16="http://schemas.microsoft.com/office/drawing/2014/main" val="20000"/>
                    </a:ext>
                  </a:extLst>
                </a:gridCol>
                <a:gridCol w="54864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Aggregate (GROUP BY) Function</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080"/>
                          </a:solidFill>
                          <a:latin typeface="Liberation Mono"/>
                          <a:ea typeface="+mn-ea"/>
                          <a:cs typeface="Arial" panose="020B0604020202020204" pitchFamily="34" charset="0"/>
                        </a:rPr>
                        <a:t>GROUP_CONCAT([DISTINCT] expr [,expr ...]</a:t>
                      </a:r>
                    </a:p>
                    <a:p>
                      <a:r>
                        <a:rPr kumimoji="0" lang="en-IN" sz="1800" kern="1200" dirty="0">
                          <a:solidFill>
                            <a:srgbClr val="008080"/>
                          </a:solidFill>
                          <a:latin typeface="Liberation Mono"/>
                          <a:ea typeface="+mn-ea"/>
                          <a:cs typeface="Arial" panose="020B0604020202020204" pitchFamily="34" charset="0"/>
                        </a:rPr>
                        <a:t>[ORDER BY {col_name | expr}</a:t>
                      </a:r>
                    </a:p>
                    <a:p>
                      <a:r>
                        <a:rPr kumimoji="0" lang="en-IN" sz="1800" kern="1200" dirty="0">
                          <a:solidFill>
                            <a:srgbClr val="008080"/>
                          </a:solidFill>
                          <a:latin typeface="Liberation Mono"/>
                          <a:ea typeface="+mn-ea"/>
                          <a:cs typeface="Arial" panose="020B0604020202020204" pitchFamily="34" charset="0"/>
                        </a:rPr>
                        <a:t>[ASC | DESC] [,col_name ...]]</a:t>
                      </a:r>
                    </a:p>
                    <a:p>
                      <a:r>
                        <a:rPr kumimoji="0" lang="en-IN" sz="1800" kern="1200" dirty="0">
                          <a:solidFill>
                            <a:srgbClr val="008080"/>
                          </a:solidFill>
                          <a:latin typeface="Liberation Mono"/>
                          <a:ea typeface="+mn-ea"/>
                          <a:cs typeface="Arial" panose="020B0604020202020204" pitchFamily="34" charset="0"/>
                        </a:rPr>
                        <a:t>[SEPARATOR str_val])</a:t>
                      </a:r>
                    </a:p>
                  </a:txBody>
                  <a:tcPr anchor="ctr"/>
                </a:tc>
                <a:tc>
                  <a:txBody>
                    <a:bodyPr/>
                    <a:lstStyle/>
                    <a:p>
                      <a:r>
                        <a:rPr lang="en-IN" sz="1600" dirty="0">
                          <a:latin typeface="Arial" panose="020B0604020202020204" pitchFamily="34" charset="0"/>
                          <a:cs typeface="Arial" panose="020B0604020202020204" pitchFamily="34" charset="0"/>
                        </a:rPr>
                        <a:t>This function returns a string result with the concatenated non-NULL values from a group. It returns NULL if there are no non-NULL values.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e.g.</a:t>
                      </a:r>
                    </a:p>
                    <a:p>
                      <a:r>
                        <a:rPr lang="en-IN" sz="1600" b="1" dirty="0">
                          <a:solidFill>
                            <a:schemeClr val="tx1"/>
                          </a:solidFill>
                          <a:latin typeface="Arial" panose="020B0604020202020204" pitchFamily="34" charset="0"/>
                          <a:cs typeface="Arial" panose="020B0604020202020204" pitchFamily="34" charset="0"/>
                        </a:rPr>
                        <a:t>SELECT job, group_concat(deptno order by deptno) from EMP group by job;</a:t>
                      </a:r>
                    </a:p>
                    <a:p>
                      <a:endParaRPr lang="en-IN" sz="1600" b="1" dirty="0">
                        <a:solidFill>
                          <a:schemeClr val="tx1"/>
                        </a:solidFill>
                        <a:latin typeface="Arial" panose="020B0604020202020204" pitchFamily="34" charset="0"/>
                        <a:cs typeface="Arial" panose="020B0604020202020204" pitchFamily="34" charset="0"/>
                      </a:endParaRPr>
                    </a:p>
                    <a:p>
                      <a:r>
                        <a:rPr lang="en-IN" sz="1600" b="1" dirty="0">
                          <a:solidFill>
                            <a:schemeClr val="tx1"/>
                          </a:solidFill>
                          <a:latin typeface="Arial" panose="020B0604020202020204" pitchFamily="34" charset="0"/>
                          <a:cs typeface="Arial" panose="020B0604020202020204" pitchFamily="34" charset="0"/>
                        </a:rPr>
                        <a:t>SELECT job, group_concat(sal order by sal separator ' ! ') from EMP group by job;</a:t>
                      </a:r>
                    </a:p>
                  </a:txBody>
                  <a:tcPr anchor="ctr"/>
                </a:tc>
                <a:extLst>
                  <a:ext uri="{0D108BD9-81ED-4DB2-BD59-A6C34878D82A}">
                    <a16:rowId xmlns:a16="http://schemas.microsoft.com/office/drawing/2014/main" val="10001"/>
                  </a:ext>
                </a:extLst>
              </a:tr>
            </a:tbl>
          </a:graphicData>
        </a:graphic>
      </p:graphicFrame>
      <p:sp>
        <p:nvSpPr>
          <p:cNvPr id="7" name="Rectangle 6"/>
          <p:cNvSpPr/>
          <p:nvPr/>
        </p:nvSpPr>
        <p:spPr>
          <a:xfrm>
            <a:off x="76200" y="161092"/>
            <a:ext cx="4648200" cy="707886"/>
          </a:xfrm>
          <a:prstGeom prst="rect">
            <a:avLst/>
          </a:prstGeom>
          <a:solidFill>
            <a:srgbClr val="EDE701"/>
          </a:solidFill>
        </p:spPr>
        <p:txBody>
          <a:bodyPr wrap="square">
            <a:spAutoFit/>
          </a:bodyPr>
          <a:lstStyle/>
          <a:p>
            <a:r>
              <a:rPr lang="en-IN" sz="2000" dirty="0">
                <a:latin typeface="Arial" panose="020B0604020202020204" pitchFamily="34" charset="0"/>
                <a:cs typeface="Arial" panose="020B0604020202020204" pitchFamily="34" charset="0"/>
              </a:rPr>
              <a:t>This function's will produce a single value for an entire group or a table.</a:t>
            </a:r>
          </a:p>
        </p:txBody>
      </p:sp>
      <p:sp>
        <p:nvSpPr>
          <p:cNvPr id="10" name="Rectangle 9"/>
          <p:cNvSpPr/>
          <p:nvPr/>
        </p:nvSpPr>
        <p:spPr>
          <a:xfrm>
            <a:off x="152400" y="1643050"/>
            <a:ext cx="8839200" cy="923330"/>
          </a:xfrm>
          <a:prstGeom prst="rect">
            <a:avLst/>
          </a:prstGeom>
        </p:spPr>
        <p:txBody>
          <a:bodyPr wrap="square">
            <a:spAutoFit/>
          </a:bodyPr>
          <a:lstStyle/>
          <a:p>
            <a:pPr>
              <a:lnSpc>
                <a:spcPct val="150000"/>
              </a:lnSpc>
            </a:pPr>
            <a:r>
              <a:rPr lang="en-US" dirty="0">
                <a:solidFill>
                  <a:srgbClr val="0077AA"/>
                </a:solidFill>
                <a:latin typeface="Liberation Mono"/>
              </a:rPr>
              <a:t>SELECT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a:solidFill>
                  <a:srgbClr val="0077AA"/>
                </a:solidFill>
                <a:latin typeface="Liberation Mono"/>
              </a:rPr>
              <a:t>, G</a:t>
            </a:r>
            <a:r>
              <a:rPr lang="en-US" sz="2400" b="1" i="1" baseline="-25000" dirty="0">
                <a:solidFill>
                  <a:srgbClr val="0077AA"/>
                </a:solidFill>
                <a:latin typeface="Liberation Mono"/>
              </a:rPr>
              <a:t>2</a:t>
            </a:r>
            <a:r>
              <a:rPr lang="en-US" b="1" i="1" dirty="0">
                <a:solidFill>
                  <a:srgbClr val="0077AA"/>
                </a:solidFill>
                <a:latin typeface="Liberation Mono"/>
              </a:rPr>
              <a:t>,  . . . </a:t>
            </a:r>
            <a:r>
              <a:rPr lang="en-US" sz="2400" b="1" i="1" baseline="-25000" dirty="0">
                <a:solidFill>
                  <a:srgbClr val="0077AA"/>
                </a:solidFill>
                <a:latin typeface="Liberation Mono"/>
              </a:rPr>
              <a:t>, </a:t>
            </a:r>
            <a:r>
              <a:rPr lang="en-US" b="1" i="1" dirty="0">
                <a:solidFill>
                  <a:srgbClr val="0077AA"/>
                </a:solidFill>
                <a:latin typeface="Liberation Mono"/>
              </a:rPr>
              <a:t>F</a:t>
            </a:r>
            <a:r>
              <a:rPr lang="en-US" sz="2400" b="1" i="1" baseline="-25000" dirty="0">
                <a:solidFill>
                  <a:srgbClr val="0077AA"/>
                </a:solidFill>
                <a:latin typeface="Liberation Mono"/>
              </a:rPr>
              <a:t>1</a:t>
            </a:r>
            <a:r>
              <a:rPr lang="en-US" b="1" i="1" dirty="0">
                <a:solidFill>
                  <a:srgbClr val="0077AA"/>
                </a:solidFill>
                <a:latin typeface="Liberation Mono"/>
              </a:rPr>
              <a:t>(A</a:t>
            </a:r>
            <a:r>
              <a:rPr lang="en-US" b="1" i="1" baseline="-25000" dirty="0">
                <a:solidFill>
                  <a:srgbClr val="0077AA"/>
                </a:solidFill>
                <a:latin typeface="Liberation Mono"/>
              </a:rPr>
              <a:t>1</a:t>
            </a:r>
            <a:r>
              <a:rPr lang="en-US" b="1" i="1" dirty="0">
                <a:solidFill>
                  <a:srgbClr val="0077AA"/>
                </a:solidFill>
                <a:latin typeface="Liberation Mono"/>
              </a:rPr>
              <a:t>), F</a:t>
            </a:r>
            <a:r>
              <a:rPr lang="en-US" sz="2400" b="1" i="1" baseline="-25000" dirty="0">
                <a:solidFill>
                  <a:srgbClr val="0077AA"/>
                </a:solidFill>
                <a:latin typeface="Liberation Mono"/>
              </a:rPr>
              <a:t>2</a:t>
            </a:r>
            <a:r>
              <a:rPr lang="en-US" b="1" i="1" dirty="0">
                <a:solidFill>
                  <a:srgbClr val="0077AA"/>
                </a:solidFill>
                <a:latin typeface="Liberation Mono"/>
              </a:rPr>
              <a:t>(A</a:t>
            </a:r>
            <a:r>
              <a:rPr lang="en-US" b="1" i="1" baseline="-25000" dirty="0">
                <a:solidFill>
                  <a:srgbClr val="0077AA"/>
                </a:solidFill>
                <a:latin typeface="Liberation Mono"/>
              </a:rPr>
              <a:t>2</a:t>
            </a:r>
            <a:r>
              <a:rPr lang="en-US" b="1" i="1" dirty="0">
                <a:solidFill>
                  <a:srgbClr val="0077AA"/>
                </a:solidFill>
                <a:latin typeface="Liberation Mono"/>
              </a:rPr>
              <a:t>),  . . . </a:t>
            </a:r>
            <a:r>
              <a:rPr lang="en-US" dirty="0">
                <a:solidFill>
                  <a:srgbClr val="0077AA"/>
                </a:solidFill>
                <a:latin typeface="Liberation Mono"/>
              </a:rPr>
              <a:t>  from </a:t>
            </a:r>
            <a:r>
              <a:rPr lang="en-US" b="1" i="1" dirty="0">
                <a:solidFill>
                  <a:srgbClr val="0077AA"/>
                </a:solidFill>
                <a:latin typeface="Liberation Mono"/>
              </a:rPr>
              <a:t>r</a:t>
            </a:r>
            <a:r>
              <a:rPr lang="en-US" b="1" i="1" baseline="-25000" dirty="0">
                <a:solidFill>
                  <a:srgbClr val="0077AA"/>
                </a:solidFill>
                <a:latin typeface="Liberation Mono"/>
              </a:rPr>
              <a:t>1</a:t>
            </a:r>
            <a:r>
              <a:rPr lang="en-US" b="1" i="1" dirty="0">
                <a:solidFill>
                  <a:srgbClr val="0077AA"/>
                </a:solidFill>
                <a:latin typeface="Liberation Mono"/>
              </a:rPr>
              <a:t>, r</a:t>
            </a:r>
            <a:r>
              <a:rPr lang="en-US" b="1" i="1" baseline="-25000" dirty="0">
                <a:solidFill>
                  <a:srgbClr val="0077AA"/>
                </a:solidFill>
                <a:latin typeface="Liberation Mono"/>
              </a:rPr>
              <a:t>2</a:t>
            </a:r>
            <a:r>
              <a:rPr lang="en-US" b="1" i="1" dirty="0">
                <a:solidFill>
                  <a:srgbClr val="0077AA"/>
                </a:solidFill>
                <a:latin typeface="Liberation Mono"/>
              </a:rPr>
              <a:t>, r</a:t>
            </a:r>
            <a:r>
              <a:rPr lang="en-US" b="1" i="1" baseline="-25000" dirty="0">
                <a:solidFill>
                  <a:srgbClr val="0077AA"/>
                </a:solidFill>
                <a:latin typeface="Liberation Mono"/>
              </a:rPr>
              <a:t>3</a:t>
            </a:r>
            <a:r>
              <a:rPr lang="en-US" b="1" i="1" dirty="0">
                <a:solidFill>
                  <a:srgbClr val="0077AA"/>
                </a:solidFill>
                <a:latin typeface="Liberation Mono"/>
              </a:rPr>
              <a:t>  . . . </a:t>
            </a:r>
            <a:endParaRPr lang="en-US" dirty="0">
              <a:solidFill>
                <a:srgbClr val="0077AA"/>
              </a:solidFill>
              <a:latin typeface="Liberation Mono"/>
            </a:endParaRPr>
          </a:p>
          <a:p>
            <a:pPr>
              <a:lnSpc>
                <a:spcPct val="150000"/>
              </a:lnSpc>
            </a:pPr>
            <a:r>
              <a:rPr lang="en-US" dirty="0">
                <a:solidFill>
                  <a:srgbClr val="0077AA"/>
                </a:solidFill>
                <a:latin typeface="Liberation Mono"/>
              </a:rPr>
              <a:t>    [GROUP BY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a:solidFill>
                  <a:srgbClr val="0077AA"/>
                </a:solidFill>
                <a:latin typeface="Liberation Mono"/>
              </a:rPr>
              <a:t>, G</a:t>
            </a:r>
            <a:r>
              <a:rPr lang="en-US" sz="2400" b="1" i="1" baseline="-25000" dirty="0">
                <a:solidFill>
                  <a:srgbClr val="0077AA"/>
                </a:solidFill>
                <a:latin typeface="Liberation Mono"/>
              </a:rPr>
              <a:t>2</a:t>
            </a:r>
            <a:r>
              <a:rPr lang="en-US" b="1" i="1" dirty="0">
                <a:solidFill>
                  <a:srgbClr val="0077AA"/>
                </a:solidFill>
                <a:latin typeface="Liberation Mono"/>
              </a:rPr>
              <a:t>,  . . .</a:t>
            </a:r>
            <a:r>
              <a:rPr lang="en-US" dirty="0">
                <a:solidFill>
                  <a:srgbClr val="0077AA"/>
                </a:solidFill>
                <a:latin typeface="Liberation Mono"/>
              </a:rPr>
              <a:t> | expr | position} [ASC | DESC], ... [WITH ROLLUP]]</a:t>
            </a:r>
          </a:p>
        </p:txBody>
      </p:sp>
      <p:sp>
        <p:nvSpPr>
          <p:cNvPr id="3" name="Rectangle 2">
            <a:extLst>
              <a:ext uri="{FF2B5EF4-FFF2-40B4-BE49-F238E27FC236}">
                <a16:creationId xmlns:a16="http://schemas.microsoft.com/office/drawing/2014/main" id="{B9AA0066-CE38-4688-B9E5-463F1B5F63D6}"/>
              </a:ext>
            </a:extLst>
          </p:cNvPr>
          <p:cNvSpPr/>
          <p:nvPr/>
        </p:nvSpPr>
        <p:spPr>
          <a:xfrm>
            <a:off x="152400" y="5508521"/>
            <a:ext cx="8839200" cy="584775"/>
          </a:xfrm>
          <a:prstGeom prst="rect">
            <a:avLst/>
          </a:prstGeom>
        </p:spPr>
        <p:txBody>
          <a:bodyPr wrap="square">
            <a:spAutoFit/>
          </a:bodyPr>
          <a:lstStyle/>
          <a:p>
            <a:r>
              <a:rPr lang="en-IN" sz="1600" dirty="0">
                <a:solidFill>
                  <a:srgbClr val="0077AA"/>
                </a:solidFill>
                <a:latin typeface="Gill Sans MT (Body)"/>
              </a:rPr>
              <a:t>SELECT</a:t>
            </a:r>
            <a:r>
              <a:rPr lang="en-IN" sz="1600" dirty="0">
                <a:latin typeface="Gill Sans MT (Body)"/>
              </a:rPr>
              <a:t> JOB, DEPTNO, </a:t>
            </a:r>
            <a:r>
              <a:rPr lang="en-IN" sz="1600" dirty="0">
                <a:solidFill>
                  <a:srgbClr val="0077AA"/>
                </a:solidFill>
                <a:latin typeface="Gill Sans MT (Body)"/>
              </a:rPr>
              <a:t>GROUP_CONCAT</a:t>
            </a:r>
            <a:r>
              <a:rPr lang="en-IN" sz="1600" dirty="0">
                <a:solidFill>
                  <a:schemeClr val="bg1">
                    <a:lumMod val="65000"/>
                  </a:schemeClr>
                </a:solidFill>
                <a:latin typeface="Gill Sans MT (Body)"/>
              </a:rPr>
              <a:t>(</a:t>
            </a:r>
            <a:r>
              <a:rPr lang="en-IN" sz="1600" dirty="0">
                <a:latin typeface="Gill Sans MT (Body)"/>
              </a:rPr>
              <a:t>ENAME </a:t>
            </a:r>
            <a:r>
              <a:rPr lang="en-IN" sz="1600" dirty="0">
                <a:solidFill>
                  <a:srgbClr val="E12F2B"/>
                </a:solidFill>
                <a:latin typeface="Gill Sans MT (Body)"/>
              </a:rPr>
              <a:t>ORDER</a:t>
            </a:r>
            <a:r>
              <a:rPr lang="en-IN" sz="1600" dirty="0">
                <a:latin typeface="Gill Sans MT (Body)"/>
              </a:rPr>
              <a:t> </a:t>
            </a:r>
            <a:r>
              <a:rPr lang="en-IN" sz="1600" dirty="0">
                <a:solidFill>
                  <a:srgbClr val="E12F2B"/>
                </a:solidFill>
                <a:latin typeface="Gill Sans MT (Body)"/>
              </a:rPr>
              <a:t>BY</a:t>
            </a:r>
            <a:r>
              <a:rPr lang="en-IN" sz="1600" dirty="0">
                <a:latin typeface="Gill Sans MT (Body)"/>
              </a:rPr>
              <a:t> ENAME </a:t>
            </a:r>
            <a:r>
              <a:rPr lang="en-IN" sz="1600" dirty="0">
                <a:solidFill>
                  <a:srgbClr val="E12F2B"/>
                </a:solidFill>
                <a:latin typeface="Gill Sans MT (Body)"/>
              </a:rPr>
              <a:t>SEPARATOR</a:t>
            </a:r>
            <a:r>
              <a:rPr lang="en-IN" sz="1600" dirty="0">
                <a:latin typeface="Gill Sans MT (Body)"/>
              </a:rPr>
              <a:t> </a:t>
            </a:r>
            <a:r>
              <a:rPr lang="en-IN" sz="1600" dirty="0">
                <a:solidFill>
                  <a:schemeClr val="bg1">
                    <a:lumMod val="65000"/>
                  </a:schemeClr>
                </a:solidFill>
                <a:latin typeface="Gill Sans MT (Body)"/>
              </a:rPr>
              <a:t>'</a:t>
            </a:r>
            <a:r>
              <a:rPr lang="en-IN" sz="1600" dirty="0">
                <a:latin typeface="Gill Sans MT (Body)"/>
              </a:rPr>
              <a:t> - </a:t>
            </a:r>
            <a:r>
              <a:rPr lang="en-IN" sz="1600" dirty="0">
                <a:solidFill>
                  <a:schemeClr val="bg1">
                    <a:lumMod val="65000"/>
                  </a:schemeClr>
                </a:solidFill>
                <a:latin typeface="Gill Sans MT (Body)"/>
              </a:rPr>
              <a:t>'</a:t>
            </a:r>
            <a:r>
              <a:rPr lang="en-IN" sz="1600" dirty="0">
                <a:latin typeface="Gill Sans MT (Body)"/>
              </a:rPr>
              <a:t> </a:t>
            </a:r>
            <a:r>
              <a:rPr lang="en-IN" sz="1600" dirty="0">
                <a:solidFill>
                  <a:schemeClr val="bg1">
                    <a:lumMod val="65000"/>
                  </a:schemeClr>
                </a:solidFill>
                <a:latin typeface="Gill Sans MT (Body)"/>
              </a:rPr>
              <a:t>)</a:t>
            </a:r>
            <a:r>
              <a:rPr lang="en-IN" sz="1600" dirty="0">
                <a:latin typeface="Gill Sans MT (Body)"/>
              </a:rPr>
              <a:t> </a:t>
            </a:r>
            <a:r>
              <a:rPr lang="en-IN" sz="1600" dirty="0">
                <a:solidFill>
                  <a:srgbClr val="0077AA"/>
                </a:solidFill>
                <a:latin typeface="Gill Sans MT (Body)"/>
              </a:rPr>
              <a:t>FROM</a:t>
            </a:r>
            <a:r>
              <a:rPr lang="en-IN" sz="1600" dirty="0">
                <a:latin typeface="Gill Sans MT (Body)"/>
              </a:rPr>
              <a:t> EMP </a:t>
            </a:r>
            <a:r>
              <a:rPr lang="en-IN" sz="1600" dirty="0">
                <a:solidFill>
                  <a:srgbClr val="0077AA"/>
                </a:solidFill>
                <a:latin typeface="Gill Sans MT (Body)"/>
              </a:rPr>
              <a:t>GROUP</a:t>
            </a:r>
            <a:r>
              <a:rPr lang="en-IN" sz="1600" dirty="0">
                <a:latin typeface="Gill Sans MT (Body)"/>
              </a:rPr>
              <a:t> </a:t>
            </a:r>
            <a:r>
              <a:rPr lang="en-IN" sz="1600" dirty="0">
                <a:solidFill>
                  <a:srgbClr val="0077AA"/>
                </a:solidFill>
                <a:latin typeface="Gill Sans MT (Body)"/>
              </a:rPr>
              <a:t>BY</a:t>
            </a:r>
            <a:r>
              <a:rPr lang="en-IN" sz="1600" dirty="0">
                <a:latin typeface="Gill Sans MT (Body)"/>
              </a:rPr>
              <a:t> JOB, DEPTNO </a:t>
            </a:r>
            <a:r>
              <a:rPr lang="en-IN" sz="1600" dirty="0">
                <a:solidFill>
                  <a:srgbClr val="0077AA"/>
                </a:solidFill>
                <a:latin typeface="Gill Sans MT (Body)"/>
              </a:rPr>
              <a:t>ORDER</a:t>
            </a:r>
            <a:r>
              <a:rPr lang="en-IN" sz="1600" dirty="0">
                <a:latin typeface="Gill Sans MT (Body)"/>
              </a:rPr>
              <a:t> </a:t>
            </a:r>
            <a:r>
              <a:rPr lang="en-IN" sz="1600" dirty="0">
                <a:solidFill>
                  <a:srgbClr val="0077AA"/>
                </a:solidFill>
                <a:latin typeface="Gill Sans MT (Body)"/>
              </a:rPr>
              <a:t>BY</a:t>
            </a:r>
            <a:r>
              <a:rPr lang="en-IN" sz="1600" dirty="0">
                <a:latin typeface="Gill Sans MT (Body)"/>
              </a:rPr>
              <a:t> JOB;</a:t>
            </a:r>
          </a:p>
        </p:txBody>
      </p:sp>
    </p:spTree>
    <p:extLst>
      <p:ext uri="{BB962C8B-B14F-4D97-AF65-F5344CB8AC3E}">
        <p14:creationId xmlns:p14="http://schemas.microsoft.com/office/powerpoint/2010/main" val="783479239"/>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28600"/>
            <a:ext cx="9144000" cy="914400"/>
          </a:xfrm>
        </p:spPr>
        <p:txBody>
          <a:bodyPr>
            <a:normAutofit fontScale="90000"/>
          </a:bodyPr>
          <a:lstStyle/>
          <a:p>
            <a:pPr algn="ctr"/>
            <a:r>
              <a:rPr lang="en-US" dirty="0">
                <a:latin typeface="Arial" pitchFamily="34" charset="0"/>
                <a:cs typeface="Arial" pitchFamily="34" charset="0"/>
              </a:rPr>
              <a:t>There are 3 places where aggregate functions can appear in a query</a:t>
            </a:r>
          </a:p>
        </p:txBody>
      </p:sp>
      <p:sp>
        <p:nvSpPr>
          <p:cNvPr id="4" name="Rectangle 3"/>
          <p:cNvSpPr/>
          <p:nvPr/>
        </p:nvSpPr>
        <p:spPr>
          <a:xfrm>
            <a:off x="228600" y="1295400"/>
            <a:ext cx="8686800" cy="1477328"/>
          </a:xfrm>
          <a:prstGeom prst="rect">
            <a:avLst/>
          </a:prstGeom>
          <a:solidFill>
            <a:schemeClr val="tx1">
              <a:lumMod val="85000"/>
              <a:lumOff val="15000"/>
            </a:schemeClr>
          </a:solidFill>
        </p:spPr>
        <p:txBody>
          <a:bodyPr wrap="square">
            <a:spAutoFit/>
          </a:bodyPr>
          <a:lstStyle/>
          <a:p>
            <a:pPr>
              <a:lnSpc>
                <a:spcPct val="150000"/>
              </a:lnSpc>
              <a:buFont typeface="Arial" pitchFamily="34" charset="0"/>
              <a:buChar char="•"/>
            </a:pPr>
            <a:r>
              <a:rPr lang="en-US" sz="2000" dirty="0">
                <a:solidFill>
                  <a:schemeClr val="bg1"/>
                </a:solidFill>
                <a:latin typeface="Arial" pitchFamily="34" charset="0"/>
                <a:ea typeface="+mj-ea"/>
                <a:cs typeface="Arial" pitchFamily="34" charset="0"/>
              </a:rPr>
              <a:t>  in the </a:t>
            </a:r>
            <a:r>
              <a:rPr lang="en-US" sz="2000" b="1" dirty="0">
                <a:solidFill>
                  <a:srgbClr val="00FF99"/>
                </a:solidFill>
                <a:latin typeface="Arial" pitchFamily="34" charset="0"/>
                <a:ea typeface="+mj-ea"/>
                <a:cs typeface="Arial" pitchFamily="34" charset="0"/>
              </a:rPr>
              <a:t>SELECT-LIST</a:t>
            </a:r>
            <a:r>
              <a:rPr lang="en-US" sz="2000" dirty="0">
                <a:solidFill>
                  <a:srgbClr val="00FF99"/>
                </a:solidFill>
                <a:latin typeface="Arial" pitchFamily="34" charset="0"/>
                <a:ea typeface="+mj-ea"/>
                <a:cs typeface="Arial" pitchFamily="34" charset="0"/>
              </a:rPr>
              <a:t> </a:t>
            </a:r>
            <a:r>
              <a:rPr lang="en-US" sz="2000" dirty="0">
                <a:solidFill>
                  <a:schemeClr val="bg1"/>
                </a:solidFill>
                <a:latin typeface="Arial" pitchFamily="34" charset="0"/>
                <a:ea typeface="+mj-ea"/>
                <a:cs typeface="Arial" pitchFamily="34" charset="0"/>
              </a:rPr>
              <a:t>(the items before the FROM clause).</a:t>
            </a:r>
          </a:p>
          <a:p>
            <a:pPr>
              <a:lnSpc>
                <a:spcPct val="150000"/>
              </a:lnSpc>
              <a:buFont typeface="Arial" pitchFamily="34" charset="0"/>
              <a:buChar char="•"/>
            </a:pPr>
            <a:r>
              <a:rPr lang="en-US" sz="2000" dirty="0">
                <a:solidFill>
                  <a:schemeClr val="bg1"/>
                </a:solidFill>
                <a:latin typeface="Arial" pitchFamily="34" charset="0"/>
                <a:ea typeface="+mj-ea"/>
                <a:cs typeface="Arial" pitchFamily="34" charset="0"/>
              </a:rPr>
              <a:t>  in the </a:t>
            </a:r>
            <a:r>
              <a:rPr lang="en-US" sz="2000" b="1" dirty="0">
                <a:solidFill>
                  <a:srgbClr val="00FF99"/>
                </a:solidFill>
                <a:latin typeface="Arial" pitchFamily="34" charset="0"/>
                <a:ea typeface="+mj-ea"/>
                <a:cs typeface="Arial" pitchFamily="34" charset="0"/>
              </a:rPr>
              <a:t>ORDER BY</a:t>
            </a:r>
            <a:r>
              <a:rPr lang="en-US" sz="2000" dirty="0">
                <a:solidFill>
                  <a:schemeClr val="bg1"/>
                </a:solidFill>
                <a:latin typeface="Arial" pitchFamily="34" charset="0"/>
                <a:ea typeface="+mj-ea"/>
                <a:cs typeface="Arial" pitchFamily="34" charset="0"/>
              </a:rPr>
              <a:t> clause.</a:t>
            </a:r>
          </a:p>
          <a:p>
            <a:pPr>
              <a:lnSpc>
                <a:spcPct val="150000"/>
              </a:lnSpc>
              <a:buFont typeface="Arial" pitchFamily="34" charset="0"/>
              <a:buChar char="•"/>
            </a:pPr>
            <a:r>
              <a:rPr lang="en-US" sz="2000" dirty="0">
                <a:solidFill>
                  <a:schemeClr val="bg1"/>
                </a:solidFill>
                <a:latin typeface="Arial" pitchFamily="34" charset="0"/>
                <a:ea typeface="+mj-ea"/>
                <a:cs typeface="Arial" pitchFamily="34" charset="0"/>
              </a:rPr>
              <a:t>  and in the </a:t>
            </a:r>
            <a:r>
              <a:rPr lang="en-US" sz="2000" b="1" dirty="0">
                <a:solidFill>
                  <a:srgbClr val="00FF99"/>
                </a:solidFill>
                <a:latin typeface="Arial" pitchFamily="34" charset="0"/>
                <a:ea typeface="+mj-ea"/>
                <a:cs typeface="Arial" pitchFamily="34" charset="0"/>
              </a:rPr>
              <a:t>HAVING</a:t>
            </a:r>
            <a:r>
              <a:rPr lang="en-US" sz="2000" dirty="0">
                <a:solidFill>
                  <a:schemeClr val="bg1"/>
                </a:solidFill>
                <a:latin typeface="Arial" pitchFamily="34" charset="0"/>
                <a:ea typeface="+mj-ea"/>
                <a:cs typeface="Arial" pitchFamily="34" charset="0"/>
              </a:rPr>
              <a:t> clause.</a:t>
            </a:r>
          </a:p>
        </p:txBody>
      </p:sp>
      <p:grpSp>
        <p:nvGrpSpPr>
          <p:cNvPr id="8" name="Group 7"/>
          <p:cNvGrpSpPr/>
          <p:nvPr/>
        </p:nvGrpSpPr>
        <p:grpSpPr>
          <a:xfrm>
            <a:off x="228600" y="3173681"/>
            <a:ext cx="8686800" cy="1322119"/>
            <a:chOff x="208808" y="3402281"/>
            <a:chExt cx="7434262" cy="1626919"/>
          </a:xfrm>
        </p:grpSpPr>
        <p:pic>
          <p:nvPicPr>
            <p:cNvPr id="6" name="Picture 5"/>
            <p:cNvPicPr>
              <a:picLocks noChangeAspect="1"/>
            </p:cNvPicPr>
            <p:nvPr/>
          </p:nvPicPr>
          <p:blipFill>
            <a:blip r:embed="rId2"/>
            <a:stretch>
              <a:fillRect/>
            </a:stretch>
          </p:blipFill>
          <p:spPr>
            <a:xfrm>
              <a:off x="228600" y="3402281"/>
              <a:ext cx="4572000" cy="733567"/>
            </a:xfrm>
            <a:prstGeom prst="rect">
              <a:avLst/>
            </a:prstGeom>
          </p:spPr>
        </p:pic>
        <p:pic>
          <p:nvPicPr>
            <p:cNvPr id="7" name="Picture 6"/>
            <p:cNvPicPr>
              <a:picLocks noChangeAspect="1"/>
            </p:cNvPicPr>
            <p:nvPr/>
          </p:nvPicPr>
          <p:blipFill>
            <a:blip r:embed="rId3"/>
            <a:stretch>
              <a:fillRect/>
            </a:stretch>
          </p:blipFill>
          <p:spPr>
            <a:xfrm>
              <a:off x="208808" y="4326592"/>
              <a:ext cx="7434262" cy="702608"/>
            </a:xfrm>
            <a:prstGeom prst="rect">
              <a:avLst/>
            </a:prstGeom>
          </p:spPr>
        </p:pic>
      </p:grpSp>
      <p:sp>
        <p:nvSpPr>
          <p:cNvPr id="9" name="Rectangle 8"/>
          <p:cNvSpPr/>
          <p:nvPr/>
        </p:nvSpPr>
        <p:spPr>
          <a:xfrm>
            <a:off x="228600" y="4913667"/>
            <a:ext cx="8686800" cy="1107996"/>
          </a:xfrm>
          <a:prstGeom prst="rect">
            <a:avLst/>
          </a:prstGeom>
          <a:solidFill>
            <a:schemeClr val="accent6">
              <a:lumMod val="20000"/>
              <a:lumOff val="80000"/>
            </a:schemeClr>
          </a:solidFill>
        </p:spPr>
        <p:txBody>
          <a:bodyPr wrap="square">
            <a:spAutoFit/>
          </a:bodyPr>
          <a:lstStyle/>
          <a:p>
            <a:r>
              <a:rPr lang="en-IN" sz="2200" dirty="0">
                <a:solidFill>
                  <a:srgbClr val="242729"/>
                </a:solidFill>
                <a:latin typeface="Segoe UI Light" panose="020B0502040204020203" pitchFamily="34" charset="0"/>
                <a:cs typeface="Segoe UI Light" panose="020B0502040204020203" pitchFamily="34" charset="0"/>
              </a:rPr>
              <a:t>"An aggregate may </a:t>
            </a:r>
            <a:r>
              <a:rPr lang="en-IN" sz="2200" b="1" i="1" dirty="0">
                <a:solidFill>
                  <a:srgbClr val="C00000"/>
                </a:solidFill>
                <a:latin typeface="Segoe UI Light" panose="020B0502040204020203" pitchFamily="34" charset="0"/>
                <a:cs typeface="Segoe UI Light" panose="020B0502040204020203" pitchFamily="34" charset="0"/>
              </a:rPr>
              <a:t>NOT </a:t>
            </a:r>
            <a:r>
              <a:rPr lang="en-IN" sz="2200" dirty="0">
                <a:solidFill>
                  <a:srgbClr val="242729"/>
                </a:solidFill>
                <a:latin typeface="Segoe UI Light" panose="020B0502040204020203" pitchFamily="34" charset="0"/>
                <a:cs typeface="Segoe UI Light" panose="020B0502040204020203" pitchFamily="34" charset="0"/>
              </a:rPr>
              <a:t>appear in the </a:t>
            </a:r>
            <a:r>
              <a:rPr lang="en-IN" sz="2200" b="1" i="1" dirty="0">
                <a:solidFill>
                  <a:srgbClr val="C00000"/>
                </a:solidFill>
                <a:latin typeface="Segoe UI Light" panose="020B0502040204020203" pitchFamily="34" charset="0"/>
                <a:cs typeface="Segoe UI Light" panose="020B0502040204020203" pitchFamily="34" charset="0"/>
              </a:rPr>
              <a:t>WHERE clause</a:t>
            </a:r>
            <a:r>
              <a:rPr lang="en-IN" sz="2200" dirty="0">
                <a:solidFill>
                  <a:srgbClr val="242729"/>
                </a:solidFill>
                <a:latin typeface="Segoe UI Light" panose="020B0502040204020203" pitchFamily="34" charset="0"/>
                <a:cs typeface="Segoe UI Light" panose="020B0502040204020203" pitchFamily="34" charset="0"/>
              </a:rPr>
              <a:t> unless it is in a </a:t>
            </a:r>
            <a:r>
              <a:rPr lang="en-IN" sz="2200" b="1" i="1" dirty="0">
                <a:solidFill>
                  <a:srgbClr val="FF0000"/>
                </a:solidFill>
                <a:latin typeface="Segoe UI Light" panose="020B0502040204020203" pitchFamily="34" charset="0"/>
                <a:cs typeface="Segoe UI Light" panose="020B0502040204020203" pitchFamily="34" charset="0"/>
              </a:rPr>
              <a:t>subquery</a:t>
            </a:r>
            <a:r>
              <a:rPr lang="en-IN" sz="2200" dirty="0">
                <a:solidFill>
                  <a:srgbClr val="242729"/>
                </a:solidFill>
                <a:latin typeface="Segoe UI Light" panose="020B0502040204020203" pitchFamily="34" charset="0"/>
                <a:cs typeface="Segoe UI Light" panose="020B0502040204020203" pitchFamily="34" charset="0"/>
              </a:rPr>
              <a:t> contained in a </a:t>
            </a:r>
            <a:r>
              <a:rPr lang="en-IN" sz="2200" b="1" i="1" dirty="0">
                <a:solidFill>
                  <a:srgbClr val="FF0000"/>
                </a:solidFill>
                <a:latin typeface="Segoe UI Light" panose="020B0502040204020203" pitchFamily="34" charset="0"/>
                <a:cs typeface="Segoe UI Light" panose="020B0502040204020203" pitchFamily="34" charset="0"/>
              </a:rPr>
              <a:t>WHERE</a:t>
            </a:r>
            <a:r>
              <a:rPr lang="en-IN" sz="2200" dirty="0">
                <a:solidFill>
                  <a:srgbClr val="242729"/>
                </a:solidFill>
                <a:latin typeface="Segoe UI Light" panose="020B0502040204020203" pitchFamily="34" charset="0"/>
                <a:cs typeface="Segoe UI Light" panose="020B0502040204020203" pitchFamily="34" charset="0"/>
              </a:rPr>
              <a:t> or </a:t>
            </a:r>
            <a:r>
              <a:rPr lang="en-IN" sz="2200" b="1" i="1" dirty="0">
                <a:solidFill>
                  <a:srgbClr val="FF0000"/>
                </a:solidFill>
                <a:latin typeface="Segoe UI Light" panose="020B0502040204020203" pitchFamily="34" charset="0"/>
                <a:cs typeface="Segoe UI Light" panose="020B0502040204020203" pitchFamily="34" charset="0"/>
              </a:rPr>
              <a:t>HAVING</a:t>
            </a:r>
            <a:r>
              <a:rPr lang="en-IN" sz="2200" dirty="0">
                <a:solidFill>
                  <a:srgbClr val="242729"/>
                </a:solidFill>
                <a:latin typeface="Segoe UI Light" panose="020B0502040204020203" pitchFamily="34" charset="0"/>
                <a:cs typeface="Segoe UI Light" panose="020B0502040204020203" pitchFamily="34" charset="0"/>
              </a:rPr>
              <a:t> clause or a select list, and the column being aggregated is an outer reference"</a:t>
            </a:r>
            <a:endParaRPr lang="en-IN" sz="22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84998653"/>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GROUP BY </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231569" y="1219200"/>
            <a:ext cx="8686800" cy="2062103"/>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JOB</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SAL </a:t>
            </a:r>
            <a:r>
              <a:rPr lang="en-US" dirty="0">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1001</a:t>
            </a:r>
            <a:r>
              <a:rPr lang="en-IN"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US" dirty="0">
                <a:latin typeface="Arial" panose="020B0604020202020204" pitchFamily="34" charset="0"/>
                <a:ea typeface="Times New Roman" panose="02020603050405020304" pitchFamily="18" charset="0"/>
              </a:rPr>
              <a:t>JOB</a:t>
            </a:r>
            <a:r>
              <a:rPr lang="en-IN" dirty="0">
                <a:latin typeface="Arial" panose="020B0604020202020204" pitchFamily="34" charset="0"/>
                <a:ea typeface="Times New Roman" panose="02020603050405020304" pitchFamily="18" charset="0"/>
              </a:rPr>
              <a:t>;</a:t>
            </a:r>
          </a:p>
          <a:p>
            <a:endParaRPr lang="en-IN" dirty="0">
              <a:solidFill>
                <a:srgbClr val="DD4A68"/>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a:t>
            </a:r>
            <a:r>
              <a:rPr lang="en-US" dirty="0">
                <a:latin typeface="Arial" panose="020B0604020202020204" pitchFamily="34" charset="0"/>
                <a:ea typeface="Times New Roman" panose="02020603050405020304" pitchFamily="18" charset="0"/>
              </a:rPr>
              <a:t>OB</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IN"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//error</a:t>
            </a:r>
            <a:endParaRPr lang="en-IN" dirty="0">
              <a:solidFill>
                <a:srgbClr val="92D050"/>
              </a:solidFill>
              <a:latin typeface="Arial" panose="020B0604020202020204" pitchFamily="34" charset="0"/>
              <a:ea typeface="Times New Roman" panose="02020603050405020304" pitchFamily="18" charset="0"/>
            </a:endParaRPr>
          </a:p>
          <a:p>
            <a:endParaRPr lang="en-IN" dirty="0">
              <a:solidFill>
                <a:srgbClr val="DD4A68"/>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JO</a:t>
            </a:r>
            <a:r>
              <a:rPr lang="en-US" dirty="0">
                <a:latin typeface="Arial" panose="020B0604020202020204" pitchFamily="34" charset="0"/>
                <a:ea typeface="Times New Roman" panose="02020603050405020304" pitchFamily="18" charset="0"/>
              </a:rPr>
              <a:t>B</a:t>
            </a:r>
            <a:r>
              <a:rPr lang="en-IN" dirty="0">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1001</a:t>
            </a:r>
            <a:r>
              <a:rPr lang="en-IN"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ea typeface="Times New Roman" panose="02020603050405020304" pitchFamily="18" charset="0"/>
              </a:rPr>
              <a:t> SAL +</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1001</a:t>
            </a:r>
            <a:r>
              <a:rPr lang="en-IN" dirty="0">
                <a:latin typeface="Arial" panose="020B0604020202020204" pitchFamily="34" charset="0"/>
                <a:ea typeface="Times New Roman" panose="02020603050405020304" pitchFamily="18" charset="0"/>
              </a:rPr>
              <a:t>;</a:t>
            </a:r>
          </a:p>
          <a:p>
            <a:endParaRPr lang="en-US" dirty="0">
              <a:solidFill>
                <a:srgbClr val="0077AA"/>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ENAM</a:t>
            </a:r>
            <a:r>
              <a:rPr lang="en-IN" dirty="0">
                <a:latin typeface="Arial" panose="020B0604020202020204" pitchFamily="34" charset="0"/>
                <a:ea typeface="Times New Roman" panose="02020603050405020304" pitchFamily="18" charset="0"/>
              </a:rPr>
              <a:t>E,</a:t>
            </a:r>
            <a:r>
              <a:rPr lang="en-IN" dirty="0">
                <a:solidFill>
                  <a:srgbClr val="DD4A68"/>
                </a:solidFill>
                <a:latin typeface="Arial" panose="020B0604020202020204" pitchFamily="34" charset="0"/>
                <a:ea typeface="Times New Roman" panose="02020603050405020304" pitchFamily="18" charset="0"/>
              </a:rPr>
              <a:t> LENGTH</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ENAME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R1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IN" dirty="0">
                <a:latin typeface="Arial" panose="020B0604020202020204" pitchFamily="34" charset="0"/>
                <a:ea typeface="Times New Roman" panose="02020603050405020304" pitchFamily="18" charset="0"/>
              </a:rPr>
              <a:t>R1;</a:t>
            </a:r>
          </a:p>
        </p:txBody>
      </p:sp>
      <p:sp>
        <p:nvSpPr>
          <p:cNvPr id="10" name="Rectangle 9"/>
          <p:cNvSpPr/>
          <p:nvPr/>
        </p:nvSpPr>
        <p:spPr>
          <a:xfrm>
            <a:off x="210787" y="717454"/>
            <a:ext cx="1261884"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Examples:</a:t>
            </a:r>
            <a:endParaRPr lang="en-IN" dirty="0"/>
          </a:p>
        </p:txBody>
      </p:sp>
      <p:sp>
        <p:nvSpPr>
          <p:cNvPr id="3" name="Rectangle 2"/>
          <p:cNvSpPr/>
          <p:nvPr/>
        </p:nvSpPr>
        <p:spPr>
          <a:xfrm>
            <a:off x="76201" y="3915728"/>
            <a:ext cx="6254982" cy="1056123"/>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'ONLY_FULL_GROUP_BY';</a:t>
            </a:r>
          </a:p>
        </p:txBody>
      </p:sp>
    </p:spTree>
    <p:extLst>
      <p:ext uri="{BB962C8B-B14F-4D97-AF65-F5344CB8AC3E}">
        <p14:creationId xmlns:p14="http://schemas.microsoft.com/office/powerpoint/2010/main" val="2174102441"/>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800" dirty="0">
                <a:solidFill>
                  <a:srgbClr val="DC525C"/>
                </a:solidFill>
                <a:latin typeface="Segoe UI Light" panose="020B0502040204020203" pitchFamily="34" charset="0"/>
                <a:cs typeface="Segoe UI Light" panose="020B0502040204020203" pitchFamily="34" charset="0"/>
              </a:rPr>
              <a:t>SELECT …. For UPDATE</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97118682"/>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for UPDATE</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231569" y="1230868"/>
            <a:ext cx="86868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DD4A68"/>
                </a:solidFill>
                <a:latin typeface="Arial" panose="020B0604020202020204" pitchFamily="34" charset="0"/>
                <a:ea typeface="Times New Roman" panose="02020603050405020304" pitchFamily="18" charset="0"/>
              </a:rPr>
              <a:t>for</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UPDATE</a:t>
            </a:r>
            <a:r>
              <a:rPr lang="en-US" dirty="0">
                <a:solidFill>
                  <a:srgbClr val="000000"/>
                </a:solidFill>
                <a:latin typeface="Arial" panose="020B0604020202020204" pitchFamily="34" charset="0"/>
                <a:ea typeface="Times New Roman" panose="02020603050405020304" pitchFamily="18" charset="0"/>
              </a:rPr>
              <a:t>;</a:t>
            </a:r>
            <a:endParaRPr lang="en-IN" dirty="0">
              <a:solidFill>
                <a:srgbClr val="000000"/>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1390326922"/>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800" dirty="0">
                <a:solidFill>
                  <a:srgbClr val="DC525C"/>
                </a:solidFill>
                <a:latin typeface="Segoe UI Light" panose="020B0502040204020203" pitchFamily="34" charset="0"/>
                <a:cs typeface="Segoe UI Light" panose="020B0502040204020203" pitchFamily="34" charset="0"/>
              </a:rPr>
              <a:t>HAVING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Clause</a:t>
            </a:r>
          </a:p>
        </p:txBody>
      </p:sp>
      <p:sp>
        <p:nvSpPr>
          <p:cNvPr id="3" name="Rectangle 2"/>
          <p:cNvSpPr/>
          <p:nvPr/>
        </p:nvSpPr>
        <p:spPr>
          <a:xfrm>
            <a:off x="152400" y="228600"/>
            <a:ext cx="8839200" cy="1015663"/>
          </a:xfrm>
          <a:prstGeom prst="rect">
            <a:avLst/>
          </a:prstGeom>
          <a:solidFill>
            <a:srgbClr val="E8F97F"/>
          </a:solidFill>
        </p:spPr>
        <p:txBody>
          <a:bodyPr wrap="square">
            <a:spAutoFit/>
          </a:bodyPr>
          <a:lstStyle/>
          <a:p>
            <a:r>
              <a:rPr lang="en-IN" sz="2000" dirty="0">
                <a:latin typeface="Segoe UI Light" panose="020B0502040204020203" pitchFamily="34" charset="0"/>
                <a:cs typeface="Segoe UI Light" panose="020B0502040204020203" pitchFamily="34" charset="0"/>
              </a:rPr>
              <a:t>The HAVING clause is often used with the GROUP BY clause to filter groups based on a specified condition. If the GROUP BY clause is omitted, the </a:t>
            </a:r>
            <a:r>
              <a:rPr lang="en-IN" sz="2000" b="1" dirty="0">
                <a:latin typeface="Segoe UI Light" panose="020B0502040204020203" pitchFamily="34" charset="0"/>
                <a:cs typeface="Segoe UI Light" panose="020B0502040204020203" pitchFamily="34" charset="0"/>
              </a:rPr>
              <a:t>HAVING clause behaves like the WHERE clause.</a:t>
            </a:r>
          </a:p>
        </p:txBody>
      </p:sp>
      <p:sp>
        <p:nvSpPr>
          <p:cNvPr id="4" name="Rectangle 3"/>
          <p:cNvSpPr/>
          <p:nvPr/>
        </p:nvSpPr>
        <p:spPr>
          <a:xfrm>
            <a:off x="642910" y="1371600"/>
            <a:ext cx="8429652"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sp>
        <p:nvSpPr>
          <p:cNvPr id="6" name="TextBox 5"/>
          <p:cNvSpPr txBox="1"/>
          <p:nvPr/>
        </p:nvSpPr>
        <p:spPr>
          <a:xfrm>
            <a:off x="142844" y="3357562"/>
            <a:ext cx="8858280" cy="830997"/>
          </a:xfrm>
          <a:prstGeom prst="rect">
            <a:avLst/>
          </a:prstGeom>
          <a:noFill/>
        </p:spPr>
        <p:txBody>
          <a:bodyPr wrap="square" rtlCol="0">
            <a:spAutoFit/>
          </a:bodyPr>
          <a:lstStyle/>
          <a:p>
            <a:r>
              <a:rPr lang="en-US" sz="2400" dirty="0">
                <a:solidFill>
                  <a:srgbClr val="008080"/>
                </a:solidFill>
              </a:rPr>
              <a:t>If the </a:t>
            </a:r>
            <a:r>
              <a:rPr lang="en-US" sz="2400" b="1" i="1" dirty="0">
                <a:solidFill>
                  <a:srgbClr val="008080"/>
                </a:solidFill>
              </a:rPr>
              <a:t>GROUP</a:t>
            </a:r>
            <a:r>
              <a:rPr lang="en-US" sz="2400" dirty="0">
                <a:solidFill>
                  <a:srgbClr val="008080"/>
                </a:solidFill>
              </a:rPr>
              <a:t> </a:t>
            </a:r>
            <a:r>
              <a:rPr lang="en-US" sz="2400" b="1" i="1" dirty="0">
                <a:solidFill>
                  <a:srgbClr val="008080"/>
                </a:solidFill>
              </a:rPr>
              <a:t>BY</a:t>
            </a:r>
            <a:r>
              <a:rPr lang="en-US" sz="2400" dirty="0">
                <a:solidFill>
                  <a:srgbClr val="008080"/>
                </a:solidFill>
              </a:rPr>
              <a:t> clause is omitted, the </a:t>
            </a:r>
            <a:r>
              <a:rPr lang="en-US" sz="2400" b="1" i="1" dirty="0">
                <a:solidFill>
                  <a:srgbClr val="008080"/>
                </a:solidFill>
              </a:rPr>
              <a:t>HAVING</a:t>
            </a:r>
            <a:r>
              <a:rPr lang="en-US" sz="2400" dirty="0">
                <a:solidFill>
                  <a:srgbClr val="008080"/>
                </a:solidFill>
              </a:rPr>
              <a:t> clause behaves like the </a:t>
            </a:r>
            <a:r>
              <a:rPr lang="en-US" sz="2400" b="1" i="1" dirty="0">
                <a:solidFill>
                  <a:srgbClr val="008080"/>
                </a:solidFill>
              </a:rPr>
              <a:t>WHERE</a:t>
            </a:r>
            <a:r>
              <a:rPr lang="en-US" sz="2400" dirty="0">
                <a:solidFill>
                  <a:srgbClr val="008080"/>
                </a:solidFill>
              </a:rPr>
              <a:t> clasue.</a:t>
            </a:r>
          </a:p>
        </p:txBody>
      </p:sp>
    </p:spTree>
    <p:extLst>
      <p:ext uri="{BB962C8B-B14F-4D97-AF65-F5344CB8AC3E}">
        <p14:creationId xmlns:p14="http://schemas.microsoft.com/office/powerpoint/2010/main" val="3592480767"/>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HAVING</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MySQL</a:t>
            </a:r>
            <a:r>
              <a:rPr lang="en-IN" b="1" dirty="0">
                <a:latin typeface="Arial" panose="020B0604020202020204" pitchFamily="34" charset="0"/>
                <a:cs typeface="Arial" panose="020B0604020202020204" pitchFamily="34" charset="0"/>
              </a:rPr>
              <a:t> HAVING clause</a:t>
            </a:r>
            <a:r>
              <a:rPr lang="en-IN" dirty="0">
                <a:latin typeface="Arial" panose="020B0604020202020204" pitchFamily="34" charset="0"/>
                <a:cs typeface="Arial" panose="020B0604020202020204" pitchFamily="34" charset="0"/>
              </a:rPr>
              <a:t> is used in the SELECT statement to specify filter conditions for a group of rows. </a:t>
            </a:r>
            <a:r>
              <a:rPr lang="en-IN" b="1" dirty="0">
                <a:latin typeface="Arial" panose="020B0604020202020204" pitchFamily="34" charset="0"/>
                <a:cs typeface="Arial" panose="020B0604020202020204" pitchFamily="34" charset="0"/>
              </a:rPr>
              <a:t>HAVING clause</a:t>
            </a:r>
            <a:r>
              <a:rPr lang="en-IN" dirty="0">
                <a:latin typeface="Arial" panose="020B0604020202020204" pitchFamily="34" charset="0"/>
                <a:cs typeface="Arial" panose="020B0604020202020204" pitchFamily="34" charset="0"/>
              </a:rPr>
              <a:t> is often used with the GROUP BY clause. When using with the GROUP BY clause, we can apply a filter condition to the columns that appear in the GROUP BY clause.</a:t>
            </a:r>
            <a:endParaRPr lang="en-IN" b="1" dirty="0">
              <a:latin typeface="Arial" panose="020B0604020202020204" pitchFamily="34" charset="0"/>
              <a:cs typeface="Arial" panose="020B0604020202020204" pitchFamily="34" charset="0"/>
            </a:endParaRPr>
          </a:p>
        </p:txBody>
      </p:sp>
      <p:sp>
        <p:nvSpPr>
          <p:cNvPr id="3" name="Rectangle 2"/>
          <p:cNvSpPr/>
          <p:nvPr/>
        </p:nvSpPr>
        <p:spPr>
          <a:xfrm>
            <a:off x="152400" y="2099846"/>
            <a:ext cx="8839200" cy="646331"/>
          </a:xfrm>
          <a:prstGeom prst="rect">
            <a:avLst/>
          </a:prstGeom>
          <a:solidFill>
            <a:srgbClr val="F9DAFE"/>
          </a:solidFill>
        </p:spPr>
        <p:txBody>
          <a:bodyPr wrap="square">
            <a:spAutoFit/>
          </a:bodyPr>
          <a:lstStyle/>
          <a:p>
            <a:r>
              <a:rPr lang="en-US" dirty="0">
                <a:latin typeface="Arial" pitchFamily="34" charset="0"/>
                <a:ea typeface="+mj-ea"/>
                <a:cs typeface="Arial" pitchFamily="34" charset="0"/>
              </a:rPr>
              <a:t>If the </a:t>
            </a:r>
            <a:r>
              <a:rPr lang="en-US" i="1" dirty="0">
                <a:latin typeface="Arial" pitchFamily="34" charset="0"/>
                <a:ea typeface="+mj-ea"/>
                <a:cs typeface="Arial" pitchFamily="34" charset="0"/>
              </a:rPr>
              <a:t>GROUP</a:t>
            </a:r>
            <a:r>
              <a:rPr lang="en-US" dirty="0">
                <a:latin typeface="Arial" pitchFamily="34" charset="0"/>
                <a:ea typeface="+mj-ea"/>
                <a:cs typeface="Arial" pitchFamily="34" charset="0"/>
              </a:rPr>
              <a:t> </a:t>
            </a:r>
            <a:r>
              <a:rPr lang="en-US" i="1" dirty="0">
                <a:latin typeface="Arial" pitchFamily="34" charset="0"/>
                <a:ea typeface="+mj-ea"/>
                <a:cs typeface="Arial" pitchFamily="34" charset="0"/>
              </a:rPr>
              <a:t>BY</a:t>
            </a:r>
            <a:r>
              <a:rPr lang="en-US" dirty="0">
                <a:latin typeface="Arial" pitchFamily="34" charset="0"/>
                <a:ea typeface="+mj-ea"/>
                <a:cs typeface="Arial" pitchFamily="34" charset="0"/>
              </a:rPr>
              <a:t> clause is omitted, the </a:t>
            </a:r>
            <a:r>
              <a:rPr lang="en-US" i="1" dirty="0">
                <a:latin typeface="Arial" pitchFamily="34" charset="0"/>
                <a:ea typeface="+mj-ea"/>
                <a:cs typeface="Arial" pitchFamily="34" charset="0"/>
              </a:rPr>
              <a:t>HAVING</a:t>
            </a:r>
            <a:r>
              <a:rPr lang="en-US" dirty="0">
                <a:latin typeface="Arial" pitchFamily="34" charset="0"/>
                <a:ea typeface="+mj-ea"/>
                <a:cs typeface="Arial" pitchFamily="34" charset="0"/>
              </a:rPr>
              <a:t> clause behaves like the </a:t>
            </a:r>
            <a:r>
              <a:rPr lang="en-US" i="1" dirty="0">
                <a:latin typeface="Arial" pitchFamily="34" charset="0"/>
                <a:ea typeface="+mj-ea"/>
                <a:cs typeface="Arial" pitchFamily="34" charset="0"/>
              </a:rPr>
              <a:t>WHERE</a:t>
            </a:r>
            <a:r>
              <a:rPr lang="en-US" dirty="0">
                <a:latin typeface="Arial" pitchFamily="34" charset="0"/>
                <a:ea typeface="+mj-ea"/>
                <a:cs typeface="Arial" pitchFamily="34" charset="0"/>
              </a:rPr>
              <a:t> clause.</a:t>
            </a:r>
            <a:endParaRPr lang="en-IN" dirty="0">
              <a:latin typeface="Arial" pitchFamily="34" charset="0"/>
              <a:ea typeface="+mj-ea"/>
              <a:cs typeface="Arial" pitchFamily="34" charset="0"/>
            </a:endParaRPr>
          </a:p>
        </p:txBody>
      </p:sp>
      <p:sp>
        <p:nvSpPr>
          <p:cNvPr id="6" name="Rectangle 5"/>
          <p:cNvSpPr/>
          <p:nvPr/>
        </p:nvSpPr>
        <p:spPr>
          <a:xfrm>
            <a:off x="152400" y="2972699"/>
            <a:ext cx="8839200" cy="1384995"/>
          </a:xfrm>
          <a:prstGeom prst="rect">
            <a:avLst/>
          </a:prstGeom>
        </p:spPr>
        <p:txBody>
          <a:bodyPr wrap="square">
            <a:spAutoFit/>
          </a:bodyPr>
          <a:lstStyle/>
          <a:p>
            <a:pPr>
              <a:lnSpc>
                <a:spcPct val="150000"/>
              </a:lnSpc>
            </a:pPr>
            <a:r>
              <a:rPr lang="en-US" dirty="0">
                <a:solidFill>
                  <a:srgbClr val="0077AA"/>
                </a:solidFill>
                <a:latin typeface="Liberation Mono"/>
              </a:rPr>
              <a:t>SELECT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a:solidFill>
                  <a:srgbClr val="0077AA"/>
                </a:solidFill>
                <a:latin typeface="Liberation Mono"/>
              </a:rPr>
              <a:t>, G</a:t>
            </a:r>
            <a:r>
              <a:rPr lang="en-US" sz="2400" b="1" i="1" baseline="-25000" dirty="0">
                <a:solidFill>
                  <a:srgbClr val="0077AA"/>
                </a:solidFill>
                <a:latin typeface="Liberation Mono"/>
              </a:rPr>
              <a:t>2</a:t>
            </a:r>
            <a:r>
              <a:rPr lang="en-US" b="1" i="1" dirty="0">
                <a:solidFill>
                  <a:srgbClr val="0077AA"/>
                </a:solidFill>
                <a:latin typeface="Liberation Mono"/>
              </a:rPr>
              <a:t>,  . . . </a:t>
            </a:r>
            <a:r>
              <a:rPr lang="en-US" sz="2400" b="1" i="1" baseline="-25000" dirty="0">
                <a:solidFill>
                  <a:srgbClr val="0077AA"/>
                </a:solidFill>
                <a:latin typeface="Liberation Mono"/>
              </a:rPr>
              <a:t>, </a:t>
            </a:r>
            <a:r>
              <a:rPr lang="en-US" b="1" i="1" dirty="0">
                <a:solidFill>
                  <a:srgbClr val="0077AA"/>
                </a:solidFill>
                <a:latin typeface="Liberation Mono"/>
              </a:rPr>
              <a:t>F</a:t>
            </a:r>
            <a:r>
              <a:rPr lang="en-US" sz="2400" b="1" i="1" baseline="-25000" dirty="0">
                <a:solidFill>
                  <a:srgbClr val="0077AA"/>
                </a:solidFill>
                <a:latin typeface="Liberation Mono"/>
              </a:rPr>
              <a:t>1</a:t>
            </a:r>
            <a:r>
              <a:rPr lang="en-US" b="1" i="1" dirty="0">
                <a:solidFill>
                  <a:srgbClr val="0077AA"/>
                </a:solidFill>
                <a:latin typeface="Liberation Mono"/>
              </a:rPr>
              <a:t>(A</a:t>
            </a:r>
            <a:r>
              <a:rPr lang="en-US" b="1" i="1" baseline="-25000" dirty="0">
                <a:solidFill>
                  <a:srgbClr val="0077AA"/>
                </a:solidFill>
                <a:latin typeface="Liberation Mono"/>
              </a:rPr>
              <a:t>1</a:t>
            </a:r>
            <a:r>
              <a:rPr lang="en-US" b="1" i="1" dirty="0">
                <a:solidFill>
                  <a:srgbClr val="0077AA"/>
                </a:solidFill>
                <a:latin typeface="Liberation Mono"/>
              </a:rPr>
              <a:t>), F</a:t>
            </a:r>
            <a:r>
              <a:rPr lang="en-US" sz="2400" b="1" i="1" baseline="-25000" dirty="0">
                <a:solidFill>
                  <a:srgbClr val="0077AA"/>
                </a:solidFill>
                <a:latin typeface="Liberation Mono"/>
              </a:rPr>
              <a:t>2</a:t>
            </a:r>
            <a:r>
              <a:rPr lang="en-US" b="1" i="1" dirty="0">
                <a:solidFill>
                  <a:srgbClr val="0077AA"/>
                </a:solidFill>
                <a:latin typeface="Liberation Mono"/>
              </a:rPr>
              <a:t>(A</a:t>
            </a:r>
            <a:r>
              <a:rPr lang="en-US" b="1" i="1" baseline="-25000" dirty="0">
                <a:solidFill>
                  <a:srgbClr val="0077AA"/>
                </a:solidFill>
                <a:latin typeface="Liberation Mono"/>
              </a:rPr>
              <a:t>2</a:t>
            </a:r>
            <a:r>
              <a:rPr lang="en-US" b="1" i="1" dirty="0">
                <a:solidFill>
                  <a:srgbClr val="0077AA"/>
                </a:solidFill>
                <a:latin typeface="Liberation Mono"/>
              </a:rPr>
              <a:t>),  . . . </a:t>
            </a:r>
            <a:r>
              <a:rPr lang="en-US" dirty="0">
                <a:solidFill>
                  <a:srgbClr val="0077AA"/>
                </a:solidFill>
                <a:latin typeface="Liberation Mono"/>
              </a:rPr>
              <a:t>  from </a:t>
            </a:r>
            <a:r>
              <a:rPr lang="en-US" b="1" i="1" dirty="0">
                <a:solidFill>
                  <a:srgbClr val="0077AA"/>
                </a:solidFill>
                <a:latin typeface="Liberation Mono"/>
              </a:rPr>
              <a:t>r</a:t>
            </a:r>
            <a:r>
              <a:rPr lang="en-US" b="1" i="1" baseline="-25000" dirty="0">
                <a:solidFill>
                  <a:srgbClr val="0077AA"/>
                </a:solidFill>
                <a:latin typeface="Liberation Mono"/>
              </a:rPr>
              <a:t>1</a:t>
            </a:r>
            <a:r>
              <a:rPr lang="en-US" b="1" i="1" dirty="0">
                <a:solidFill>
                  <a:srgbClr val="0077AA"/>
                </a:solidFill>
                <a:latin typeface="Liberation Mono"/>
              </a:rPr>
              <a:t>, r</a:t>
            </a:r>
            <a:r>
              <a:rPr lang="en-US" b="1" i="1" baseline="-25000" dirty="0">
                <a:solidFill>
                  <a:srgbClr val="0077AA"/>
                </a:solidFill>
                <a:latin typeface="Liberation Mono"/>
              </a:rPr>
              <a:t>2</a:t>
            </a:r>
            <a:r>
              <a:rPr lang="en-US" b="1" i="1" dirty="0">
                <a:solidFill>
                  <a:srgbClr val="0077AA"/>
                </a:solidFill>
                <a:latin typeface="Liberation Mono"/>
              </a:rPr>
              <a:t>, r</a:t>
            </a:r>
            <a:r>
              <a:rPr lang="en-US" b="1" i="1" baseline="-25000" dirty="0">
                <a:solidFill>
                  <a:srgbClr val="0077AA"/>
                </a:solidFill>
                <a:latin typeface="Liberation Mono"/>
              </a:rPr>
              <a:t>3</a:t>
            </a:r>
            <a:r>
              <a:rPr lang="en-US" b="1" i="1" dirty="0">
                <a:solidFill>
                  <a:srgbClr val="0077AA"/>
                </a:solidFill>
                <a:latin typeface="Liberation Mono"/>
              </a:rPr>
              <a:t>  . . . </a:t>
            </a:r>
            <a:endParaRPr lang="en-US" dirty="0">
              <a:solidFill>
                <a:srgbClr val="0077AA"/>
              </a:solidFill>
              <a:latin typeface="Liberation Mono"/>
            </a:endParaRPr>
          </a:p>
          <a:p>
            <a:pPr>
              <a:lnSpc>
                <a:spcPct val="150000"/>
              </a:lnSpc>
            </a:pPr>
            <a:r>
              <a:rPr lang="en-US" dirty="0">
                <a:solidFill>
                  <a:srgbClr val="0077AA"/>
                </a:solidFill>
                <a:latin typeface="Liberation Mono"/>
              </a:rPr>
              <a:t>    [GROUP BY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a:solidFill>
                  <a:srgbClr val="0077AA"/>
                </a:solidFill>
                <a:latin typeface="Liberation Mono"/>
              </a:rPr>
              <a:t>, G</a:t>
            </a:r>
            <a:r>
              <a:rPr lang="en-US" sz="2400" b="1" i="1" baseline="-25000" dirty="0">
                <a:solidFill>
                  <a:srgbClr val="0077AA"/>
                </a:solidFill>
                <a:latin typeface="Liberation Mono"/>
              </a:rPr>
              <a:t>2</a:t>
            </a:r>
            <a:r>
              <a:rPr lang="en-US" b="1" i="1" dirty="0">
                <a:solidFill>
                  <a:srgbClr val="0077AA"/>
                </a:solidFill>
                <a:latin typeface="Liberation Mono"/>
              </a:rPr>
              <a:t>,  . . .</a:t>
            </a:r>
            <a:r>
              <a:rPr lang="en-US" dirty="0">
                <a:solidFill>
                  <a:srgbClr val="0077AA"/>
                </a:solidFill>
                <a:latin typeface="Liberation Mono"/>
              </a:rPr>
              <a:t> | expr | position} [ASC | DESC], ... [WITH ROLLUP]]</a:t>
            </a:r>
          </a:p>
          <a:p>
            <a:pPr>
              <a:lnSpc>
                <a:spcPct val="150000"/>
              </a:lnSpc>
            </a:pPr>
            <a:r>
              <a:rPr lang="en-US" dirty="0">
                <a:solidFill>
                  <a:srgbClr val="0077AA"/>
                </a:solidFill>
                <a:latin typeface="Liberation Mono"/>
              </a:rPr>
              <a:t>    [ HAVING having_condition ] </a:t>
            </a:r>
          </a:p>
        </p:txBody>
      </p:sp>
    </p:spTree>
    <p:extLst>
      <p:ext uri="{BB962C8B-B14F-4D97-AF65-F5344CB8AC3E}">
        <p14:creationId xmlns:p14="http://schemas.microsoft.com/office/powerpoint/2010/main" val="1407343680"/>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28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71406" y="285728"/>
            <a:ext cx="8858312" cy="1631216"/>
          </a:xfrm>
          <a:prstGeom prst="rect">
            <a:avLst/>
          </a:prstGeom>
        </p:spPr>
        <p:txBody>
          <a:bodyPr wrap="square">
            <a:spAutoFit/>
          </a:bodyPr>
          <a:lstStyle/>
          <a:p>
            <a:pPr algn="just"/>
            <a:r>
              <a:rPr lang="en-US" sz="2000" dirty="0">
                <a:solidFill>
                  <a:srgbClr val="006C86"/>
                </a:solidFill>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WHERE and HAVING clause</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152400" y="838200"/>
            <a:ext cx="8839200" cy="2585323"/>
          </a:xfrm>
          <a:prstGeom prst="rect">
            <a:avLst/>
          </a:prstGeom>
          <a:solidFill>
            <a:srgbClr val="F9DAFE"/>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WHERE clause can be used with - SELECT, UPDATE, and DELETE statements, where as HAVING clause can only be used with the SELECT statement.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WHERE clause filters rows before aggregation (GROUPING), where as, HAVING clause filters groups, after the aggregations are performed.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(SUM , MIN, MAX, AVG and COUNT) cannot be used in the WHERE clause condition, unless it is in a subquery contained in a HAVING clause, whereas, aggregate functions can be used in HAVING clause.</a:t>
            </a:r>
          </a:p>
        </p:txBody>
      </p:sp>
      <p:sp>
        <p:nvSpPr>
          <p:cNvPr id="4" name="Rectangle 3"/>
          <p:cNvSpPr/>
          <p:nvPr/>
        </p:nvSpPr>
        <p:spPr>
          <a:xfrm>
            <a:off x="214282" y="3786190"/>
            <a:ext cx="8786874" cy="830997"/>
          </a:xfrm>
          <a:prstGeom prst="rect">
            <a:avLst/>
          </a:prstGeom>
        </p:spPr>
        <p:txBody>
          <a:bodyPr wrap="square">
            <a:spAutoFit/>
          </a:bodyPr>
          <a:lstStyle/>
          <a:p>
            <a:r>
              <a:rPr lang="en-US" sz="2400" dirty="0">
                <a:solidFill>
                  <a:srgbClr val="C74C49"/>
                </a:solidFill>
                <a:latin typeface="Arial" pitchFamily="34" charset="0"/>
                <a:cs typeface="Arial" pitchFamily="34" charset="0"/>
              </a:rPr>
              <a:t>The </a:t>
            </a:r>
            <a:r>
              <a:rPr lang="en-US" sz="2400" i="1" dirty="0">
                <a:solidFill>
                  <a:srgbClr val="C74C49"/>
                </a:solidFill>
                <a:latin typeface="Arial" pitchFamily="34" charset="0"/>
                <a:cs typeface="Arial" pitchFamily="34" charset="0"/>
              </a:rPr>
              <a:t>Where</a:t>
            </a:r>
            <a:r>
              <a:rPr lang="en-US" sz="2400" dirty="0">
                <a:solidFill>
                  <a:srgbClr val="C74C49"/>
                </a:solidFill>
                <a:latin typeface="Arial" pitchFamily="34" charset="0"/>
                <a:cs typeface="Arial" pitchFamily="34" charset="0"/>
              </a:rPr>
              <a:t> clause acts as a pre filter where as </a:t>
            </a:r>
            <a:r>
              <a:rPr lang="en-US" sz="2400" i="1" dirty="0">
                <a:solidFill>
                  <a:srgbClr val="C74C49"/>
                </a:solidFill>
                <a:latin typeface="Arial" pitchFamily="34" charset="0"/>
                <a:cs typeface="Arial" pitchFamily="34" charset="0"/>
              </a:rPr>
              <a:t>Having clause acts</a:t>
            </a:r>
            <a:r>
              <a:rPr lang="en-US" sz="2400" dirty="0">
                <a:solidFill>
                  <a:srgbClr val="C74C49"/>
                </a:solidFill>
                <a:latin typeface="Arial" pitchFamily="34" charset="0"/>
                <a:cs typeface="Arial" pitchFamily="34" charset="0"/>
              </a:rPr>
              <a:t> as a post filter.</a:t>
            </a:r>
          </a:p>
        </p:txBody>
      </p:sp>
    </p:spTree>
    <p:extLst>
      <p:ext uri="{BB962C8B-B14F-4D97-AF65-F5344CB8AC3E}">
        <p14:creationId xmlns:p14="http://schemas.microsoft.com/office/powerpoint/2010/main" val="4265660840"/>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399" y="89806"/>
            <a:ext cx="3599692" cy="242479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52400" y="22860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2681803" y="3276600"/>
            <a:ext cx="3780394" cy="400110"/>
          </a:xfrm>
          <a:prstGeom prst="rect">
            <a:avLst/>
          </a:prstGeom>
          <a:solidFill>
            <a:srgbClr val="F9DAFE"/>
          </a:solidFill>
        </p:spPr>
        <p:txBody>
          <a:bodyPr wrap="none">
            <a:spAutoFit/>
          </a:bodyPr>
          <a:lstStyle/>
          <a:p>
            <a:r>
              <a:rPr lang="en-IN" sz="2000" b="1" dirty="0">
                <a:latin typeface="Arial" panose="020B0604020202020204" pitchFamily="34" charset="0"/>
                <a:cs typeface="Arial" panose="020B0604020202020204" pitchFamily="34" charset="0"/>
              </a:rPr>
              <a:t>LIMIT is applied after HAVING</a:t>
            </a:r>
          </a:p>
        </p:txBody>
      </p:sp>
      <p:sp>
        <p:nvSpPr>
          <p:cNvPr id="4" name="Rectangle 3"/>
          <p:cNvSpPr/>
          <p:nvPr/>
        </p:nvSpPr>
        <p:spPr>
          <a:xfrm>
            <a:off x="152400" y="4038600"/>
            <a:ext cx="8839200" cy="923330"/>
          </a:xfrm>
          <a:prstGeom prst="rect">
            <a:avLst/>
          </a:prstGeom>
          <a:solidFill>
            <a:srgbClr val="F9DAFE"/>
          </a:solidFill>
        </p:spPr>
        <p:txBody>
          <a:bodyPr wrap="square">
            <a:spAutoFit/>
          </a:bodyPr>
          <a:lstStyle/>
          <a:p>
            <a:r>
              <a:rPr lang="en-IN" dirty="0">
                <a:latin typeface="Arial" panose="020B0604020202020204" pitchFamily="34" charset="0"/>
                <a:cs typeface="Arial" panose="020B0604020202020204" pitchFamily="34" charset="0"/>
              </a:rPr>
              <a:t>LIMIT also enables you to pull a section of rows from the middle of a result set. Specify two values: The number of rows to skip at the beginning of the result set, and the number of rows to return.</a:t>
            </a:r>
          </a:p>
        </p:txBody>
      </p:sp>
    </p:spTree>
    <p:extLst>
      <p:ext uri="{BB962C8B-B14F-4D97-AF65-F5344CB8AC3E}">
        <p14:creationId xmlns:p14="http://schemas.microsoft.com/office/powerpoint/2010/main" val="1146295067"/>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LIMIT</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600200"/>
            <a:ext cx="8839200" cy="707886"/>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[LIMIT {[offset,] row_count | row_count OFFSET offset}]</a:t>
            </a: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LIMIT clause can be used to constrain the number of rows returned by the SELECT statement. LIMIT takes one or two numeric arguments, which must both be nonnegative integer value.</a:t>
            </a:r>
          </a:p>
        </p:txBody>
      </p:sp>
      <p:sp>
        <p:nvSpPr>
          <p:cNvPr id="3" name="Rectangle 2"/>
          <p:cNvSpPr/>
          <p:nvPr/>
        </p:nvSpPr>
        <p:spPr>
          <a:xfrm>
            <a:off x="152400" y="3429000"/>
            <a:ext cx="883920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first argument specifies the offset of the first row to return, and the second specifies the maximum number of rows to return.</a:t>
            </a:r>
          </a:p>
        </p:txBody>
      </p:sp>
      <p:sp>
        <p:nvSpPr>
          <p:cNvPr id="6" name="Rectangle 5"/>
          <p:cNvSpPr/>
          <p:nvPr/>
        </p:nvSpPr>
        <p:spPr>
          <a:xfrm>
            <a:off x="152400" y="4191000"/>
            <a:ext cx="8763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5</a:t>
            </a:r>
            <a:r>
              <a:rPr lang="en-IN" dirty="0">
                <a:solidFill>
                  <a:schemeClr val="bg1">
                    <a:lumMod val="65000"/>
                  </a:schemeClr>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5</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5</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offset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rand()</a:t>
            </a:r>
            <a:r>
              <a:rPr lang="en-IN" dirty="0">
                <a:latin typeface="Arial" pitchFamily="34" charset="0"/>
                <a:cs typeface="Arial" pitchFamily="34" charset="0"/>
              </a:rPr>
              <a:t>, EMP.*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ORDER</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BY</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228600" y="2667000"/>
            <a:ext cx="8686800" cy="677108"/>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sp>
        <p:nvSpPr>
          <p:cNvPr id="8" name="Rectangle 7"/>
          <p:cNvSpPr/>
          <p:nvPr/>
        </p:nvSpPr>
        <p:spPr>
          <a:xfrm>
            <a:off x="228600" y="107721"/>
            <a:ext cx="4724400" cy="400110"/>
          </a:xfrm>
          <a:prstGeom prst="rect">
            <a:avLst/>
          </a:prstGeom>
          <a:solidFill>
            <a:srgbClr val="FFFF00"/>
          </a:solidFill>
        </p:spPr>
        <p:txBody>
          <a:bodyPr wrap="square">
            <a:spAutoFit/>
          </a:bodyPr>
          <a:lstStyle/>
          <a:p>
            <a:r>
              <a:rPr lang="en-IN" sz="2000" dirty="0"/>
              <a:t>Limit value are not to be given within ()</a:t>
            </a:r>
          </a:p>
        </p:txBody>
      </p:sp>
    </p:spTree>
    <p:extLst>
      <p:ext uri="{BB962C8B-B14F-4D97-AF65-F5344CB8AC3E}">
        <p14:creationId xmlns:p14="http://schemas.microsoft.com/office/powerpoint/2010/main" val="3118649723"/>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LIMIT</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228600" y="3551872"/>
            <a:ext cx="5264903" cy="1107996"/>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152400" y="1718766"/>
            <a:ext cx="8839200" cy="496996"/>
          </a:xfrm>
          <a:prstGeom prst="rect">
            <a:avLst/>
          </a:prstGeom>
        </p:spPr>
        <p:txBody>
          <a:bodyPr wrap="square">
            <a:spAutoFit/>
          </a:bodyPr>
          <a:lstStyle/>
          <a:p>
            <a:pPr>
              <a:lnSpc>
                <a:spcPct val="150000"/>
              </a:lnSpc>
            </a:pPr>
            <a:r>
              <a:rPr lang="en-IN" sz="2000" dirty="0">
                <a:solidFill>
                  <a:srgbClr val="0077AA"/>
                </a:solidFill>
                <a:latin typeface="Liberation Mono"/>
              </a:rPr>
              <a:t>SQL_SELECT_LIMIT = {value | DEFAULT}</a:t>
            </a:r>
            <a:endParaRPr lang="en-US" sz="2000" dirty="0">
              <a:solidFill>
                <a:srgbClr val="0077AA"/>
              </a:solidFill>
              <a:latin typeface="Liberation Mono"/>
            </a:endParaRPr>
          </a:p>
        </p:txBody>
      </p:sp>
      <p:sp>
        <p:nvSpPr>
          <p:cNvPr id="10" name="Rectangle 9"/>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190500" y="2538681"/>
            <a:ext cx="8839200" cy="646331"/>
          </a:xfrm>
          <a:prstGeom prst="rect">
            <a:avLst/>
          </a:prstGeom>
          <a:solidFill>
            <a:srgbClr val="F9DAFE"/>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266205" y="4954252"/>
            <a:ext cx="2873094" cy="400110"/>
          </a:xfrm>
          <a:prstGeom prst="rect">
            <a:avLst/>
          </a:prstGeom>
        </p:spPr>
        <p:txBody>
          <a:bodyPr wrap="none">
            <a:spAutoFit/>
          </a:bodyPr>
          <a:lstStyle/>
          <a:p>
            <a:r>
              <a:rPr lang="en-US" sz="2000" dirty="0">
                <a:solidFill>
                  <a:srgbClr val="0077AA"/>
                </a:solidFill>
                <a:latin typeface="Arial" panose="020B0604020202020204" pitchFamily="34" charset="0"/>
                <a:ea typeface="Times New Roman" panose="02020603050405020304" pitchFamily="18" charset="0"/>
              </a:rPr>
              <a:t>SELECT</a:t>
            </a:r>
            <a:r>
              <a:rPr lang="en-US" sz="2000" dirty="0">
                <a:solidFill>
                  <a:srgbClr val="000000"/>
                </a:solidFill>
                <a:latin typeface="Arial" panose="020B0604020202020204" pitchFamily="34" charset="0"/>
                <a:ea typeface="Times New Roman" panose="02020603050405020304" pitchFamily="18" charset="0"/>
              </a:rPr>
              <a:t> </a:t>
            </a:r>
            <a:r>
              <a:rPr lang="en-IN" sz="2000" dirty="0">
                <a:solidFill>
                  <a:srgbClr val="000000"/>
                </a:solidFill>
                <a:latin typeface="Arial" panose="020B0604020202020204" pitchFamily="34" charset="0"/>
                <a:ea typeface="Times New Roman" panose="02020603050405020304" pitchFamily="18" charset="0"/>
              </a:rPr>
              <a:t>*</a:t>
            </a:r>
            <a:r>
              <a:rPr lang="en-IN" sz="2000" dirty="0">
                <a:solidFill>
                  <a:srgbClr val="DD4A68"/>
                </a:solidFill>
                <a:latin typeface="Arial" panose="020B0604020202020204" pitchFamily="34" charset="0"/>
                <a:ea typeface="Times New Roman" panose="02020603050405020304" pitchFamily="18" charset="0"/>
              </a:rPr>
              <a:t>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2000" dirty="0">
                <a:solidFill>
                  <a:srgbClr val="000000"/>
                </a:solidFill>
                <a:latin typeface="Arial" panose="020B0604020202020204" pitchFamily="34" charset="0"/>
                <a:ea typeface="Times New Roman" panose="02020603050405020304" pitchFamily="18" charset="0"/>
              </a:rPr>
              <a:t>EMP;</a:t>
            </a:r>
            <a:endParaRPr lang="en-IN" sz="2000" dirty="0"/>
          </a:p>
        </p:txBody>
      </p:sp>
    </p:spTree>
    <p:extLst>
      <p:ext uri="{BB962C8B-B14F-4D97-AF65-F5344CB8AC3E}">
        <p14:creationId xmlns:p14="http://schemas.microsoft.com/office/powerpoint/2010/main" val="1603374250"/>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91859850"/>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window function</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295276" y="1428736"/>
            <a:ext cx="8563004" cy="3416320"/>
          </a:xfrm>
          <a:prstGeom prst="rect">
            <a:avLst/>
          </a:prstGeom>
        </p:spPr>
        <p:txBody>
          <a:bodyPr wrap="square">
            <a:spAutoFit/>
          </a:bodyPr>
          <a:lstStyle/>
          <a:p>
            <a:pPr marL="342900" indent="-342900">
              <a:lnSpc>
                <a:spcPct val="150000"/>
              </a:lnSpc>
              <a:buFont typeface="Arial" pitchFamily="34" charset="0"/>
              <a:buChar char="•"/>
            </a:pPr>
            <a:r>
              <a:rPr lang="en-US" dirty="0">
                <a:solidFill>
                  <a:srgbClr val="0077AA"/>
                </a:solidFill>
                <a:latin typeface="Liberation Mono"/>
              </a:rPr>
              <a:t>RANK()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 | DESC] [, </a:t>
            </a:r>
            <a:r>
              <a:rPr lang="en-US" i="1" dirty="0"/>
              <a:t>expr</a:t>
            </a:r>
            <a:r>
              <a:rPr lang="en-US" dirty="0"/>
              <a:t> [ASC | DESC]] ...</a:t>
            </a:r>
            <a:r>
              <a:rPr lang="en-US" dirty="0">
                <a:solidFill>
                  <a:srgbClr val="0077AA"/>
                </a:solidFill>
                <a:latin typeface="Liberation Mono"/>
              </a:rPr>
              <a:t>)</a:t>
            </a:r>
          </a:p>
          <a:p>
            <a:pPr marL="342900" indent="-342900">
              <a:lnSpc>
                <a:spcPct val="150000"/>
              </a:lnSpc>
              <a:buFont typeface="Arial" pitchFamily="34" charset="0"/>
              <a:buChar char="•"/>
            </a:pPr>
            <a:endParaRPr lang="en-US" dirty="0">
              <a:solidFill>
                <a:srgbClr val="0077AA"/>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rPr>
              <a:t>DENSE_RANK()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[ASC|DESC] [, </a:t>
            </a:r>
            <a:r>
              <a:rPr lang="en-US" i="1" dirty="0"/>
              <a:t>expr</a:t>
            </a:r>
            <a:r>
              <a:rPr lang="en-US" dirty="0"/>
              <a:t> [ASC | DESC]] ...</a:t>
            </a:r>
            <a:r>
              <a:rPr lang="en-US" dirty="0">
                <a:solidFill>
                  <a:srgbClr val="0077AA"/>
                </a:solidFill>
                <a:latin typeface="Liberation Mono"/>
              </a:rPr>
              <a:t>)</a:t>
            </a:r>
          </a:p>
          <a:p>
            <a:pPr marL="342900" indent="-342900">
              <a:lnSpc>
                <a:spcPct val="150000"/>
              </a:lnSpc>
              <a:buFont typeface="Arial" pitchFamily="34" charset="0"/>
              <a:buChar char="•"/>
            </a:pPr>
            <a:endParaRPr lang="en-US" dirty="0">
              <a:solidFill>
                <a:srgbClr val="0077AA"/>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rPr>
              <a:t>ROW_NUMBER()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[ASC|DESC] [, </a:t>
            </a:r>
            <a:r>
              <a:rPr lang="en-US" i="1" dirty="0"/>
              <a:t>expr</a:t>
            </a:r>
            <a:r>
              <a:rPr lang="en-US" dirty="0"/>
              <a:t> [ASC | DESC]] ...</a:t>
            </a:r>
            <a:r>
              <a:rPr lang="en-US" dirty="0">
                <a:solidFill>
                  <a:srgbClr val="0077AA"/>
                </a:solidFill>
                <a:latin typeface="Liberation Mono"/>
              </a:rPr>
              <a:t>)</a:t>
            </a:r>
          </a:p>
        </p:txBody>
      </p:sp>
      <p:sp>
        <p:nvSpPr>
          <p:cNvPr id="10" name="Rectangle 9"/>
          <p:cNvSpPr/>
          <p:nvPr/>
        </p:nvSpPr>
        <p:spPr>
          <a:xfrm>
            <a:off x="152400" y="703183"/>
            <a:ext cx="8839200"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1603374250"/>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91859850"/>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User-Defined Variables</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847665"/>
            <a:ext cx="8839200" cy="4524315"/>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0C0"/>
                </a:solidFill>
                <a:latin typeface="Liberation Mono"/>
                <a:cs typeface="Arial" panose="020B0604020202020204" pitchFamily="34" charset="0"/>
              </a:rPr>
              <a:t>A user variable name can contain other characters if you quote it as a string or identifier (for example, @'my-</a:t>
            </a:r>
            <a:r>
              <a:rPr lang="en-IN" dirty="0" err="1">
                <a:solidFill>
                  <a:srgbClr val="0070C0"/>
                </a:solidFill>
                <a:latin typeface="Liberation Mono"/>
                <a:cs typeface="Arial" panose="020B0604020202020204" pitchFamily="34" charset="0"/>
              </a:rPr>
              <a:t>var</a:t>
            </a:r>
            <a:r>
              <a:rPr lang="en-IN" dirty="0">
                <a:solidFill>
                  <a:srgbClr val="0070C0"/>
                </a:solidFill>
                <a:latin typeface="Liberation Mono"/>
                <a:cs typeface="Arial" panose="020B0604020202020204" pitchFamily="34" charset="0"/>
              </a:rPr>
              <a:t>', @"my-</a:t>
            </a:r>
            <a:r>
              <a:rPr lang="en-IN" dirty="0" err="1">
                <a:solidFill>
                  <a:srgbClr val="0070C0"/>
                </a:solidFill>
                <a:latin typeface="Liberation Mono"/>
                <a:cs typeface="Arial" panose="020B0604020202020204" pitchFamily="34" charset="0"/>
              </a:rPr>
              <a:t>var</a:t>
            </a:r>
            <a:r>
              <a:rPr lang="en-IN" dirty="0">
                <a:solidFill>
                  <a:srgbClr val="0070C0"/>
                </a:solidFill>
                <a:latin typeface="Liberation Mono"/>
                <a:cs typeface="Arial" panose="020B0604020202020204" pitchFamily="34" charset="0"/>
              </a:rPr>
              <a:t>", or @`my-</a:t>
            </a:r>
            <a:r>
              <a:rPr lang="en-IN" dirty="0" err="1">
                <a:solidFill>
                  <a:srgbClr val="0070C0"/>
                </a:solidFill>
                <a:latin typeface="Liberation Mono"/>
                <a:cs typeface="Arial" panose="020B0604020202020204" pitchFamily="34" charset="0"/>
              </a:rPr>
              <a:t>var</a:t>
            </a:r>
            <a:r>
              <a:rPr lang="en-IN" dirty="0">
                <a:solidFill>
                  <a:srgbClr val="0070C0"/>
                </a:solidFill>
                <a:latin typeface="Liberation Mono"/>
                <a:cs typeface="Arial" panose="020B0604020202020204" pitchFamily="34" charset="0"/>
              </a:rPr>
              <a:t>`).</a:t>
            </a:r>
          </a:p>
          <a:p>
            <a:pPr marL="285750" indent="-285750">
              <a:buFont typeface="Arial" panose="020B0604020202020204" pitchFamily="34" charset="0"/>
              <a:buChar char="•"/>
            </a:pPr>
            <a:endParaRPr lang="en-IN"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endParaRPr lang="en-IN"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endParaRPr lang="en-IN"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endParaRPr lang="en-IN"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cs typeface="Arial" panose="020B0604020202020204" pitchFamily="34" charset="0"/>
              </a:rPr>
              <a:t>If you refer to a variable that has not been initialized, it has a value of NULL and a type of string.</a:t>
            </a:r>
          </a:p>
        </p:txBody>
      </p:sp>
    </p:spTree>
    <p:extLst>
      <p:ext uri="{BB962C8B-B14F-4D97-AF65-F5344CB8AC3E}">
        <p14:creationId xmlns:p14="http://schemas.microsoft.com/office/powerpoint/2010/main" val="62842086"/>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User-Defined Variables</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4" name="Rectangle 3"/>
          <p:cNvSpPr/>
          <p:nvPr/>
        </p:nvSpPr>
        <p:spPr>
          <a:xfrm>
            <a:off x="152400" y="2032496"/>
            <a:ext cx="8839200" cy="400110"/>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For SET, either </a:t>
            </a:r>
            <a:r>
              <a:rPr lang="en-IN" sz="2000" b="1" dirty="0">
                <a:solidFill>
                  <a:srgbClr val="FF0000"/>
                </a:solidFill>
                <a:latin typeface="Arial" panose="020B0604020202020204" pitchFamily="34" charset="0"/>
                <a:cs typeface="Arial" panose="020B0604020202020204" pitchFamily="34" charset="0"/>
              </a:rPr>
              <a:t>= </a:t>
            </a:r>
            <a:r>
              <a:rPr lang="en-IN" sz="2000" b="1" dirty="0">
                <a:latin typeface="Arial" panose="020B0604020202020204" pitchFamily="34" charset="0"/>
                <a:cs typeface="Arial" panose="020B0604020202020204" pitchFamily="34" charset="0"/>
              </a:rPr>
              <a:t>or </a:t>
            </a:r>
            <a:r>
              <a:rPr lang="en-IN" sz="2000" b="1" dirty="0">
                <a:solidFill>
                  <a:srgbClr val="FF0000"/>
                </a:solidFill>
                <a:latin typeface="Arial" panose="020B0604020202020204" pitchFamily="34" charset="0"/>
                <a:cs typeface="Arial" panose="020B0604020202020204" pitchFamily="34" charset="0"/>
              </a:rPr>
              <a:t>:=</a:t>
            </a:r>
            <a:r>
              <a:rPr lang="en-IN" sz="2000" b="1" dirty="0">
                <a:latin typeface="Arial" panose="020B0604020202020204" pitchFamily="34" charset="0"/>
                <a:cs typeface="Arial" panose="020B0604020202020204" pitchFamily="34" charset="0"/>
              </a:rPr>
              <a:t> can be used as the assignment operator.</a:t>
            </a:r>
          </a:p>
        </p:txBody>
      </p:sp>
      <p:sp>
        <p:nvSpPr>
          <p:cNvPr id="7" name="Rectangle 6"/>
          <p:cNvSpPr/>
          <p:nvPr/>
        </p:nvSpPr>
        <p:spPr>
          <a:xfrm>
            <a:off x="152400" y="2565896"/>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assign a value to a user variable in statements (SELECT, …) other than SET. In this case, the assignment operator must be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not =</a:t>
            </a:r>
            <a:r>
              <a:rPr lang="en-IN" dirty="0">
                <a:latin typeface="Arial" panose="020B0604020202020204" pitchFamily="34" charset="0"/>
                <a:cs typeface="Arial" panose="020B0604020202020204" pitchFamily="34" charset="0"/>
              </a:rPr>
              <a:t> because latter is treated as the comparison operator =.</a:t>
            </a:r>
          </a:p>
        </p:txBody>
      </p:sp>
      <p:sp>
        <p:nvSpPr>
          <p:cNvPr id="9" name="Rectangle 8"/>
          <p:cNvSpPr/>
          <p:nvPr/>
        </p:nvSpPr>
        <p:spPr>
          <a:xfrm>
            <a:off x="117764" y="1524000"/>
            <a:ext cx="8873836"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10" name="Rectangle 9"/>
          <p:cNvSpPr/>
          <p:nvPr/>
        </p:nvSpPr>
        <p:spPr>
          <a:xfrm>
            <a:off x="207819" y="3478570"/>
            <a:ext cx="8827324" cy="1703030"/>
          </a:xfrm>
          <a:prstGeom prst="rect">
            <a:avLst/>
          </a:prstGeom>
        </p:spPr>
        <p:txBody>
          <a:bodyPr wrap="square">
            <a:spAutoFit/>
          </a:bodyPr>
          <a:lstStyle/>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669900"/>
                </a:solidFill>
                <a:latin typeface="Liberation Mono"/>
              </a:rPr>
              <a:t>1001</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@v2 </a:t>
            </a:r>
            <a:r>
              <a:rPr lang="en-IN" dirty="0">
                <a:solidFill>
                  <a:srgbClr val="A67F59"/>
                </a:solidFill>
                <a:latin typeface="Liberation Mono"/>
              </a:rPr>
              <a:t>=</a:t>
            </a:r>
            <a:r>
              <a:rPr lang="en-IN" dirty="0">
                <a:solidFill>
                  <a:srgbClr val="EE9900"/>
                </a:solidFill>
                <a:latin typeface="Liberation Mono"/>
              </a:rPr>
              <a:t> </a:t>
            </a:r>
            <a:r>
              <a:rPr lang="en-IN" dirty="0">
                <a:solidFill>
                  <a:srgbClr val="669900"/>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@v3 </a:t>
            </a:r>
            <a:r>
              <a:rPr lang="en-IN" dirty="0">
                <a:solidFill>
                  <a:srgbClr val="A67F59"/>
                </a:solidFill>
                <a:latin typeface="Liberation Mono"/>
              </a:rPr>
              <a:t>=</a:t>
            </a:r>
            <a:r>
              <a:rPr lang="en-IN" dirty="0">
                <a:solidFill>
                  <a:srgbClr val="669900"/>
                </a:solidFill>
                <a:latin typeface="Liberation Mono"/>
              </a:rPr>
              <a:t> 'Saleel'</a:t>
            </a:r>
            <a:r>
              <a:rPr lang="en-IN" dirty="0">
                <a:latin typeface="Liberation Mono"/>
              </a:rPr>
              <a:t>;</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669900"/>
                </a:solidFill>
                <a:latin typeface="Liberation Mono"/>
              </a:rPr>
              <a:t>1001</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@v2 </a:t>
            </a:r>
            <a:r>
              <a:rPr lang="en-IN" dirty="0">
                <a:solidFill>
                  <a:srgbClr val="A67F59"/>
                </a:solidFill>
                <a:latin typeface="Liberation Mono"/>
              </a:rPr>
              <a:t>=</a:t>
            </a:r>
            <a:r>
              <a:rPr lang="en-IN" dirty="0">
                <a:solidFill>
                  <a:srgbClr val="EE9900"/>
                </a:solidFill>
                <a:latin typeface="Liberation Mono"/>
              </a:rPr>
              <a:t> </a:t>
            </a:r>
            <a:r>
              <a:rPr lang="en-IN" dirty="0">
                <a:solidFill>
                  <a:srgbClr val="669900"/>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solidFill>
                  <a:srgbClr val="EE9900"/>
                </a:solidFill>
                <a:latin typeface="Liberation Mono"/>
              </a:rPr>
              <a:t>@v1 </a:t>
            </a:r>
            <a:r>
              <a:rPr lang="en-IN" dirty="0">
                <a:latin typeface="Liberation Mono"/>
              </a:rPr>
              <a:t>+</a:t>
            </a:r>
            <a:r>
              <a:rPr lang="en-IN" dirty="0">
                <a:solidFill>
                  <a:srgbClr val="EE9900"/>
                </a:solidFill>
                <a:latin typeface="Liberation Mono"/>
              </a:rPr>
              <a:t> @v2</a:t>
            </a:r>
            <a:r>
              <a:rPr lang="en-IN" dirty="0">
                <a:latin typeface="Liberation Mono"/>
              </a:rPr>
              <a:t>;</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EE9900"/>
                </a:solidFill>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999999"/>
                </a:solidFill>
                <a:latin typeface="Liberation Mono"/>
              </a:rPr>
              <a:t>,</a:t>
            </a:r>
            <a:r>
              <a:rPr lang="en-IN" dirty="0">
                <a:solidFill>
                  <a:srgbClr val="000000"/>
                </a:solidFill>
                <a:latin typeface="Liberation Mono"/>
              </a:rPr>
              <a:t> </a:t>
            </a:r>
            <a:r>
              <a:rPr lang="en-IN" dirty="0">
                <a:solidFill>
                  <a:srgbClr val="EE9900"/>
                </a:solidFill>
                <a:latin typeface="Liberation Mono"/>
              </a:rPr>
              <a:t>@v2</a:t>
            </a:r>
            <a:r>
              <a:rPr lang="en-IN" dirty="0">
                <a:solidFill>
                  <a:srgbClr val="999999"/>
                </a:solidFill>
                <a:latin typeface="Liberation Mono"/>
              </a:rPr>
              <a:t>,</a:t>
            </a:r>
            <a:r>
              <a:rPr lang="en-IN" dirty="0">
                <a:solidFill>
                  <a:srgbClr val="000000"/>
                </a:solidFill>
                <a:latin typeface="Liberation Mono"/>
              </a:rPr>
              <a:t> </a:t>
            </a:r>
            <a:r>
              <a:rPr lang="en-IN" dirty="0">
                <a:solidFill>
                  <a:srgbClr val="EE9900"/>
                </a:solidFill>
                <a:latin typeface="Liberation Mono"/>
              </a:rPr>
              <a:t>@v3</a:t>
            </a:r>
            <a:r>
              <a:rPr lang="en-IN" dirty="0">
                <a:latin typeface="Liberation Mono"/>
              </a:rPr>
              <a:t>;</a:t>
            </a:r>
            <a:endParaRPr lang="en-IN" dirty="0"/>
          </a:p>
        </p:txBody>
      </p:sp>
      <p:pic>
        <p:nvPicPr>
          <p:cNvPr id="11" name="Picture 10"/>
          <p:cNvPicPr>
            <a:picLocks noChangeAspect="1"/>
          </p:cNvPicPr>
          <p:nvPr/>
        </p:nvPicPr>
        <p:blipFill>
          <a:blip r:embed="rId2"/>
          <a:stretch>
            <a:fillRect/>
          </a:stretch>
        </p:blipFill>
        <p:spPr>
          <a:xfrm>
            <a:off x="207819" y="5483265"/>
            <a:ext cx="6780271" cy="875871"/>
          </a:xfrm>
          <a:prstGeom prst="rect">
            <a:avLst/>
          </a:prstGeom>
        </p:spPr>
      </p:pic>
    </p:spTree>
    <p:extLst>
      <p:ext uri="{BB962C8B-B14F-4D97-AF65-F5344CB8AC3E}">
        <p14:creationId xmlns:p14="http://schemas.microsoft.com/office/powerpoint/2010/main" val="2120274538"/>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User-Defined Variables</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88076" y="1530577"/>
            <a:ext cx="8873836"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3" name="Rectangle 2"/>
          <p:cNvSpPr/>
          <p:nvPr/>
        </p:nvSpPr>
        <p:spPr>
          <a:xfrm>
            <a:off x="88076" y="2200870"/>
            <a:ext cx="8827324" cy="923330"/>
          </a:xfrm>
          <a:prstGeom prst="rect">
            <a:avLst/>
          </a:prstGeom>
        </p:spPr>
        <p:txBody>
          <a:bodyPr wrap="square">
            <a:spAutoFit/>
          </a:bodyPr>
          <a:lstStyle/>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 </a:t>
            </a:r>
            <a:r>
              <a:rPr lang="en-IN" dirty="0">
                <a:solidFill>
                  <a:srgbClr val="A67F59"/>
                </a:solidFill>
                <a:latin typeface="Liberation Mono"/>
              </a:rPr>
              <a:t>=</a:t>
            </a:r>
            <a:r>
              <a:rPr lang="en-IN" dirty="0">
                <a:solidFill>
                  <a:srgbClr val="669900"/>
                </a:solidFill>
                <a:latin typeface="Liberation Mono"/>
              </a:rPr>
              <a:t> 'ENAME'</a:t>
            </a:r>
            <a:r>
              <a:rPr lang="en-IN" dirty="0">
                <a:latin typeface="Liberation Mono"/>
              </a:rPr>
              <a:t>;	 </a:t>
            </a:r>
            <a:r>
              <a:rPr lang="en-IN" dirty="0">
                <a:solidFill>
                  <a:schemeClr val="accent3">
                    <a:lumMod val="50000"/>
                  </a:schemeClr>
                </a:solidFill>
                <a:latin typeface="Liberation Mono"/>
              </a:rPr>
              <a:t>// ENAME IS COLUMN NAME.</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p:txBody>
      </p:sp>
      <p:sp>
        <p:nvSpPr>
          <p:cNvPr id="11" name="Rectangle 10"/>
          <p:cNvSpPr/>
          <p:nvPr/>
        </p:nvSpPr>
        <p:spPr>
          <a:xfrm>
            <a:off x="0" y="734510"/>
            <a:ext cx="8915400" cy="646331"/>
          </a:xfrm>
          <a:prstGeom prst="rect">
            <a:avLst/>
          </a:prstGeom>
        </p:spPr>
        <p:txBody>
          <a:bodyPr wrap="square">
            <a:spAutoFit/>
          </a:bodyPr>
          <a:lstStyle/>
          <a:p>
            <a:r>
              <a:rPr lang="en-IN" dirty="0">
                <a:solidFill>
                  <a:srgbClr val="008080"/>
                </a:solidFill>
                <a:latin typeface="Arial" panose="020B0604020202020204" pitchFamily="34" charset="0"/>
                <a:cs typeface="Arial" panose="020B0604020202020204" pitchFamily="34" charset="0"/>
              </a:rPr>
              <a:t>User variables are intended to provide data values. They cannot be used directly in an SQL statement as an </a:t>
            </a:r>
            <a:r>
              <a:rPr lang="en-IN" i="1" dirty="0">
                <a:solidFill>
                  <a:srgbClr val="008080"/>
                </a:solidFill>
                <a:latin typeface="Arial" panose="020B0604020202020204" pitchFamily="34" charset="0"/>
                <a:cs typeface="Arial" panose="020B0604020202020204" pitchFamily="34" charset="0"/>
              </a:rPr>
              <a:t>identifier</a:t>
            </a:r>
            <a:r>
              <a:rPr lang="en-IN" dirty="0">
                <a:solidFill>
                  <a:srgbClr val="008080"/>
                </a:solidFill>
                <a:latin typeface="Arial" panose="020B0604020202020204" pitchFamily="34" charset="0"/>
                <a:cs typeface="Arial" panose="020B0604020202020204" pitchFamily="34" charset="0"/>
              </a:rPr>
              <a:t> or as part of an identifier.</a:t>
            </a:r>
          </a:p>
        </p:txBody>
      </p:sp>
      <p:pic>
        <p:nvPicPr>
          <p:cNvPr id="4" name="Picture 3"/>
          <p:cNvPicPr>
            <a:picLocks noChangeAspect="1"/>
          </p:cNvPicPr>
          <p:nvPr/>
        </p:nvPicPr>
        <p:blipFill>
          <a:blip r:embed="rId2"/>
          <a:stretch>
            <a:fillRect/>
          </a:stretch>
        </p:blipFill>
        <p:spPr>
          <a:xfrm>
            <a:off x="914400" y="3276600"/>
            <a:ext cx="1219200" cy="2975429"/>
          </a:xfrm>
          <a:prstGeom prst="rect">
            <a:avLst/>
          </a:prstGeom>
        </p:spPr>
      </p:pic>
    </p:spTree>
    <p:extLst>
      <p:ext uri="{BB962C8B-B14F-4D97-AF65-F5344CB8AC3E}">
        <p14:creationId xmlns:p14="http://schemas.microsoft.com/office/powerpoint/2010/main" val="11230743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 y="933304"/>
            <a:ext cx="8839200" cy="1446550"/>
          </a:xfrm>
          <a:prstGeom prst="rect">
            <a:avLst/>
          </a:prstGeom>
        </p:spPr>
        <p:txBody>
          <a:bodyPr wrap="square">
            <a:spAutoFit/>
          </a:bodyPr>
          <a:lstStyle/>
          <a:p>
            <a:pPr algn="ctr"/>
            <a:r>
              <a:rPr lang="en-US" sz="2400" dirty="0">
                <a:latin typeface="Arial" pitchFamily="34" charset="0"/>
                <a:cs typeface="Arial" pitchFamily="34" charset="0"/>
              </a:rPr>
              <a:t>Data is any </a:t>
            </a:r>
            <a:r>
              <a:rPr lang="en-US" sz="3200" b="1" dirty="0">
                <a:solidFill>
                  <a:srgbClr val="0070C0"/>
                </a:solidFill>
                <a:latin typeface="Arial" pitchFamily="34" charset="0"/>
                <a:cs typeface="Arial" pitchFamily="34" charset="0"/>
              </a:rPr>
              <a:t>facts, number, text, symbol, images, audio, video,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signal</a:t>
            </a:r>
            <a:r>
              <a:rPr lang="en-US" sz="2400" dirty="0">
                <a:solidFill>
                  <a:srgbClr val="0070C0"/>
                </a:solidFill>
                <a:latin typeface="Arial" pitchFamily="34" charset="0"/>
                <a:cs typeface="Arial" pitchFamily="34" charset="0"/>
              </a:rPr>
              <a:t> </a:t>
            </a:r>
            <a:r>
              <a:rPr lang="en-US" sz="2400" dirty="0">
                <a:latin typeface="Arial" pitchFamily="34" charset="0"/>
                <a:cs typeface="Arial" pitchFamily="34" charset="0"/>
              </a:rPr>
              <a:t>that can be recorded and that can be processed by a computer.</a:t>
            </a:r>
          </a:p>
        </p:txBody>
      </p:sp>
      <p:sp>
        <p:nvSpPr>
          <p:cNvPr id="4" name="TextBox 3"/>
          <p:cNvSpPr txBox="1"/>
          <p:nvPr/>
        </p:nvSpPr>
        <p:spPr>
          <a:xfrm>
            <a:off x="152400" y="2691825"/>
            <a:ext cx="8839200" cy="584775"/>
          </a:xfrm>
          <a:prstGeom prst="rect">
            <a:avLst/>
          </a:prstGeom>
          <a:noFill/>
        </p:spPr>
        <p:txBody>
          <a:bodyPr wrap="square" rtlCol="0">
            <a:spAutoFit/>
          </a:bodyPr>
          <a:lstStyle/>
          <a:p>
            <a:pPr algn="ctr"/>
            <a:r>
              <a:rPr lang="en-US" sz="2400" dirty="0">
                <a:latin typeface="Arial" pitchFamily="34" charset="0"/>
                <a:cs typeface="Arial" pitchFamily="34" charset="0"/>
              </a:rPr>
              <a:t>Data can be in the form of </a:t>
            </a:r>
            <a:r>
              <a:rPr lang="en-US" sz="3200" b="1" dirty="0">
                <a:solidFill>
                  <a:srgbClr val="0070C0"/>
                </a:solidFill>
                <a:latin typeface="Arial" pitchFamily="34" charset="0"/>
                <a:cs typeface="Arial" pitchFamily="34" charset="0"/>
              </a:rPr>
              <a:t>Text</a:t>
            </a:r>
            <a:r>
              <a:rPr lang="en-US" sz="2800" dirty="0">
                <a:latin typeface="Arial" pitchFamily="34" charset="0"/>
                <a:cs typeface="Arial" pitchFamily="34" charset="0"/>
              </a:rPr>
              <a:t> or </a:t>
            </a:r>
            <a:r>
              <a:rPr lang="en-US" sz="3200" b="1" dirty="0">
                <a:solidFill>
                  <a:srgbClr val="0070C0"/>
                </a:solidFill>
                <a:latin typeface="Arial" pitchFamily="34" charset="0"/>
                <a:cs typeface="Arial" pitchFamily="34" charset="0"/>
              </a:rPr>
              <a:t>Multimedia</a:t>
            </a:r>
          </a:p>
        </p:txBody>
      </p:sp>
      <p:sp>
        <p:nvSpPr>
          <p:cNvPr id="5" name="Rectangle 4"/>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chemeClr val="bg1">
                    <a:lumMod val="95000"/>
                  </a:schemeClr>
                </a:solidFill>
                <a:latin typeface="Arial" panose="020B0604020202020204" pitchFamily="34" charset="0"/>
                <a:cs typeface="Arial" panose="020B0604020202020204" pitchFamily="34" charset="0"/>
              </a:rPr>
              <a:t>What is </a:t>
            </a:r>
            <a:r>
              <a:rPr lang="en-US" sz="3600" dirty="0">
                <a:solidFill>
                  <a:schemeClr val="bg1">
                    <a:lumMod val="95000"/>
                  </a:schemeClr>
                </a:solidFill>
                <a:latin typeface="Arial" panose="020B0604020202020204" pitchFamily="34" charset="0"/>
                <a:cs typeface="Arial" panose="020B0604020202020204" pitchFamily="34" charset="0"/>
              </a:rPr>
              <a:t>Data</a:t>
            </a:r>
            <a:r>
              <a:rPr lang="en-IN" sz="3600" dirty="0">
                <a:solidFill>
                  <a:schemeClr val="bg1">
                    <a:lumMod val="95000"/>
                  </a:schemeClr>
                </a:solidFill>
                <a:latin typeface="Arial" panose="020B0604020202020204" pitchFamily="34" charset="0"/>
                <a:cs typeface="Arial" panose="020B0604020202020204" pitchFamily="34" charset="0"/>
              </a:rPr>
              <a:t>?</a:t>
            </a:r>
            <a:r>
              <a:rPr lang="en-US" sz="3600" dirty="0">
                <a:latin typeface="Arial" pitchFamily="34" charset="0"/>
                <a:cs typeface="Arial" pitchFamily="34" charset="0"/>
              </a:rPr>
              <a:t> </a:t>
            </a:r>
            <a:r>
              <a:rPr lang="en-IN" sz="3600" dirty="0">
                <a:solidFill>
                  <a:schemeClr val="bg1"/>
                </a:solidFill>
              </a:rPr>
              <a:t> </a:t>
            </a:r>
            <a:endParaRPr lang="en-IN" sz="3600" dirty="0">
              <a:solidFill>
                <a:schemeClr val="bg1"/>
              </a:solidFill>
              <a:latin typeface="Arial" panose="020B0604020202020204" pitchFamily="34" charset="0"/>
              <a:cs typeface="Arial" panose="020B0604020202020204" pitchFamily="34" charset="0"/>
            </a:endParaRP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67000" y="3251199"/>
            <a:ext cx="3352800" cy="3489707"/>
          </a:xfrm>
          <a:prstGeom prst="rect">
            <a:avLst/>
          </a:prstGeom>
        </p:spPr>
      </p:pic>
    </p:spTree>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214282" y="3714752"/>
            <a:ext cx="8786874" cy="646331"/>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669900"/>
                </a:solidFill>
                <a:latin typeface="Liberation Mono"/>
              </a:rPr>
              <a:t>1</a:t>
            </a:r>
            <a:r>
              <a:rPr lang="en-US" dirty="0">
                <a:latin typeface="Liberation Mono"/>
              </a:rPr>
              <a:t> R1, EMP.*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R1</a:t>
            </a:r>
            <a:r>
              <a:rPr lang="en-US" dirty="0">
                <a:solidFill>
                  <a:srgbClr val="A67F59"/>
                </a:solidFill>
                <a:latin typeface="Liberation Mono"/>
              </a:rPr>
              <a:t> </a:t>
            </a:r>
            <a:r>
              <a:rPr lang="en-US" dirty="0">
                <a:latin typeface="Liberation Mono"/>
              </a:rPr>
              <a:t>&gt; </a:t>
            </a:r>
            <a:r>
              <a:rPr lang="en-US" dirty="0">
                <a:solidFill>
                  <a:srgbClr val="EE9900"/>
                </a:solidFill>
                <a:latin typeface="Liberation Mono"/>
              </a:rPr>
              <a:t>@cnt </a:t>
            </a:r>
            <a:r>
              <a:rPr lang="en-US" dirty="0">
                <a:latin typeface="Liberation Mono"/>
              </a:rPr>
              <a:t>- </a:t>
            </a:r>
            <a:r>
              <a:rPr lang="en-US" dirty="0">
                <a:solidFill>
                  <a:srgbClr val="669900"/>
                </a:solidFill>
                <a:latin typeface="Liberation Mono"/>
              </a:rPr>
              <a:t>7</a:t>
            </a:r>
            <a:r>
              <a:rPr lang="en-US" dirty="0">
                <a:latin typeface="Liberation Mono"/>
              </a:rPr>
              <a:t>;</a:t>
            </a:r>
          </a:p>
        </p:txBody>
      </p:sp>
    </p:spTree>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Rownum</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762000"/>
            <a:ext cx="8839200" cy="2123658"/>
          </a:xfrm>
          <a:prstGeom prst="rect">
            <a:avLst/>
          </a:prstGeom>
        </p:spPr>
        <p:txBody>
          <a:bodyPr wrap="square">
            <a:spAutoFit/>
          </a:bodyPr>
          <a:lstStyle/>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669900"/>
                </a:solidFill>
                <a:latin typeface="Liberation Mono"/>
              </a:rPr>
              <a:t>0</a:t>
            </a:r>
            <a:r>
              <a:rPr lang="en-IN" dirty="0">
                <a:latin typeface="Liberation Mono"/>
              </a:rPr>
              <a:t>;</a:t>
            </a:r>
          </a:p>
          <a:p>
            <a:endParaRPr lang="en-IN" sz="800" dirty="0">
              <a:latin typeface="Liberation Mono"/>
            </a:endParaRPr>
          </a:p>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EE9900"/>
                </a:solidFill>
                <a:latin typeface="Liberation Mono"/>
              </a:rPr>
              <a:t>@ROW  </a:t>
            </a:r>
            <a:r>
              <a:rPr lang="en-IN" dirty="0">
                <a:latin typeface="Liberation Mono"/>
              </a:rPr>
              <a:t>+</a:t>
            </a:r>
            <a:r>
              <a:rPr lang="en-IN" dirty="0">
                <a:solidFill>
                  <a:srgbClr val="EE9900"/>
                </a:solidFill>
                <a:latin typeface="Liberation Mono"/>
              </a:rPr>
              <a:t> </a:t>
            </a:r>
            <a:r>
              <a:rPr lang="en-IN" dirty="0">
                <a:solidFill>
                  <a:srgbClr val="669900"/>
                </a:solidFill>
                <a:latin typeface="Liberation Mono"/>
              </a:rPr>
              <a:t>1 </a:t>
            </a:r>
            <a:r>
              <a:rPr lang="en-IN" dirty="0">
                <a:solidFill>
                  <a:srgbClr val="0077AA"/>
                </a:solidFill>
                <a:latin typeface="Liberation Mono"/>
              </a:rPr>
              <a:t>AS</a:t>
            </a:r>
            <a:r>
              <a:rPr lang="en-IN" dirty="0">
                <a:solidFill>
                  <a:srgbClr val="669900"/>
                </a:solidFill>
                <a:latin typeface="Liberation Mono"/>
              </a:rPr>
              <a:t> </a:t>
            </a:r>
            <a:r>
              <a:rPr lang="en-IN" dirty="0">
                <a:latin typeface="Liberation Mono"/>
              </a:rPr>
              <a:t>ROWNUM</a:t>
            </a:r>
            <a:r>
              <a:rPr lang="en-IN" dirty="0">
                <a:solidFill>
                  <a:srgbClr val="669900"/>
                </a:solidFill>
                <a:latin typeface="Liberation Mono"/>
              </a:rPr>
              <a:t> </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EMP.*</a:t>
            </a:r>
            <a:r>
              <a:rPr lang="en-IN" dirty="0">
                <a:solidFill>
                  <a:srgbClr val="669900"/>
                </a:solidFill>
                <a:latin typeface="Liberation Mono"/>
              </a:rPr>
              <a:t> </a:t>
            </a:r>
            <a:r>
              <a:rPr lang="en-IN" dirty="0">
                <a:solidFill>
                  <a:srgbClr val="0077AA"/>
                </a:solidFill>
                <a:latin typeface="Liberation Mono"/>
              </a:rPr>
              <a:t>FROM </a:t>
            </a:r>
            <a:r>
              <a:rPr lang="en-IN" dirty="0">
                <a:latin typeface="Liberation Mono"/>
              </a:rPr>
              <a:t>EMP;</a:t>
            </a:r>
          </a:p>
          <a:p>
            <a:endParaRPr lang="en-IN" sz="800" dirty="0">
              <a:latin typeface="Liberation Mono"/>
            </a:endParaRPr>
          </a:p>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EE9900"/>
                </a:solidFill>
                <a:latin typeface="Liberation Mono"/>
              </a:rPr>
              <a:t>@ROW  </a:t>
            </a:r>
            <a:r>
              <a:rPr lang="en-IN" dirty="0">
                <a:latin typeface="Liberation Mono"/>
              </a:rPr>
              <a:t>+</a:t>
            </a:r>
            <a:r>
              <a:rPr lang="en-IN" dirty="0">
                <a:solidFill>
                  <a:srgbClr val="EE9900"/>
                </a:solidFill>
                <a:latin typeface="Liberation Mono"/>
              </a:rPr>
              <a:t> </a:t>
            </a:r>
            <a:r>
              <a:rPr lang="en-IN" dirty="0">
                <a:solidFill>
                  <a:srgbClr val="669900"/>
                </a:solidFill>
                <a:latin typeface="Liberation Mono"/>
              </a:rPr>
              <a:t>1 </a:t>
            </a:r>
            <a:r>
              <a:rPr lang="en-IN" dirty="0">
                <a:solidFill>
                  <a:srgbClr val="0077AA"/>
                </a:solidFill>
                <a:latin typeface="Liberation Mono"/>
              </a:rPr>
              <a:t>AS</a:t>
            </a:r>
            <a:r>
              <a:rPr lang="en-IN" dirty="0">
                <a:solidFill>
                  <a:srgbClr val="669900"/>
                </a:solidFill>
                <a:latin typeface="Liberation Mono"/>
              </a:rPr>
              <a:t> </a:t>
            </a:r>
            <a:r>
              <a:rPr lang="en-IN" dirty="0">
                <a:latin typeface="Liberation Mono"/>
              </a:rPr>
              <a:t>ROWNUM</a:t>
            </a:r>
            <a:r>
              <a:rPr lang="en-IN" dirty="0">
                <a:solidFill>
                  <a:srgbClr val="669900"/>
                </a:solidFill>
                <a:latin typeface="Liberation Mono"/>
              </a:rPr>
              <a:t> </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EMP.*</a:t>
            </a:r>
            <a:r>
              <a:rPr lang="en-IN" dirty="0">
                <a:solidFill>
                  <a:srgbClr val="669900"/>
                </a:solidFill>
                <a:latin typeface="Liberation Mono"/>
              </a:rPr>
              <a:t> </a:t>
            </a:r>
            <a:r>
              <a:rPr lang="en-IN" dirty="0">
                <a:solidFill>
                  <a:srgbClr val="0077AA"/>
                </a:solidFill>
                <a:latin typeface="Liberation Mono"/>
              </a:rPr>
              <a:t>FROM </a:t>
            </a:r>
            <a:r>
              <a:rPr lang="en-IN" dirty="0">
                <a:latin typeface="Liberation Mono"/>
              </a:rPr>
              <a:t>EMP,   </a:t>
            </a:r>
          </a:p>
          <a:p>
            <a:r>
              <a:rPr lang="en-IN" dirty="0">
                <a:solidFill>
                  <a:srgbClr val="999999"/>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 </a:t>
            </a:r>
            <a:r>
              <a:rPr lang="en-IN" dirty="0">
                <a:solidFill>
                  <a:srgbClr val="669900"/>
                </a:solidFill>
                <a:latin typeface="Liberation Mono"/>
              </a:rPr>
              <a:t>0</a:t>
            </a:r>
            <a:r>
              <a:rPr lang="en-IN" dirty="0">
                <a:solidFill>
                  <a:srgbClr val="999999"/>
                </a:solidFill>
                <a:latin typeface="Liberation Mono"/>
              </a:rPr>
              <a:t>) </a:t>
            </a:r>
            <a:r>
              <a:rPr lang="en-IN" dirty="0">
                <a:solidFill>
                  <a:srgbClr val="0077AA"/>
                </a:solidFill>
                <a:latin typeface="Liberation Mono"/>
              </a:rPr>
              <a:t>AS </a:t>
            </a:r>
            <a:r>
              <a:rPr lang="en-IN" dirty="0">
                <a:latin typeface="Liberation Mono"/>
              </a:rPr>
              <a:t>E;</a:t>
            </a:r>
            <a:r>
              <a:rPr lang="en-IN" dirty="0">
                <a:solidFill>
                  <a:srgbClr val="0077AA"/>
                </a:solidFill>
                <a:latin typeface="Liberation Mono"/>
              </a:rPr>
              <a:t> </a:t>
            </a:r>
          </a:p>
          <a:p>
            <a:endParaRPr lang="en-IN" sz="800" dirty="0">
              <a:solidFill>
                <a:srgbClr val="A67F59"/>
              </a:solidFill>
              <a:latin typeface="Liberation Mono"/>
            </a:endParaRPr>
          </a:p>
          <a:p>
            <a:r>
              <a:rPr lang="en-IN" dirty="0">
                <a:solidFill>
                  <a:srgbClr val="A67F59"/>
                </a:solidFill>
                <a:latin typeface="Liberation Mono"/>
              </a:rPr>
              <a:t>mysql&gt;</a:t>
            </a:r>
            <a:r>
              <a:rPr lang="en-IN" dirty="0">
                <a:solidFill>
                  <a:srgbClr val="000000"/>
                </a:solidFill>
                <a:latin typeface="Liberation Mono"/>
              </a:rPr>
              <a:t> </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EE9900"/>
                </a:solidFill>
                <a:latin typeface="Liberation Mono"/>
              </a:rPr>
              <a:t>@rank</a:t>
            </a:r>
            <a:r>
              <a:rPr lang="en-IN" dirty="0">
                <a:solidFill>
                  <a:srgbClr val="DD4A68"/>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EE9900"/>
                </a:solidFill>
                <a:latin typeface="Liberation Mono"/>
              </a:rPr>
              <a:t>@rank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1</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r>
              <a:rPr lang="en-IN" dirty="0">
                <a:solidFill>
                  <a:srgbClr val="0077AA"/>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 BY </a:t>
            </a:r>
            <a:r>
              <a:rPr lang="en-IN" dirty="0">
                <a:latin typeface="Liberation Mono"/>
                <a:ea typeface="Times New Roman" panose="02020603050405020304" pitchFamily="18" charset="0"/>
                <a:cs typeface="Times New Roman" panose="02020603050405020304" pitchFamily="18" charset="0"/>
              </a:rPr>
              <a:t>JOB</a:t>
            </a:r>
            <a:r>
              <a:rPr lang="en-IN"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cs typeface="Times New Roman" panose="02020603050405020304" pitchFamily="18" charset="0"/>
              </a:rPr>
              <a:t>SAL</a:t>
            </a:r>
            <a:r>
              <a:rPr lang="en-IN" dirty="0">
                <a:solidFill>
                  <a:srgbClr val="0077AA"/>
                </a:solidFill>
                <a:latin typeface="Liberation Mono"/>
                <a:ea typeface="Times New Roman" panose="02020603050405020304" pitchFamily="18" charset="0"/>
                <a:cs typeface="Times New Roman" panose="02020603050405020304" pitchFamily="18"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EE9900"/>
                </a:solidFill>
                <a:latin typeface="Liberation Mono"/>
              </a:rPr>
              <a:t>@rank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9" name="Group 8"/>
          <p:cNvGrpSpPr/>
          <p:nvPr/>
        </p:nvGrpSpPr>
        <p:grpSpPr>
          <a:xfrm>
            <a:off x="130629" y="2971800"/>
            <a:ext cx="8860971" cy="3160931"/>
            <a:chOff x="130629" y="2935069"/>
            <a:chExt cx="8860971" cy="3160931"/>
          </a:xfrm>
        </p:grpSpPr>
        <p:grpSp>
          <p:nvGrpSpPr>
            <p:cNvPr id="8" name="Group 7"/>
            <p:cNvGrpSpPr/>
            <p:nvPr/>
          </p:nvGrpSpPr>
          <p:grpSpPr>
            <a:xfrm>
              <a:off x="130629" y="2935069"/>
              <a:ext cx="8860971" cy="3160931"/>
              <a:chOff x="130629" y="2935069"/>
              <a:chExt cx="8860971" cy="3160931"/>
            </a:xfrm>
          </p:grpSpPr>
          <p:sp>
            <p:nvSpPr>
              <p:cNvPr id="3" name="Rectangle 2"/>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6" name="Picture 5"/>
              <p:cNvPicPr>
                <a:picLocks noChangeAspect="1"/>
              </p:cNvPicPr>
              <p:nvPr/>
            </p:nvPicPr>
            <p:blipFill>
              <a:blip r:embed="rId2"/>
              <a:stretch>
                <a:fillRect/>
              </a:stretch>
            </p:blipFill>
            <p:spPr>
              <a:xfrm>
                <a:off x="130629" y="3215283"/>
                <a:ext cx="8816105" cy="2880717"/>
              </a:xfrm>
              <a:prstGeom prst="rect">
                <a:avLst/>
              </a:prstGeom>
            </p:spPr>
          </p:pic>
        </p:grpSp>
        <p:sp>
          <p:nvSpPr>
            <p:cNvPr id="7" name="Rectangle 6"/>
            <p:cNvSpPr/>
            <p:nvPr/>
          </p:nvSpPr>
          <p:spPr>
            <a:xfrm>
              <a:off x="391886" y="3185441"/>
              <a:ext cx="685800" cy="28807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Questions?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val="3873518854"/>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701367662"/>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Prepared SQL Statement</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152400" y="1979474"/>
            <a:ext cx="8839200" cy="1938992"/>
          </a:xfrm>
          <a:prstGeom prst="rect">
            <a:avLst/>
          </a:prstGeom>
        </p:spPr>
        <p:txBody>
          <a:bodyPr wrap="square">
            <a:spAutoFit/>
          </a:bodyPr>
          <a:lstStyle/>
          <a:p>
            <a:r>
              <a:rPr lang="en-IN" sz="2000" dirty="0">
                <a:solidFill>
                  <a:srgbClr val="0077AA"/>
                </a:solidFill>
                <a:latin typeface="Liberation Mono"/>
              </a:rPr>
              <a:t>PREPARE stmt_name FROM preparable_stmt</a:t>
            </a:r>
          </a:p>
          <a:p>
            <a:endParaRPr lang="en-IN" sz="2000" dirty="0">
              <a:solidFill>
                <a:srgbClr val="0077AA"/>
              </a:solidFill>
              <a:latin typeface="Liberation Mono"/>
            </a:endParaRPr>
          </a:p>
          <a:p>
            <a:r>
              <a:rPr lang="en-IN" sz="2000" dirty="0">
                <a:solidFill>
                  <a:srgbClr val="0077AA"/>
                </a:solidFill>
                <a:latin typeface="Liberation Mono"/>
              </a:rPr>
              <a:t>EXECUTE stmt_name</a:t>
            </a:r>
          </a:p>
          <a:p>
            <a:r>
              <a:rPr lang="en-IN" sz="2000" dirty="0">
                <a:solidFill>
                  <a:srgbClr val="0077AA"/>
                </a:solidFill>
                <a:latin typeface="Liberation Mono"/>
              </a:rPr>
              <a:t>    [USING @var_name [, @var_name] ...]</a:t>
            </a:r>
          </a:p>
          <a:p>
            <a:endParaRPr lang="en-IN" sz="2000" dirty="0">
              <a:solidFill>
                <a:srgbClr val="0077AA"/>
              </a:solidFill>
              <a:latin typeface="Liberation Mono"/>
            </a:endParaRPr>
          </a:p>
          <a:p>
            <a:r>
              <a:rPr lang="en-US" sz="2000" dirty="0">
                <a:solidFill>
                  <a:srgbClr val="0077AA"/>
                </a:solidFill>
                <a:latin typeface="Liberation Mono"/>
              </a:rPr>
              <a:t>{DEALLOCATE | DROP} PREPARE stmt_name</a:t>
            </a:r>
          </a:p>
        </p:txBody>
      </p:sp>
    </p:spTree>
    <p:extLst>
      <p:ext uri="{BB962C8B-B14F-4D97-AF65-F5344CB8AC3E}">
        <p14:creationId xmlns:p14="http://schemas.microsoft.com/office/powerpoint/2010/main" val="195716439"/>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Prepared SQL Statement</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152400" y="1320225"/>
            <a:ext cx="8839200" cy="584775"/>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PREPARE stat1 from 'SELECT * from EMP';</a:t>
            </a:r>
          </a:p>
          <a:p>
            <a:r>
              <a:rPr lang="en-IN" sz="1600" dirty="0">
                <a:latin typeface="Arial" panose="020B0604020202020204" pitchFamily="34" charset="0"/>
                <a:cs typeface="Arial" panose="020B0604020202020204" pitchFamily="34" charset="0"/>
              </a:rPr>
              <a:t>     EXECUTE stat1;</a:t>
            </a:r>
          </a:p>
        </p:txBody>
      </p:sp>
      <p:sp>
        <p:nvSpPr>
          <p:cNvPr id="9" name="Rectangle 8"/>
          <p:cNvSpPr/>
          <p:nvPr/>
        </p:nvSpPr>
        <p:spPr>
          <a:xfrm>
            <a:off x="152400" y="1981200"/>
            <a:ext cx="8839200" cy="86177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 := 'SELECT * from EMP where deptno = 10';</a:t>
            </a:r>
          </a:p>
          <a:p>
            <a:r>
              <a:rPr lang="en-IN" sz="1600" dirty="0">
                <a:latin typeface="Arial" panose="020B0604020202020204" pitchFamily="34" charset="0"/>
                <a:cs typeface="Arial" panose="020B0604020202020204" pitchFamily="34" charset="0"/>
              </a:rPr>
              <a:t>     PREPARE stat1 from @x;</a:t>
            </a:r>
          </a:p>
          <a:p>
            <a:r>
              <a:rPr lang="en-IN" sz="1600" dirty="0">
                <a:latin typeface="Arial" panose="020B0604020202020204" pitchFamily="34" charset="0"/>
                <a:cs typeface="Arial" panose="020B0604020202020204" pitchFamily="34" charset="0"/>
              </a:rPr>
              <a:t>     EXECUTE stat1;</a:t>
            </a:r>
          </a:p>
        </p:txBody>
      </p:sp>
      <p:sp>
        <p:nvSpPr>
          <p:cNvPr id="10" name="Rectangle 9"/>
          <p:cNvSpPr/>
          <p:nvPr/>
        </p:nvSpPr>
        <p:spPr>
          <a:xfrm>
            <a:off x="152400" y="2948226"/>
            <a:ext cx="8839200" cy="86177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@x:=10;</a:t>
            </a:r>
          </a:p>
          <a:p>
            <a:r>
              <a:rPr lang="en-IN" sz="1600" dirty="0">
                <a:latin typeface="Arial" panose="020B0604020202020204" pitchFamily="34" charset="0"/>
                <a:cs typeface="Arial" panose="020B0604020202020204" pitchFamily="34" charset="0"/>
              </a:rPr>
              <a:t>     PREPARE stat1 from 'SELECT * from EMP where deptno = ?';</a:t>
            </a:r>
          </a:p>
          <a:p>
            <a:r>
              <a:rPr lang="en-IN" sz="1600" dirty="0">
                <a:latin typeface="Arial" panose="020B0604020202020204" pitchFamily="34" charset="0"/>
                <a:cs typeface="Arial" panose="020B0604020202020204" pitchFamily="34" charset="0"/>
              </a:rPr>
              <a:t>     EXECUTE stat1 using @x;</a:t>
            </a:r>
          </a:p>
        </p:txBody>
      </p:sp>
      <p:sp>
        <p:nvSpPr>
          <p:cNvPr id="11" name="Rectangle 10"/>
          <p:cNvSpPr/>
          <p:nvPr/>
        </p:nvSpPr>
        <p:spPr>
          <a:xfrm>
            <a:off x="-3958" y="622000"/>
            <a:ext cx="9143999" cy="400110"/>
          </a:xfrm>
          <a:prstGeom prst="rect">
            <a:avLst/>
          </a:prstGeom>
          <a:solidFill>
            <a:schemeClr val="bg2">
              <a:lumMod val="10000"/>
            </a:schemeClr>
          </a:solidFill>
        </p:spPr>
        <p:txBody>
          <a:bodyPr wrap="square">
            <a:spAutoFit/>
          </a:bodyPr>
          <a:lstStyle/>
          <a:p>
            <a:r>
              <a:rPr lang="en-IN" b="1" dirty="0">
                <a:solidFill>
                  <a:srgbClr val="B7F7E2"/>
                </a:solidFill>
                <a:latin typeface="Arial" panose="020B0604020202020204" pitchFamily="34" charset="0"/>
                <a:cs typeface="Arial" panose="020B0604020202020204" pitchFamily="34" charset="0"/>
              </a:rPr>
              <a:t>Example</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of</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prepared</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statement</a:t>
            </a:r>
          </a:p>
        </p:txBody>
      </p:sp>
      <p:sp>
        <p:nvSpPr>
          <p:cNvPr id="12" name="Rectangle 11"/>
          <p:cNvSpPr/>
          <p:nvPr/>
        </p:nvSpPr>
        <p:spPr>
          <a:xfrm>
            <a:off x="152400" y="3886200"/>
            <a:ext cx="8839200" cy="86177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@x:=10, @y := 3000;</a:t>
            </a:r>
          </a:p>
          <a:p>
            <a:r>
              <a:rPr lang="en-IN" sz="1600" dirty="0">
                <a:latin typeface="Arial" panose="020B0604020202020204" pitchFamily="34" charset="0"/>
                <a:cs typeface="Arial" panose="020B0604020202020204" pitchFamily="34" charset="0"/>
              </a:rPr>
              <a:t>     PREPARE stat1 from 'SELECT * from EMP where deptno = ? and sal &gt;= ?';</a:t>
            </a:r>
          </a:p>
          <a:p>
            <a:r>
              <a:rPr lang="en-IN" sz="1600" dirty="0">
                <a:latin typeface="Arial" panose="020B0604020202020204" pitchFamily="34" charset="0"/>
                <a:cs typeface="Arial" panose="020B0604020202020204" pitchFamily="34" charset="0"/>
              </a:rPr>
              <a:t>     EXECUTE stat1 using @x, @y;</a:t>
            </a:r>
          </a:p>
        </p:txBody>
      </p:sp>
      <p:sp>
        <p:nvSpPr>
          <p:cNvPr id="2" name="Rectangle 1"/>
          <p:cNvSpPr/>
          <p:nvPr/>
        </p:nvSpPr>
        <p:spPr>
          <a:xfrm>
            <a:off x="152400" y="4876800"/>
            <a:ext cx="3491597" cy="338554"/>
          </a:xfrm>
          <a:prstGeom prst="rect">
            <a:avLst/>
          </a:prstGeom>
        </p:spPr>
        <p:txBody>
          <a:bodyPr wrap="non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459194459"/>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80402828"/>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97971" y="3429000"/>
            <a:ext cx="8893629" cy="1646605"/>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Selects column values and stores them into variables.</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a single row to a file without any formatting.</a:t>
            </a:r>
            <a:endParaRPr lang="en-IN" sz="2000" b="1" i="1" dirty="0">
              <a:latin typeface="Arial" panose="020B0604020202020204" pitchFamily="34" charset="0"/>
              <a:cs typeface="Arial" panose="020B0604020202020204" pitchFamily="34" charset="0"/>
            </a:endParaRPr>
          </a:p>
        </p:txBody>
      </p:sp>
      <p:sp>
        <p:nvSpPr>
          <p:cNvPr id="9" name="Rectangle 8"/>
          <p:cNvSpPr/>
          <p:nvPr/>
        </p:nvSpPr>
        <p:spPr>
          <a:xfrm>
            <a:off x="152400" y="1598474"/>
            <a:ext cx="8839200" cy="1477328"/>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a:p>
            <a:endParaRPr lang="en-IN" dirty="0">
              <a:solidFill>
                <a:srgbClr val="298AE5"/>
              </a:solidFill>
              <a:latin typeface="Arial" panose="020B0604020202020204" pitchFamily="34" charset="0"/>
              <a:cs typeface="Arial" panose="020B0604020202020204" pitchFamily="34" charset="0"/>
            </a:endParaRPr>
          </a:p>
          <a:p>
            <a:r>
              <a:rPr lang="en-IN" dirty="0">
                <a:solidFill>
                  <a:srgbClr val="298AE5"/>
                </a:solidFill>
                <a:latin typeface="Arial" panose="020B0604020202020204" pitchFamily="34" charset="0"/>
                <a:cs typeface="Arial" panose="020B0604020202020204" pitchFamily="34" charset="0"/>
              </a:rPr>
              <a:t>SELECT ... INTO OUTFILE</a:t>
            </a:r>
          </a:p>
          <a:p>
            <a:endParaRPr lang="en-IN" dirty="0">
              <a:solidFill>
                <a:srgbClr val="298AE5"/>
              </a:solidFill>
              <a:latin typeface="Arial" panose="020B0604020202020204" pitchFamily="34" charset="0"/>
              <a:cs typeface="Arial" panose="020B0604020202020204" pitchFamily="34" charset="0"/>
            </a:endParaRPr>
          </a:p>
          <a:p>
            <a:r>
              <a:rPr lang="en-US" dirty="0">
                <a:solidFill>
                  <a:srgbClr val="298AE5"/>
                </a:solidFill>
                <a:latin typeface="Arial" panose="020B0604020202020204" pitchFamily="34" charset="0"/>
                <a:cs typeface="Arial" panose="020B0604020202020204" pitchFamily="34" charset="0"/>
              </a:rPr>
              <a:t>SELECT ... INTO DUMPFILE</a:t>
            </a:r>
          </a:p>
        </p:txBody>
      </p:sp>
      <p:sp>
        <p:nvSpPr>
          <p:cNvPr id="3" name="Rectangle 2"/>
          <p:cNvSpPr/>
          <p:nvPr/>
        </p:nvSpPr>
        <p:spPr>
          <a:xfrm>
            <a:off x="3722914" y="1438870"/>
            <a:ext cx="5334000" cy="923330"/>
          </a:xfrm>
          <a:prstGeom prst="rect">
            <a:avLst/>
          </a:prstGeom>
          <a:solidFill>
            <a:schemeClr val="accent4">
              <a:lumMod val="75000"/>
            </a:schemeClr>
          </a:solidFill>
        </p:spPr>
        <p:txBody>
          <a:bodyPr wrap="square">
            <a:spAutoFit/>
          </a:bodyPr>
          <a:lstStyle/>
          <a:p>
            <a:r>
              <a:rPr lang="en-IN" b="1" dirty="0">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442946743"/>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886761492"/>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 var_list</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52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52400" y="2081749"/>
            <a:ext cx="8839200" cy="3970318"/>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8252740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DBMS and RDBMS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 var_list</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52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52400" y="2081749"/>
            <a:ext cx="8839200"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empno, ename into @x, @y from EMP where empno=7788;</a:t>
            </a:r>
          </a:p>
        </p:txBody>
      </p:sp>
      <p:sp>
        <p:nvSpPr>
          <p:cNvPr id="7" name="Rectangle 6"/>
          <p:cNvSpPr/>
          <p:nvPr/>
        </p:nvSpPr>
        <p:spPr>
          <a:xfrm>
            <a:off x="152400" y="3251537"/>
            <a:ext cx="8839200"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max(sal), min(sal) into @x, @y from EMP where empno=7788;</a:t>
            </a:r>
          </a:p>
        </p:txBody>
      </p:sp>
    </p:spTree>
    <p:extLst>
      <p:ext uri="{BB962C8B-B14F-4D97-AF65-F5344CB8AC3E}">
        <p14:creationId xmlns:p14="http://schemas.microsoft.com/office/powerpoint/2010/main" val="3813885731"/>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52400" y="0"/>
            <a:ext cx="6213176" cy="1754326"/>
          </a:xfrm>
          <a:prstGeom prst="rect">
            <a:avLst/>
          </a:prstGeom>
        </p:spPr>
        <p:txBody>
          <a:bodyPr wrap="none">
            <a:spAutoFit/>
          </a:bodyPr>
          <a:lstStyle/>
          <a:p>
            <a:pPr>
              <a:lnSpc>
                <a:spcPct val="150000"/>
              </a:lnSpc>
            </a:pPr>
            <a:r>
              <a:rPr lang="en-US" sz="2400" dirty="0">
                <a:solidFill>
                  <a:srgbClr val="D9DD21"/>
                </a:solidFill>
              </a:rPr>
              <a:t>If not working then do changes in </a:t>
            </a:r>
            <a:r>
              <a:rPr lang="en-US" sz="2400" i="1" dirty="0">
                <a:solidFill>
                  <a:srgbClr val="D9DD21"/>
                </a:solidFill>
              </a:rPr>
              <a:t>my.ini</a:t>
            </a:r>
            <a:r>
              <a:rPr lang="en-US" sz="2400" dirty="0">
                <a:solidFill>
                  <a:srgbClr val="D9DD21"/>
                </a:solidFill>
              </a:rPr>
              <a:t> file.</a:t>
            </a:r>
          </a:p>
          <a:p>
            <a:pPr>
              <a:lnSpc>
                <a:spcPct val="150000"/>
              </a:lnSpc>
            </a:pPr>
            <a:r>
              <a:rPr lang="en-US" sz="2400" dirty="0">
                <a:solidFill>
                  <a:srgbClr val="298AE5"/>
                </a:solidFill>
                <a:latin typeface="Gill Sans MT (Body)"/>
                <a:cs typeface="Arial" panose="020B0604020202020204" pitchFamily="34" charset="0"/>
              </a:rPr>
              <a:t>secure_file_priv = ""</a:t>
            </a:r>
          </a:p>
          <a:p>
            <a:pPr>
              <a:lnSpc>
                <a:spcPct val="150000"/>
              </a:lnSpc>
            </a:pPr>
            <a:r>
              <a:rPr lang="en-US" sz="2400" dirty="0">
                <a:solidFill>
                  <a:srgbClr val="298AE5"/>
                </a:solidFill>
                <a:latin typeface="Gill Sans MT (Body)"/>
                <a:cs typeface="Arial" panose="020B0604020202020204" pitchFamily="34" charset="0"/>
              </a:rPr>
              <a:t>SHOW VARIABLES LIKE "secure_file_priv";</a:t>
            </a:r>
          </a:p>
        </p:txBody>
      </p:sp>
    </p:spTree>
    <p:extLst>
      <p:ext uri="{BB962C8B-B14F-4D97-AF65-F5344CB8AC3E}">
        <p14:creationId xmlns:p14="http://schemas.microsoft.com/office/powerpoint/2010/main" val="2360730901"/>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 OUTFILE</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152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OUTFILE</a:t>
            </a:r>
          </a:p>
        </p:txBody>
      </p:sp>
      <p:sp>
        <p:nvSpPr>
          <p:cNvPr id="7" name="Rectangle 6"/>
          <p:cNvSpPr/>
          <p:nvPr/>
        </p:nvSpPr>
        <p:spPr>
          <a:xfrm>
            <a:off x="152400" y="2081749"/>
            <a:ext cx="8839200" cy="230832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 fields terminated by ',';</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 fields terminated by ',' lines terminated by '\n';</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 fields terminated by ',' optionally enclosed by '"' lines terminated by '\n';</a:t>
            </a:r>
          </a:p>
        </p:txBody>
      </p:sp>
    </p:spTree>
    <p:extLst>
      <p:ext uri="{BB962C8B-B14F-4D97-AF65-F5344CB8AC3E}">
        <p14:creationId xmlns:p14="http://schemas.microsoft.com/office/powerpoint/2010/main" val="1701430608"/>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1123055916"/>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 DUMPFILE</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152400" y="1916668"/>
            <a:ext cx="8839200" cy="369332"/>
          </a:xfrm>
          <a:prstGeom prst="rect">
            <a:avLst/>
          </a:prstGeom>
        </p:spPr>
        <p:txBody>
          <a:bodyPr wrap="square">
            <a:spAutoFit/>
          </a:bodyPr>
          <a:lstStyle/>
          <a:p>
            <a:r>
              <a:rPr lang="en-US" dirty="0">
                <a:solidFill>
                  <a:srgbClr val="298AE5"/>
                </a:solidFill>
                <a:latin typeface="Arial" panose="020B0604020202020204" pitchFamily="34" charset="0"/>
                <a:cs typeface="Arial" panose="020B0604020202020204" pitchFamily="34" charset="0"/>
              </a:rPr>
              <a:t>SELECT ... INTO DUMPFILE</a:t>
            </a:r>
            <a:endParaRPr lang="en-IN" dirty="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152400" y="2492514"/>
            <a:ext cx="8839200" cy="33855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where empno = 7788 INTO DUMPFILE "d:/Test/o.txt";</a:t>
            </a:r>
          </a:p>
        </p:txBody>
      </p:sp>
    </p:spTree>
    <p:extLst>
      <p:ext uri="{BB962C8B-B14F-4D97-AF65-F5344CB8AC3E}">
        <p14:creationId xmlns:p14="http://schemas.microsoft.com/office/powerpoint/2010/main" val="3290262035"/>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Sub-Queries</a:t>
            </a:r>
          </a:p>
        </p:txBody>
      </p:sp>
      <p:sp>
        <p:nvSpPr>
          <p:cNvPr id="3" name="Rectangle 2"/>
          <p:cNvSpPr/>
          <p:nvPr/>
        </p:nvSpPr>
        <p:spPr>
          <a:xfrm>
            <a:off x="152400" y="53876"/>
            <a:ext cx="8839200" cy="2154436"/>
          </a:xfrm>
          <a:prstGeom prst="rect">
            <a:avLst/>
          </a:prstGeom>
          <a:solidFill>
            <a:srgbClr val="E8F97F"/>
          </a:solidFill>
        </p:spPr>
        <p:txBody>
          <a:bodyPr wrap="square">
            <a:spAutoFit/>
          </a:bodyPr>
          <a:lstStyle/>
          <a:p>
            <a:r>
              <a:rPr lang="en-IN" sz="1900" dirty="0"/>
              <a:t>- A subquery must be enclosed in parentheses.</a:t>
            </a:r>
          </a:p>
          <a:p>
            <a:endParaRPr lang="en-IN" sz="1000" dirty="0"/>
          </a:p>
          <a:p>
            <a:r>
              <a:rPr lang="en-IN" sz="1900" dirty="0"/>
              <a:t>- Use single-row operators with single-row subqueries, and use multiple-row operators with multiple-row subqueries.</a:t>
            </a:r>
          </a:p>
          <a:p>
            <a:endParaRPr lang="en-IN" sz="1000" dirty="0"/>
          </a:p>
          <a:p>
            <a:r>
              <a:rPr lang="en-IN" sz="1900" dirty="0"/>
              <a:t>- If a subquery (inner query) returns a null value to the outer query, the outer query will not return any rows when using certain comparison operators in a WHERE clause.</a:t>
            </a:r>
          </a:p>
        </p:txBody>
      </p:sp>
      <p:sp>
        <p:nvSpPr>
          <p:cNvPr id="5" name="Rectangle 4"/>
          <p:cNvSpPr/>
          <p:nvPr/>
        </p:nvSpPr>
        <p:spPr>
          <a:xfrm>
            <a:off x="152400" y="3139954"/>
            <a:ext cx="8839200" cy="646331"/>
          </a:xfrm>
          <a:prstGeom prst="rect">
            <a:avLst/>
          </a:prstGeom>
          <a:solidFill>
            <a:schemeClr val="accent6">
              <a:lumMod val="50000"/>
            </a:schemeClr>
          </a:solidFill>
        </p:spPr>
        <p:txBody>
          <a:bodyPr wrap="square">
            <a:spAutoFit/>
          </a:bodyPr>
          <a:lstStyle/>
          <a:p>
            <a:r>
              <a:rPr lang="en-IN" dirty="0">
                <a:solidFill>
                  <a:schemeClr val="bg1"/>
                </a:solidFill>
                <a:latin typeface="Gill Sans MT (Body)"/>
              </a:rPr>
              <a:t>You may use comparison operators such as &lt;&gt;, &lt;, &gt;, &lt;=, and &gt;= with a </a:t>
            </a:r>
            <a:r>
              <a:rPr lang="en-IN" b="1" i="1" dirty="0">
                <a:solidFill>
                  <a:schemeClr val="bg1"/>
                </a:solidFill>
                <a:latin typeface="Gill Sans MT (Body)"/>
              </a:rPr>
              <a:t>single</a:t>
            </a:r>
            <a:r>
              <a:rPr lang="en-IN" dirty="0">
                <a:solidFill>
                  <a:schemeClr val="bg1"/>
                </a:solidFill>
                <a:latin typeface="Gill Sans MT (Body)"/>
              </a:rPr>
              <a:t> </a:t>
            </a:r>
            <a:r>
              <a:rPr lang="en-IN" b="1" i="1" dirty="0">
                <a:solidFill>
                  <a:schemeClr val="bg1"/>
                </a:solidFill>
                <a:latin typeface="Gill Sans MT (Body)"/>
              </a:rPr>
              <a:t>row</a:t>
            </a:r>
            <a:r>
              <a:rPr lang="en-IN" dirty="0">
                <a:solidFill>
                  <a:schemeClr val="bg1"/>
                </a:solidFill>
                <a:latin typeface="Gill Sans MT (Body)"/>
              </a:rPr>
              <a:t> </a:t>
            </a:r>
            <a:r>
              <a:rPr lang="en-IN" b="1" i="1" dirty="0">
                <a:solidFill>
                  <a:schemeClr val="bg1"/>
                </a:solidFill>
                <a:latin typeface="Gill Sans MT (Body)"/>
              </a:rPr>
              <a:t>subquery</a:t>
            </a:r>
            <a:r>
              <a:rPr lang="en-IN" dirty="0">
                <a:solidFill>
                  <a:schemeClr val="bg1"/>
                </a:solidFill>
                <a:latin typeface="Gill Sans MT (Body)"/>
              </a:rPr>
              <a:t>.</a:t>
            </a:r>
          </a:p>
        </p:txBody>
      </p:sp>
      <p:sp>
        <p:nvSpPr>
          <p:cNvPr id="6" name="Rectangle 5"/>
          <p:cNvSpPr/>
          <p:nvPr/>
        </p:nvSpPr>
        <p:spPr>
          <a:xfrm>
            <a:off x="152400" y="3846595"/>
            <a:ext cx="8839200" cy="923330"/>
          </a:xfrm>
          <a:prstGeom prst="rect">
            <a:avLst/>
          </a:prstGeom>
          <a:solidFill>
            <a:schemeClr val="accent6">
              <a:lumMod val="50000"/>
            </a:schemeClr>
          </a:solidFill>
        </p:spPr>
        <p:txBody>
          <a:bodyPr wrap="square">
            <a:spAutoFit/>
          </a:bodyPr>
          <a:lstStyle/>
          <a:p>
            <a:r>
              <a:rPr lang="en-IN" dirty="0">
                <a:solidFill>
                  <a:schemeClr val="bg1"/>
                </a:solidFill>
                <a:latin typeface="Gill Sans MT (Body)"/>
              </a:rPr>
              <a:t>Multiple row subquery returns one or more rows to the outer SQL statement. You may use the IN, ANY, or ALL operator in outer query to handle a subquery that returns </a:t>
            </a:r>
            <a:r>
              <a:rPr lang="en-IN" b="1" i="1" dirty="0">
                <a:solidFill>
                  <a:schemeClr val="bg1"/>
                </a:solidFill>
                <a:latin typeface="Gill Sans MT (Body)"/>
              </a:rPr>
              <a:t>multiple</a:t>
            </a:r>
            <a:r>
              <a:rPr lang="en-IN" dirty="0">
                <a:solidFill>
                  <a:schemeClr val="bg1"/>
                </a:solidFill>
                <a:latin typeface="Gill Sans MT (Body)"/>
              </a:rPr>
              <a:t> </a:t>
            </a:r>
            <a:r>
              <a:rPr lang="en-IN" b="1" i="1" dirty="0">
                <a:solidFill>
                  <a:schemeClr val="bg1"/>
                </a:solidFill>
                <a:latin typeface="Gill Sans MT (Body)"/>
              </a:rPr>
              <a:t>rows</a:t>
            </a:r>
            <a:r>
              <a:rPr lang="en-IN" dirty="0">
                <a:solidFill>
                  <a:schemeClr val="bg1"/>
                </a:solidFill>
                <a:latin typeface="Gill Sans MT (Body)"/>
              </a:rPr>
              <a:t>.</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 y="4848100"/>
            <a:ext cx="8839200" cy="1880316"/>
          </a:xfrm>
          <a:prstGeom prst="rect">
            <a:avLst/>
          </a:prstGeom>
        </p:spPr>
      </p:pic>
    </p:spTree>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Sub-Queries</a:t>
            </a:r>
          </a:p>
        </p:txBody>
      </p:sp>
      <p:sp>
        <p:nvSpPr>
          <p:cNvPr id="3" name="Rectangle 2"/>
          <p:cNvSpPr/>
          <p:nvPr/>
        </p:nvSpPr>
        <p:spPr>
          <a:xfrm>
            <a:off x="152400" y="152400"/>
            <a:ext cx="8839200" cy="677108"/>
          </a:xfrm>
          <a:prstGeom prst="rect">
            <a:avLst/>
          </a:prstGeom>
          <a:solidFill>
            <a:srgbClr val="E8F97F"/>
          </a:solidFill>
        </p:spPr>
        <p:txBody>
          <a:bodyPr wrap="square">
            <a:spAutoFit/>
          </a:bodyPr>
          <a:lstStyle/>
          <a:p>
            <a:r>
              <a:rPr lang="en-IN" sz="1900" dirty="0"/>
              <a:t>If ORDER BY occurs within a subquery and also is applied in the outer query, the outermost ORDER BY takes precedence.</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 y="4343400"/>
            <a:ext cx="8839200" cy="1880316"/>
          </a:xfrm>
          <a:prstGeom prst="rect">
            <a:avLst/>
          </a:prstGeom>
        </p:spPr>
      </p:pic>
      <p:sp>
        <p:nvSpPr>
          <p:cNvPr id="8" name="Rectangle 7"/>
          <p:cNvSpPr/>
          <p:nvPr/>
        </p:nvSpPr>
        <p:spPr>
          <a:xfrm>
            <a:off x="152400" y="873825"/>
            <a:ext cx="5334000" cy="369332"/>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SELECT</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ORDER</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ORDER</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 </a:t>
            </a:r>
            <a:r>
              <a:rPr lang="en-IN" dirty="0">
                <a:solidFill>
                  <a:srgbClr val="0077AA"/>
                </a:solidFill>
                <a:latin typeface="Liberation Mono"/>
              </a:rPr>
              <a:t>DESC</a:t>
            </a:r>
            <a:r>
              <a:rPr lang="en-IN" dirty="0">
                <a:solidFill>
                  <a:srgbClr val="999999"/>
                </a:solidFill>
                <a:latin typeface="Liberation Mono"/>
              </a:rPr>
              <a:t>;</a:t>
            </a:r>
            <a:endParaRPr lang="en-IN" dirty="0"/>
          </a:p>
        </p:txBody>
      </p:sp>
      <p:sp>
        <p:nvSpPr>
          <p:cNvPr id="10" name="Rectangle 9"/>
          <p:cNvSpPr/>
          <p:nvPr/>
        </p:nvSpPr>
        <p:spPr>
          <a:xfrm>
            <a:off x="152400" y="1371600"/>
            <a:ext cx="8839200" cy="677108"/>
          </a:xfrm>
          <a:prstGeom prst="rect">
            <a:avLst/>
          </a:prstGeom>
          <a:solidFill>
            <a:srgbClr val="E8F97F"/>
          </a:solidFill>
        </p:spPr>
        <p:txBody>
          <a:bodyPr wrap="square">
            <a:spAutoFit/>
          </a:bodyPr>
          <a:lstStyle/>
          <a:p>
            <a:r>
              <a:rPr lang="en-IN" sz="1900" dirty="0"/>
              <a:t>If LIMIT occurs within a subquery and also is applied in the outer query, the outermost LIMIT takes precedence.</a:t>
            </a:r>
          </a:p>
        </p:txBody>
      </p:sp>
      <p:sp>
        <p:nvSpPr>
          <p:cNvPr id="11" name="Rectangle 10"/>
          <p:cNvSpPr/>
          <p:nvPr/>
        </p:nvSpPr>
        <p:spPr>
          <a:xfrm>
            <a:off x="152400" y="2121725"/>
            <a:ext cx="3429000" cy="369332"/>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SELECT</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LIMIT</a:t>
            </a:r>
            <a:r>
              <a:rPr lang="en-IN" dirty="0">
                <a:solidFill>
                  <a:srgbClr val="000000"/>
                </a:solidFill>
                <a:latin typeface="Liberation Mono"/>
              </a:rPr>
              <a:t> </a:t>
            </a:r>
            <a:r>
              <a:rPr lang="en-IN" dirty="0">
                <a:solidFill>
                  <a:srgbClr val="990055"/>
                </a:solidFill>
                <a:latin typeface="Liberation Mono"/>
              </a:rPr>
              <a:t>1</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LIMIT</a:t>
            </a:r>
            <a:r>
              <a:rPr lang="en-IN" dirty="0">
                <a:solidFill>
                  <a:srgbClr val="000000"/>
                </a:solidFill>
                <a:latin typeface="Liberation Mono"/>
              </a:rPr>
              <a:t> </a:t>
            </a:r>
            <a:r>
              <a:rPr lang="en-IN" dirty="0">
                <a:solidFill>
                  <a:srgbClr val="990055"/>
                </a:solidFill>
                <a:latin typeface="Liberation Mono"/>
              </a:rPr>
              <a:t>2</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3783013475"/>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Single Row Subqueries</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57071"/>
            <a:ext cx="8991600"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single row subquery returns </a:t>
            </a:r>
            <a:r>
              <a:rPr lang="en-IN" sz="2400" b="1" i="1" dirty="0">
                <a:solidFill>
                  <a:srgbClr val="FFC000"/>
                </a:solidFill>
                <a:latin typeface="Arial" panose="020B0604020202020204" pitchFamily="34" charset="0"/>
                <a:cs typeface="Arial" panose="020B0604020202020204" pitchFamily="34" charset="0"/>
              </a:rPr>
              <a:t>zero or one row </a:t>
            </a:r>
            <a:r>
              <a:rPr lang="en-IN" sz="2400" dirty="0">
                <a:latin typeface="Arial" panose="020B0604020202020204" pitchFamily="34" charset="0"/>
                <a:cs typeface="Arial" panose="020B0604020202020204" pitchFamily="34" charset="0"/>
              </a:rPr>
              <a:t>to the outer SQL statement. You can place a subquery in a </a:t>
            </a:r>
            <a:r>
              <a:rPr lang="en-IN" sz="2400" b="1" i="1" dirty="0">
                <a:solidFill>
                  <a:srgbClr val="C41A1A"/>
                </a:solidFill>
                <a:latin typeface="Arial" panose="020B0604020202020204" pitchFamily="34" charset="0"/>
                <a:cs typeface="Arial" panose="020B0604020202020204" pitchFamily="34" charset="0"/>
              </a:rPr>
              <a:t>WHERE</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a </a:t>
            </a:r>
            <a:r>
              <a:rPr lang="en-IN" sz="2400" b="1" i="1" dirty="0">
                <a:solidFill>
                  <a:srgbClr val="C41A1A"/>
                </a:solidFill>
                <a:latin typeface="Arial" panose="020B0604020202020204" pitchFamily="34" charset="0"/>
                <a:cs typeface="Arial" panose="020B0604020202020204" pitchFamily="34" charset="0"/>
              </a:rPr>
              <a:t>HAVING</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or a </a:t>
            </a:r>
            <a:r>
              <a:rPr lang="en-IN" sz="2400" b="1" i="1" dirty="0">
                <a:solidFill>
                  <a:srgbClr val="C41A1A"/>
                </a:solidFill>
                <a:latin typeface="Arial" panose="020B0604020202020204" pitchFamily="34" charset="0"/>
                <a:cs typeface="Arial" panose="020B0604020202020204" pitchFamily="34" charset="0"/>
              </a:rPr>
              <a:t>FROM</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28206" y="2307925"/>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506088"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Multiple</a:t>
            </a:r>
            <a:r>
              <a:rPr lang="en-IN" sz="3200" b="1" dirty="0"/>
              <a:t> </a:t>
            </a:r>
            <a:r>
              <a:rPr lang="en-IN" sz="3200" b="1" i="1" dirty="0">
                <a:solidFill>
                  <a:srgbClr val="FFFF00"/>
                </a:solidFill>
                <a:latin typeface="Arial" pitchFamily="34" charset="0"/>
                <a:cs typeface="Arial" pitchFamily="34" charset="0"/>
              </a:rPr>
              <a:t>Row</a:t>
            </a:r>
            <a:r>
              <a:rPr lang="en-IN" sz="3200" b="1" dirty="0"/>
              <a:t> </a:t>
            </a:r>
            <a:r>
              <a:rPr lang="en-IN" sz="3200" b="1" i="1" dirty="0">
                <a:solidFill>
                  <a:srgbClr val="FFFF00"/>
                </a:solidFill>
                <a:latin typeface="Arial" pitchFamily="34" charset="0"/>
                <a:cs typeface="Arial" pitchFamily="34" charset="0"/>
              </a:rPr>
              <a:t>and</a:t>
            </a:r>
            <a:r>
              <a:rPr lang="en-IN" sz="3200" b="1" dirty="0"/>
              <a:t> </a:t>
            </a:r>
            <a:r>
              <a:rPr lang="en-IN" sz="3200" b="1" i="1" dirty="0">
                <a:solidFill>
                  <a:srgbClr val="FFFF00"/>
                </a:solidFill>
                <a:latin typeface="Arial" pitchFamily="34" charset="0"/>
                <a:cs typeface="Arial" pitchFamily="34" charset="0"/>
              </a:rPr>
              <a:t>Column</a:t>
            </a:r>
            <a:r>
              <a:rPr lang="en-IN" sz="3200" b="1" dirty="0"/>
              <a:t> </a:t>
            </a:r>
            <a:r>
              <a:rPr lang="en-IN" sz="3200" b="1" i="1" dirty="0">
                <a:solidFill>
                  <a:srgbClr val="FFFF00"/>
                </a:solidFill>
                <a:latin typeface="Arial" pitchFamily="34" charset="0"/>
                <a:cs typeface="Arial" pitchFamily="34" charset="0"/>
              </a:rPr>
              <a:t>Subqueries</a:t>
            </a:r>
          </a:p>
        </p:txBody>
      </p:sp>
      <p:sp>
        <p:nvSpPr>
          <p:cNvPr id="5" name="Rectangle 4"/>
          <p:cNvSpPr/>
          <p:nvPr/>
        </p:nvSpPr>
        <p:spPr>
          <a:xfrm>
            <a:off x="76200" y="857071"/>
            <a:ext cx="8991600"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rgbClr val="C00000"/>
                </a:solidFill>
                <a:latin typeface="Arial" panose="020B0604020202020204" pitchFamily="34" charset="0"/>
                <a:cs typeface="Arial" panose="020B0604020202020204" pitchFamily="34" charset="0"/>
              </a:rPr>
              <a:t>I</a:t>
            </a:r>
            <a:r>
              <a:rPr lang="en-IN" sz="2400" b="1" i="1" dirty="0">
                <a:solidFill>
                  <a:srgbClr val="C41A1A"/>
                </a:solidFill>
                <a:latin typeface="Arial" panose="020B0604020202020204" pitchFamily="34" charset="0"/>
                <a:cs typeface="Arial" panose="020B0604020202020204" pitchFamily="34" charset="0"/>
              </a:rPr>
              <a:t>N</a:t>
            </a:r>
            <a:r>
              <a:rPr lang="en-IN" sz="2400" dirty="0">
                <a:latin typeface="Arial" panose="020B0604020202020204" pitchFamily="34" charset="0"/>
                <a:cs typeface="Arial" panose="020B0604020202020204" pitchFamily="34" charset="0"/>
              </a:rPr>
              <a:t>, </a:t>
            </a:r>
            <a:r>
              <a:rPr lang="en-IN" sz="2400" b="1" i="1" dirty="0">
                <a:solidFill>
                  <a:srgbClr val="C41A1A"/>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rgbClr val="C41A1A"/>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grpSp>
        <p:nvGrpSpPr>
          <p:cNvPr id="7" name="Group 6"/>
          <p:cNvGrpSpPr/>
          <p:nvPr/>
        </p:nvGrpSpPr>
        <p:grpSpPr>
          <a:xfrm>
            <a:off x="76200" y="2307925"/>
            <a:ext cx="9016905" cy="3117274"/>
            <a:chOff x="76200" y="2307925"/>
            <a:chExt cx="9016905" cy="3117274"/>
          </a:xfrm>
        </p:grpSpPr>
        <p:pic>
          <p:nvPicPr>
            <p:cNvPr id="6" name="Picture 5"/>
            <p:cNvPicPr>
              <a:picLocks noChangeAspect="1"/>
            </p:cNvPicPr>
            <p:nvPr/>
          </p:nvPicPr>
          <p:blipFill>
            <a:blip r:embed="rId2"/>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506088"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8897667"/>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Subqueries</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subquery is a SELECT statement within another statement.</a:t>
            </a:r>
          </a:p>
        </p:txBody>
      </p:sp>
      <p:sp>
        <p:nvSpPr>
          <p:cNvPr id="7" name="Rectangle 6"/>
          <p:cNvSpPr/>
          <p:nvPr/>
        </p:nvSpPr>
        <p:spPr>
          <a:xfrm>
            <a:off x="152400" y="1460957"/>
            <a:ext cx="8839200" cy="2585323"/>
          </a:xfrm>
          <a:prstGeom prst="rect">
            <a:avLst/>
          </a:prstGeom>
          <a:solidFill>
            <a:schemeClr val="bg1">
              <a:lumMod val="95000"/>
            </a:schemeClr>
          </a:solidFill>
        </p:spPr>
        <p:txBody>
          <a:bodyPr wrap="square">
            <a:spAutoFit/>
          </a:bodyPr>
          <a:lstStyle/>
          <a:p>
            <a:r>
              <a:rPr lang="en-IN" dirty="0">
                <a:latin typeface="Arial" panose="020B0604020202020204" pitchFamily="34" charset="0"/>
                <a:cs typeface="Arial" panose="020B0604020202020204" pitchFamily="34" charset="0"/>
              </a:rPr>
              <a:t>A subquery may occur in:</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SELECT</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FROM</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WHERE</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i="1" dirty="0">
                <a:solidFill>
                  <a:srgbClr val="00B0F0"/>
                </a:solid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8" name="Rectangle 7"/>
          <p:cNvSpPr/>
          <p:nvPr/>
        </p:nvSpPr>
        <p:spPr>
          <a:xfrm>
            <a:off x="174170" y="4321314"/>
            <a:ext cx="8817429"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subquery's outer statement can be any one of: </a:t>
            </a:r>
            <a:r>
              <a:rPr lang="en-IN" b="1" i="1" dirty="0">
                <a:solidFill>
                  <a:srgbClr val="C00000"/>
                </a:solidFill>
                <a:latin typeface="Arial" panose="020B0604020202020204" pitchFamily="34" charset="0"/>
                <a:cs typeface="Arial" panose="020B0604020202020204" pitchFamily="34" charset="0"/>
              </a:rPr>
              <a:t>SELECT</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INSERT</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UPDATE</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DELETE</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SET</a:t>
            </a:r>
            <a:r>
              <a:rPr lang="en-IN" sz="2000" b="1" i="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DO</a:t>
            </a:r>
            <a:r>
              <a:rPr lang="en-IN" sz="2000" b="1" i="1" dirty="0">
                <a:latin typeface="Arial" panose="020B0604020202020204" pitchFamily="34" charset="0"/>
                <a:cs typeface="Arial" panose="020B0604020202020204" pitchFamily="34" charset="0"/>
              </a:rPr>
              <a:t>.</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1775925884"/>
              </p:ext>
            </p:extLst>
          </p:nvPr>
        </p:nvGraphicFramePr>
        <p:xfrm>
          <a:off x="152400" y="962010"/>
          <a:ext cx="8839200" cy="5060736"/>
        </p:xfrm>
        <a:graphic>
          <a:graphicData uri="http://schemas.openxmlformats.org/drawingml/2006/table">
            <a:tbl>
              <a:tblPr firstRow="1" bandRow="1">
                <a:tableStyleId>{5940675A-B579-460E-94D1-54222C63F5DA}</a:tableStyleId>
              </a:tblPr>
              <a:tblGrid>
                <a:gridCol w="4419600">
                  <a:extLst>
                    <a:ext uri="{9D8B030D-6E8A-4147-A177-3AD203B41FA5}">
                      <a16:colId xmlns:a16="http://schemas.microsoft.com/office/drawing/2014/main" val="20000"/>
                    </a:ext>
                  </a:extLst>
                </a:gridCol>
                <a:gridCol w="4419600">
                  <a:extLst>
                    <a:ext uri="{9D8B030D-6E8A-4147-A177-3AD203B41FA5}">
                      <a16:colId xmlns:a16="http://schemas.microsoft.com/office/drawing/2014/main" val="20001"/>
                    </a:ext>
                  </a:extLst>
                </a:gridCol>
              </a:tblGrid>
              <a:tr h="576174">
                <a:tc>
                  <a:txBody>
                    <a:bodyPr/>
                    <a:lstStyle/>
                    <a:p>
                      <a:pPr algn="ctr"/>
                      <a:r>
                        <a:rPr lang="en-US" sz="3200" dirty="0">
                          <a:latin typeface="Arial" pitchFamily="34" charset="0"/>
                          <a:cs typeface="Arial" pitchFamily="34" charset="0"/>
                        </a:rPr>
                        <a:t>DBMS</a:t>
                      </a:r>
                    </a:p>
                  </a:txBody>
                  <a:tcPr/>
                </a:tc>
                <a:tc>
                  <a:txBody>
                    <a:bodyPr/>
                    <a:lstStyle/>
                    <a:p>
                      <a:pPr algn="ctr"/>
                      <a:r>
                        <a:rPr kumimoji="0" lang="en-US" sz="3200" kern="1200" dirty="0">
                          <a:solidFill>
                            <a:schemeClr val="tx1"/>
                          </a:solidFill>
                          <a:latin typeface="Arial" pitchFamily="34" charset="0"/>
                          <a:ea typeface="+mn-ea"/>
                          <a:cs typeface="Arial" pitchFamily="34" charset="0"/>
                        </a:rPr>
                        <a:t>RDBMS</a:t>
                      </a:r>
                    </a:p>
                  </a:txBody>
                  <a:tcPr/>
                </a:tc>
                <a:extLst>
                  <a:ext uri="{0D108BD9-81ED-4DB2-BD59-A6C34878D82A}">
                    <a16:rowId xmlns:a16="http://schemas.microsoft.com/office/drawing/2014/main" val="10000"/>
                  </a:ext>
                </a:extLst>
              </a:tr>
              <a:tr h="458256">
                <a:tc>
                  <a:txBody>
                    <a:bodyPr/>
                    <a:lstStyle/>
                    <a:p>
                      <a:r>
                        <a:rPr lang="en-US" sz="1800" dirty="0">
                          <a:latin typeface="Arial" pitchFamily="34" charset="0"/>
                          <a:cs typeface="Arial" pitchFamily="34" charset="0"/>
                        </a:rPr>
                        <a:t>DBMS applications store data as file.</a:t>
                      </a:r>
                    </a:p>
                  </a:txBody>
                  <a:tcPr/>
                </a:tc>
                <a:tc>
                  <a:txBody>
                    <a:bodyPr/>
                    <a:lstStyle/>
                    <a:p>
                      <a:r>
                        <a:rPr kumimoji="0" lang="en-US" sz="1800" b="0" i="0" kern="1200" dirty="0">
                          <a:solidFill>
                            <a:schemeClr val="tx1"/>
                          </a:solidFill>
                          <a:latin typeface="Arial" pitchFamily="34" charset="0"/>
                          <a:ea typeface="+mn-ea"/>
                          <a:cs typeface="Arial" pitchFamily="34" charset="0"/>
                        </a:rPr>
                        <a:t>RDBMS applications store data in a tabular form.</a:t>
                      </a:r>
                      <a:endParaRPr lang="en-US" sz="1800" b="0" dirty="0">
                        <a:latin typeface="Arial" pitchFamily="34" charset="0"/>
                        <a:cs typeface="Arial" pitchFamily="34" charset="0"/>
                      </a:endParaRPr>
                    </a:p>
                  </a:txBody>
                  <a:tcPr/>
                </a:tc>
                <a:extLst>
                  <a:ext uri="{0D108BD9-81ED-4DB2-BD59-A6C34878D82A}">
                    <a16:rowId xmlns:a16="http://schemas.microsoft.com/office/drawing/2014/main" val="10001"/>
                  </a:ext>
                </a:extLst>
              </a:tr>
              <a:tr h="458256">
                <a:tc>
                  <a:txBody>
                    <a:bodyPr/>
                    <a:lstStyle/>
                    <a:p>
                      <a:r>
                        <a:rPr kumimoji="0" lang="en-US" sz="1800" kern="1200" dirty="0">
                          <a:solidFill>
                            <a:schemeClr val="tx1"/>
                          </a:solidFill>
                          <a:latin typeface="Arial" pitchFamily="34" charset="0"/>
                          <a:ea typeface="+mn-ea"/>
                          <a:cs typeface="Arial" pitchFamily="34" charset="0"/>
                        </a:rPr>
                        <a:t>Normalization is not present in DBMS.</a:t>
                      </a:r>
                    </a:p>
                  </a:txBody>
                  <a:tcPr/>
                </a:tc>
                <a:tc>
                  <a:txBody>
                    <a:bodyPr/>
                    <a:lstStyle/>
                    <a:p>
                      <a:pPr marL="0" algn="l" rtl="0" eaLnBrk="1" latinLnBrk="0" hangingPunct="1"/>
                      <a:r>
                        <a:rPr kumimoji="0" lang="en-US" sz="1800" kern="1200" dirty="0">
                          <a:solidFill>
                            <a:schemeClr val="tx1"/>
                          </a:solidFill>
                          <a:latin typeface="Arial" pitchFamily="34" charset="0"/>
                          <a:ea typeface="+mn-ea"/>
                          <a:cs typeface="Arial" pitchFamily="34" charset="0"/>
                        </a:rPr>
                        <a:t>Normalization is present in RDBMS.</a:t>
                      </a:r>
                    </a:p>
                  </a:txBody>
                  <a:tcPr/>
                </a:tc>
                <a:extLst>
                  <a:ext uri="{0D108BD9-81ED-4DB2-BD59-A6C34878D82A}">
                    <a16:rowId xmlns:a16="http://schemas.microsoft.com/office/drawing/2014/main" val="10002"/>
                  </a:ext>
                </a:extLst>
              </a:tr>
              <a:tr h="458256">
                <a:tc>
                  <a:txBody>
                    <a:bodyPr/>
                    <a:lstStyle/>
                    <a:p>
                      <a:r>
                        <a:rPr kumimoji="0" lang="en-US" sz="1800" kern="1200" dirty="0">
                          <a:solidFill>
                            <a:schemeClr val="tx1"/>
                          </a:solidFill>
                          <a:latin typeface="Arial" pitchFamily="34" charset="0"/>
                          <a:ea typeface="+mn-ea"/>
                          <a:cs typeface="Arial" pitchFamily="34" charset="0"/>
                        </a:rPr>
                        <a:t>DBMS does not apply any security with regards to data manipulation.</a:t>
                      </a:r>
                    </a:p>
                  </a:txBody>
                  <a:tcPr/>
                </a:tc>
                <a:tc>
                  <a:txBody>
                    <a:bodyPr/>
                    <a:lstStyle/>
                    <a:p>
                      <a:r>
                        <a:rPr kumimoji="0" lang="en-US" sz="1800" kern="1200" dirty="0">
                          <a:solidFill>
                            <a:schemeClr val="tx1"/>
                          </a:solidFill>
                          <a:latin typeface="Arial" pitchFamily="34" charset="0"/>
                          <a:ea typeface="+mn-ea"/>
                          <a:cs typeface="Arial" pitchFamily="34" charset="0"/>
                        </a:rPr>
                        <a:t>RDBMS defines the integrity constraint for the purpose of ACID (Atomocity, Consistency, Isolation and Durability) property.</a:t>
                      </a:r>
                    </a:p>
                  </a:txBody>
                  <a:tcPr/>
                </a:tc>
                <a:extLst>
                  <a:ext uri="{0D108BD9-81ED-4DB2-BD59-A6C34878D82A}">
                    <a16:rowId xmlns:a16="http://schemas.microsoft.com/office/drawing/2014/main" val="10003"/>
                  </a:ext>
                </a:extLst>
              </a:tr>
              <a:tr h="458256">
                <a:tc>
                  <a:txBody>
                    <a:bodyPr/>
                    <a:lstStyle/>
                    <a:p>
                      <a:r>
                        <a:rPr kumimoji="0" lang="en-US" sz="1800" kern="1200" dirty="0">
                          <a:solidFill>
                            <a:schemeClr val="tx1"/>
                          </a:solidFill>
                          <a:latin typeface="Arial" pitchFamily="34" charset="0"/>
                          <a:ea typeface="+mn-ea"/>
                          <a:cs typeface="Arial" pitchFamily="34" charset="0"/>
                        </a:rPr>
                        <a:t>DBMS uses file system to store data, so there will be no relation between the tables.</a:t>
                      </a:r>
                    </a:p>
                  </a:txBody>
                  <a:tcPr/>
                </a:tc>
                <a:tc>
                  <a:txBody>
                    <a:bodyPr/>
                    <a:lstStyle/>
                    <a:p>
                      <a:pPr marL="0" algn="l" rtl="0" eaLnBrk="1" latinLnBrk="0" hangingPunct="1"/>
                      <a:r>
                        <a:rPr kumimoji="0" lang="en-US" sz="1800" kern="1200" dirty="0">
                          <a:solidFill>
                            <a:schemeClr val="tx1"/>
                          </a:solidFill>
                          <a:latin typeface="Arial" pitchFamily="34" charset="0"/>
                          <a:ea typeface="+mn-ea"/>
                          <a:cs typeface="Arial" pitchFamily="34" charset="0"/>
                        </a:rPr>
                        <a:t>in RDBMS, data are stored in the form of tables, so a relationship between these data will be stored.</a:t>
                      </a:r>
                    </a:p>
                  </a:txBody>
                  <a:tcPr/>
                </a:tc>
                <a:extLst>
                  <a:ext uri="{0D108BD9-81ED-4DB2-BD59-A6C34878D82A}">
                    <a16:rowId xmlns:a16="http://schemas.microsoft.com/office/drawing/2014/main" val="10004"/>
                  </a:ext>
                </a:extLst>
              </a:tr>
              <a:tr h="458256">
                <a:tc>
                  <a:txBody>
                    <a:bodyPr/>
                    <a:lstStyle/>
                    <a:p>
                      <a:r>
                        <a:rPr kumimoji="0" lang="en-US" sz="1800" kern="1200" dirty="0">
                          <a:solidFill>
                            <a:schemeClr val="tx1"/>
                          </a:solidFill>
                          <a:latin typeface="Arial" pitchFamily="34" charset="0"/>
                          <a:ea typeface="+mn-ea"/>
                          <a:cs typeface="Arial" pitchFamily="34" charset="0"/>
                        </a:rPr>
                        <a:t>DBMS does not support distributed database.</a:t>
                      </a:r>
                    </a:p>
                  </a:txBody>
                  <a:tcPr/>
                </a:tc>
                <a:tc>
                  <a:txBody>
                    <a:bodyPr/>
                    <a:lstStyle/>
                    <a:p>
                      <a:pPr marL="0" algn="l" rtl="0" eaLnBrk="1" latinLnBrk="0" hangingPunct="1"/>
                      <a:r>
                        <a:rPr kumimoji="0" lang="en-US" sz="1800" kern="1200" dirty="0">
                          <a:solidFill>
                            <a:schemeClr val="tx1"/>
                          </a:solidFill>
                          <a:latin typeface="Arial" pitchFamily="34" charset="0"/>
                          <a:ea typeface="+mn-ea"/>
                          <a:cs typeface="Arial" pitchFamily="34" charset="0"/>
                        </a:rPr>
                        <a:t>RDBMS supports distributed database.</a:t>
                      </a:r>
                    </a:p>
                  </a:txBody>
                  <a:tcPr/>
                </a:tc>
                <a:extLst>
                  <a:ext uri="{0D108BD9-81ED-4DB2-BD59-A6C34878D82A}">
                    <a16:rowId xmlns:a16="http://schemas.microsoft.com/office/drawing/2014/main" val="10005"/>
                  </a:ext>
                </a:extLst>
              </a:tr>
              <a:tr h="458256">
                <a:tc>
                  <a:txBody>
                    <a:bodyPr/>
                    <a:lstStyle/>
                    <a:p>
                      <a:r>
                        <a:rPr kumimoji="0" lang="en-US" sz="1800" kern="1200" dirty="0">
                          <a:solidFill>
                            <a:schemeClr val="tx1"/>
                          </a:solidFill>
                          <a:latin typeface="Arial" pitchFamily="34" charset="0"/>
                          <a:ea typeface="+mn-ea"/>
                          <a:cs typeface="Arial" pitchFamily="34" charset="0"/>
                        </a:rPr>
                        <a:t>Examples of DBMS are file systems, xml etc.</a:t>
                      </a:r>
                    </a:p>
                  </a:txBody>
                  <a:tcPr/>
                </a:tc>
                <a:tc>
                  <a:txBody>
                    <a:bodyPr/>
                    <a:lstStyle/>
                    <a:p>
                      <a:pPr marL="0" algn="l" rtl="0" eaLnBrk="1" latinLnBrk="0" hangingPunct="1"/>
                      <a:r>
                        <a:rPr kumimoji="0" lang="en-US" sz="1800" kern="1200" dirty="0">
                          <a:solidFill>
                            <a:schemeClr val="tx1"/>
                          </a:solidFill>
                          <a:latin typeface="Arial" pitchFamily="34" charset="0"/>
                          <a:ea typeface="+mn-ea"/>
                          <a:cs typeface="Arial" pitchFamily="34" charset="0"/>
                        </a:rPr>
                        <a:t>Example of RDBMS are </a:t>
                      </a:r>
                      <a:r>
                        <a:rPr kumimoji="0" lang="en-US" sz="1800" kern="1200" dirty="0" err="1">
                          <a:solidFill>
                            <a:schemeClr val="tx1"/>
                          </a:solidFill>
                          <a:latin typeface="Arial" pitchFamily="34" charset="0"/>
                          <a:ea typeface="+mn-ea"/>
                          <a:cs typeface="Arial" pitchFamily="34" charset="0"/>
                        </a:rPr>
                        <a:t>mysql</a:t>
                      </a:r>
                      <a:r>
                        <a:rPr kumimoji="0" lang="en-US" sz="1800" kern="1200" dirty="0">
                          <a:solidFill>
                            <a:schemeClr val="tx1"/>
                          </a:solidFill>
                          <a:latin typeface="Arial" pitchFamily="34" charset="0"/>
                          <a:ea typeface="+mn-ea"/>
                          <a:cs typeface="Arial" pitchFamily="34" charset="0"/>
                        </a:rPr>
                        <a:t>, postgre, sql server, oracle etc.</a:t>
                      </a:r>
                    </a:p>
                  </a:txBody>
                  <a:tcPr/>
                </a:tc>
                <a:extLst>
                  <a:ext uri="{0D108BD9-81ED-4DB2-BD59-A6C34878D82A}">
                    <a16:rowId xmlns:a16="http://schemas.microsoft.com/office/drawing/2014/main" val="10006"/>
                  </a:ext>
                </a:extLst>
              </a:tr>
            </a:tbl>
          </a:graphicData>
        </a:graphic>
      </p:graphicFrame>
      <p:sp>
        <p:nvSpPr>
          <p:cNvPr id="5" name="Rectangle 4"/>
          <p:cNvSpPr/>
          <p:nvPr/>
        </p:nvSpPr>
        <p:spPr>
          <a:xfrm>
            <a:off x="0" y="0"/>
            <a:ext cx="9144000" cy="646331"/>
          </a:xfrm>
          <a:prstGeom prst="rect">
            <a:avLst/>
          </a:prstGeom>
          <a:solidFill>
            <a:schemeClr val="bg2">
              <a:lumMod val="10000"/>
            </a:schemeClr>
          </a:solidFill>
        </p:spPr>
        <p:txBody>
          <a:bodyPr wrap="square">
            <a:spAutoFit/>
          </a:bodyPr>
          <a:lstStyle/>
          <a:p>
            <a:pPr algn="ctr"/>
            <a:r>
              <a:rPr lang="en-IN" sz="3600" dirty="0">
                <a:solidFill>
                  <a:schemeClr val="bg1">
                    <a:lumMod val="95000"/>
                  </a:schemeClr>
                </a:solidFill>
                <a:latin typeface="Arial" panose="020B0604020202020204" pitchFamily="34" charset="0"/>
                <a:cs typeface="Arial" panose="020B0604020202020204" pitchFamily="34" charset="0"/>
              </a:rPr>
              <a:t>Difference between DBMS and RDBMS?</a:t>
            </a:r>
            <a:r>
              <a:rPr lang="en-US" sz="3600" dirty="0">
                <a:latin typeface="Arial" pitchFamily="34" charset="0"/>
                <a:cs typeface="Arial" pitchFamily="34" charset="0"/>
              </a:rPr>
              <a:t> </a:t>
            </a:r>
            <a:r>
              <a:rPr lang="en-IN" sz="3600" dirty="0">
                <a:solidFill>
                  <a:schemeClr val="bg1"/>
                </a:solidFill>
              </a:rPr>
              <a:t> </a:t>
            </a:r>
            <a:endParaRPr lang="en-IN" sz="3600" dirty="0">
              <a:solidFill>
                <a:schemeClr val="bg1"/>
              </a:solidFill>
              <a:latin typeface="Arial" panose="020B0604020202020204" pitchFamily="34" charset="0"/>
              <a:cs typeface="Arial" panose="020B0604020202020204" pitchFamily="34" charset="0"/>
            </a:endParaRPr>
          </a:p>
        </p:txBody>
      </p:sp>
    </p:spTree>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Subqueries with INSERT</a:t>
            </a:r>
            <a:endParaRPr lang="en-IN" sz="3200" b="1" i="1" dirty="0">
              <a:solidFill>
                <a:srgbClr val="FFFF00"/>
              </a:solidFill>
              <a:latin typeface="Arial" pitchFamily="34" charset="0"/>
              <a:cs typeface="Arial" pitchFamily="34" charset="0"/>
            </a:endParaRPr>
          </a:p>
        </p:txBody>
      </p:sp>
      <p:sp>
        <p:nvSpPr>
          <p:cNvPr id="10" name="Rectangle 9"/>
          <p:cNvSpPr/>
          <p:nvPr/>
        </p:nvSpPr>
        <p:spPr>
          <a:xfrm>
            <a:off x="152400" y="915649"/>
            <a:ext cx="99738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p>
        </p:txBody>
      </p:sp>
      <p:sp>
        <p:nvSpPr>
          <p:cNvPr id="5" name="Rectangle 3"/>
          <p:cNvSpPr>
            <a:spLocks noChangeArrowheads="1"/>
          </p:cNvSpPr>
          <p:nvPr/>
        </p:nvSpPr>
        <p:spPr bwMode="auto">
          <a:xfrm>
            <a:off x="148441" y="1422737"/>
            <a:ext cx="8843157" cy="1015663"/>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sz="2000" dirty="0">
                <a:solidFill>
                  <a:srgbClr val="0077AA"/>
                </a:solidFill>
                <a:latin typeface="Liberation Mono"/>
              </a:rPr>
              <a:t>INSERT INTO table_name [ (column1 [, column2 ]) ] </a:t>
            </a:r>
          </a:p>
          <a:p>
            <a:pPr marL="0" marR="0" lvl="0" indent="0" algn="l" defTabSz="914400" rtl="0" eaLnBrk="0" fontAlgn="base" latinLnBrk="0" hangingPunct="0">
              <a:lnSpc>
                <a:spcPct val="100000"/>
              </a:lnSpc>
              <a:spcBef>
                <a:spcPct val="0"/>
              </a:spcBef>
              <a:spcAft>
                <a:spcPct val="0"/>
              </a:spcAft>
              <a:buClrTx/>
              <a:buSzTx/>
              <a:buFontTx/>
              <a:buNone/>
              <a:tabLst/>
            </a:pPr>
            <a:r>
              <a:rPr lang="en-US" sz="2000" dirty="0">
                <a:solidFill>
                  <a:srgbClr val="0077AA"/>
                </a:solidFill>
                <a:latin typeface="Liberation Mono"/>
              </a:rPr>
              <a:t>SELECT [ *|column1 [, column2 ] FROM table1 [, table2 ] </a:t>
            </a:r>
          </a:p>
          <a:p>
            <a:pPr marL="0" marR="0" lvl="0" indent="0" algn="l" defTabSz="914400" rtl="0" eaLnBrk="0" fontAlgn="base" latinLnBrk="0" hangingPunct="0">
              <a:lnSpc>
                <a:spcPct val="100000"/>
              </a:lnSpc>
              <a:spcBef>
                <a:spcPct val="0"/>
              </a:spcBef>
              <a:spcAft>
                <a:spcPct val="0"/>
              </a:spcAft>
              <a:buClrTx/>
              <a:buSzTx/>
              <a:buFontTx/>
              <a:buNone/>
              <a:tabLst/>
            </a:pPr>
            <a:r>
              <a:rPr lang="en-US" sz="2000" dirty="0">
                <a:solidFill>
                  <a:srgbClr val="0077AA"/>
                </a:solidFill>
                <a:latin typeface="Liberation Mono"/>
              </a:rPr>
              <a:t>[ WHERE VALUE OPERATOR ]; </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441" y="4038600"/>
            <a:ext cx="7166760" cy="860503"/>
          </a:xfrm>
          <a:prstGeom prst="rect">
            <a:avLst/>
          </a:prstGeom>
        </p:spPr>
      </p:pic>
      <p:pic>
        <p:nvPicPr>
          <p:cNvPr id="3" name="Picture 2"/>
          <p:cNvPicPr>
            <a:picLocks noChangeAspect="1"/>
          </p:cNvPicPr>
          <p:nvPr/>
        </p:nvPicPr>
        <p:blipFill>
          <a:blip r:embed="rId3"/>
          <a:stretch>
            <a:fillRect/>
          </a:stretch>
        </p:blipFill>
        <p:spPr>
          <a:xfrm>
            <a:off x="148441" y="3033712"/>
            <a:ext cx="6981825" cy="409575"/>
          </a:xfrm>
          <a:prstGeom prst="rect">
            <a:avLst/>
          </a:prstGeom>
        </p:spPr>
      </p:pic>
      <p:sp>
        <p:nvSpPr>
          <p:cNvPr id="7" name="Rectangle 6"/>
          <p:cNvSpPr/>
          <p:nvPr/>
        </p:nvSpPr>
        <p:spPr>
          <a:xfrm>
            <a:off x="3906747" y="2939144"/>
            <a:ext cx="322351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p:cNvSpPr/>
          <p:nvPr/>
        </p:nvSpPr>
        <p:spPr>
          <a:xfrm>
            <a:off x="691578" y="4430486"/>
            <a:ext cx="6281726"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212266341"/>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Subqueries with UPDATE</a:t>
            </a:r>
            <a:endParaRPr lang="en-IN" sz="3200" b="1" i="1" dirty="0">
              <a:solidFill>
                <a:srgbClr val="FFFF00"/>
              </a:solidFill>
              <a:latin typeface="Arial" pitchFamily="34" charset="0"/>
              <a:cs typeface="Arial" pitchFamily="34" charset="0"/>
            </a:endParaRPr>
          </a:p>
        </p:txBody>
      </p:sp>
      <p:sp>
        <p:nvSpPr>
          <p:cNvPr id="10" name="Rectangle 9"/>
          <p:cNvSpPr/>
          <p:nvPr/>
        </p:nvSpPr>
        <p:spPr>
          <a:xfrm>
            <a:off x="152400" y="914400"/>
            <a:ext cx="99738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p>
        </p:txBody>
      </p:sp>
      <p:sp>
        <p:nvSpPr>
          <p:cNvPr id="3" name="Rectangle 2"/>
          <p:cNvSpPr>
            <a:spLocks noChangeArrowheads="1"/>
          </p:cNvSpPr>
          <p:nvPr/>
        </p:nvSpPr>
        <p:spPr bwMode="auto">
          <a:xfrm>
            <a:off x="148442" y="1441847"/>
            <a:ext cx="8843157" cy="1015663"/>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UPDATE table_name SET column_name = new_value [ WHERE OPERATOR [ VALUE ] (SELECT column_name FROM table_name) [ WHERE) ] </a:t>
            </a:r>
          </a:p>
        </p:txBody>
      </p:sp>
    </p:spTree>
    <p:extLst>
      <p:ext uri="{BB962C8B-B14F-4D97-AF65-F5344CB8AC3E}">
        <p14:creationId xmlns:p14="http://schemas.microsoft.com/office/powerpoint/2010/main" val="3616541887"/>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Subqueries with DELETE</a:t>
            </a:r>
            <a:endParaRPr lang="en-IN" sz="3200" b="1" i="1" dirty="0">
              <a:solidFill>
                <a:srgbClr val="FFFF00"/>
              </a:solidFill>
              <a:latin typeface="Arial" pitchFamily="34" charset="0"/>
              <a:cs typeface="Arial" pitchFamily="34" charset="0"/>
            </a:endParaRPr>
          </a:p>
        </p:txBody>
      </p:sp>
      <p:sp>
        <p:nvSpPr>
          <p:cNvPr id="10" name="Rectangle 9"/>
          <p:cNvSpPr/>
          <p:nvPr/>
        </p:nvSpPr>
        <p:spPr>
          <a:xfrm>
            <a:off x="152400" y="873204"/>
            <a:ext cx="99738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p>
        </p:txBody>
      </p:sp>
      <p:sp>
        <p:nvSpPr>
          <p:cNvPr id="11" name="Rectangle 4"/>
          <p:cNvSpPr>
            <a:spLocks noChangeArrowheads="1"/>
          </p:cNvSpPr>
          <p:nvPr/>
        </p:nvSpPr>
        <p:spPr bwMode="auto">
          <a:xfrm>
            <a:off x="148441" y="1425714"/>
            <a:ext cx="8843157" cy="707886"/>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rPr>
              <a:t>DELETE FROM table_name [ WHERE OPERATOR [ VALUE ] </a:t>
            </a:r>
          </a:p>
          <a:p>
            <a:pPr eaLnBrk="0" fontAlgn="base" hangingPunct="0">
              <a:spcBef>
                <a:spcPct val="0"/>
              </a:spcBef>
              <a:spcAft>
                <a:spcPct val="0"/>
              </a:spcAft>
            </a:pPr>
            <a:r>
              <a:rPr lang="en-US" sz="2000" dirty="0">
                <a:solidFill>
                  <a:srgbClr val="0077AA"/>
                </a:solidFill>
                <a:latin typeface="Liberation Mono"/>
              </a:rPr>
              <a:t>(SELECT column_name FROM table_name) [ WHERE) ] </a:t>
            </a:r>
          </a:p>
        </p:txBody>
      </p:sp>
    </p:spTree>
    <p:extLst>
      <p:ext uri="{BB962C8B-B14F-4D97-AF65-F5344CB8AC3E}">
        <p14:creationId xmlns:p14="http://schemas.microsoft.com/office/powerpoint/2010/main" val="3475107062"/>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Types of Subqueries</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76200" y="685800"/>
            <a:ext cx="8991600" cy="5847755"/>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The Subquery as Scalar Operand</a:t>
            </a:r>
            <a:r>
              <a:rPr lang="en-IN" sz="2200" dirty="0">
                <a:solidFill>
                  <a:srgbClr val="C00000"/>
                </a:solidFill>
                <a:latin typeface="Arial" panose="020B0604020202020204" pitchFamily="34" charset="0"/>
                <a:cs typeface="Arial" panose="020B0604020202020204" pitchFamily="34" charset="0"/>
              </a:rPr>
              <a:t> – SELECT clause </a:t>
            </a:r>
            <a:r>
              <a:rPr lang="en-IN" sz="2200" dirty="0">
                <a:solidFill>
                  <a:srgbClr val="00B050"/>
                </a:solidFill>
                <a:latin typeface="Arial" panose="020B0604020202020204" pitchFamily="34" charset="0"/>
                <a:cs typeface="Arial" panose="020B0604020202020204" pitchFamily="34" charset="0"/>
              </a:rPr>
              <a:t>(to give in selection-list)</a:t>
            </a: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Comparisons using Subqueries </a:t>
            </a:r>
            <a:r>
              <a:rPr lang="en-IN" sz="2200" dirty="0">
                <a:solidFill>
                  <a:srgbClr val="C00000"/>
                </a:solidFill>
                <a:latin typeface="Arial" panose="020B0604020202020204" pitchFamily="34" charset="0"/>
                <a:cs typeface="Arial" panose="020B0604020202020204" pitchFamily="34" charset="0"/>
              </a:rPr>
              <a:t>– Single row subquery</a:t>
            </a:r>
            <a:r>
              <a:rPr lang="en-IN" sz="2200" dirty="0">
                <a:solidFill>
                  <a:srgbClr val="00B050"/>
                </a:solidFill>
                <a:latin typeface="Arial" panose="020B0604020202020204" pitchFamily="34" charset="0"/>
                <a:cs typeface="Arial" panose="020B0604020202020204" pitchFamily="34" charset="0"/>
              </a:rPr>
              <a:t> (to give in WHERE or in HAVING clause)</a:t>
            </a:r>
          </a:p>
          <a:p>
            <a:pPr marL="285750" indent="-285750">
              <a:buFont typeface="Arial" panose="020B0604020202020204" pitchFamily="34" charset="0"/>
              <a:buChar char="•"/>
            </a:pPr>
            <a:endParaRPr lang="en-IN" sz="22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in the FROM Clause </a:t>
            </a:r>
            <a:r>
              <a:rPr lang="en-IN" sz="2200" dirty="0">
                <a:solidFill>
                  <a:srgbClr val="C00000"/>
                </a:solidFill>
                <a:latin typeface="Arial" panose="020B0604020202020204" pitchFamily="34" charset="0"/>
                <a:cs typeface="Arial" panose="020B0604020202020204" pitchFamily="34" charset="0"/>
              </a:rPr>
              <a:t>– Inline Views </a:t>
            </a:r>
            <a:r>
              <a:rPr lang="en-IN" sz="2200" dirty="0">
                <a:solidFill>
                  <a:srgbClr val="00B050"/>
                </a:solidFill>
                <a:latin typeface="Arial" panose="020B0604020202020204" pitchFamily="34" charset="0"/>
                <a:cs typeface="Arial" panose="020B0604020202020204" pitchFamily="34" charset="0"/>
              </a:rPr>
              <a:t>(to give in FROM clause)</a:t>
            </a: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with ALL, ANY, IN, or SOME </a:t>
            </a:r>
            <a:r>
              <a:rPr lang="en-IN" sz="2200" dirty="0">
                <a:solidFill>
                  <a:srgbClr val="C00000"/>
                </a:solidFill>
                <a:latin typeface="Arial" panose="020B0604020202020204" pitchFamily="34" charset="0"/>
                <a:cs typeface="Arial" panose="020B0604020202020204" pitchFamily="34" charset="0"/>
              </a:rPr>
              <a:t>– Multiple row subquery </a:t>
            </a:r>
            <a:r>
              <a:rPr lang="en-IN" sz="2200" dirty="0">
                <a:solidFill>
                  <a:srgbClr val="00B050"/>
                </a:solidFill>
                <a:latin typeface="Arial" panose="020B0604020202020204" pitchFamily="34" charset="0"/>
                <a:cs typeface="Arial" panose="020B0604020202020204" pitchFamily="34" charset="0"/>
              </a:rPr>
              <a:t>(to give in WHERE clause or HAVING clause)</a:t>
            </a:r>
          </a:p>
          <a:p>
            <a:pPr marL="285750" indent="-285750">
              <a:buFont typeface="Arial" panose="020B0604020202020204" pitchFamily="34" charset="0"/>
              <a:buChar char="•"/>
            </a:pPr>
            <a:endParaRPr lang="en-IN" sz="22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Row Subqueries</a:t>
            </a: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with EXISTS or NOT EXISTS</a:t>
            </a:r>
          </a:p>
          <a:p>
            <a:endParaRPr lang="en-IN" sz="22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chemeClr val="bg1"/>
                </a:solidFill>
                <a:latin typeface="Arial" panose="020B0604020202020204" pitchFamily="34" charset="0"/>
                <a:cs typeface="Arial" panose="020B0604020202020204" pitchFamily="34" charset="0"/>
              </a:rPr>
              <a:t>Correlated Subqueries</a:t>
            </a:r>
          </a:p>
        </p:txBody>
      </p:sp>
    </p:spTree>
    <p:extLst>
      <p:ext uri="{BB962C8B-B14F-4D97-AF65-F5344CB8AC3E}">
        <p14:creationId xmlns:p14="http://schemas.microsoft.com/office/powerpoint/2010/main" val="198604681"/>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The Subquery as Scalar Operand</a:t>
            </a:r>
          </a:p>
        </p:txBody>
      </p:sp>
      <p:sp>
        <p:nvSpPr>
          <p:cNvPr id="5" name="Rectangle 4"/>
          <p:cNvSpPr/>
          <p:nvPr/>
        </p:nvSpPr>
        <p:spPr>
          <a:xfrm>
            <a:off x="76200" y="838200"/>
            <a:ext cx="8991600" cy="2308324"/>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scalar subquery is a subquery that returns </a:t>
            </a:r>
            <a:r>
              <a:rPr lang="en-IN" sz="2400"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 scalar subquery is a simple operand, and you can use it almost anywhere a single column value is legal.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If the subquery returns 0 rows then the value of scalar subquery expression is </a:t>
            </a:r>
            <a:r>
              <a:rPr lang="en-IN" sz="2000" b="1" dirty="0">
                <a:solidFill>
                  <a:srgbClr val="0089A4"/>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2000" dirty="0">
                <a:latin typeface="Arial" panose="020B0604020202020204" pitchFamily="34" charset="0"/>
                <a:cs typeface="Arial" panose="020B0604020202020204" pitchFamily="34" charset="0"/>
              </a:rPr>
              <a:t>if the subquery returns more than one row then MySQL returns an </a:t>
            </a:r>
            <a:r>
              <a:rPr lang="en-IN" sz="2000" b="1" dirty="0">
                <a:solidFill>
                  <a:srgbClr val="0089A4"/>
                </a:solidFill>
                <a:latin typeface="Arial" panose="020B0604020202020204" pitchFamily="34" charset="0"/>
                <a:cs typeface="Arial" panose="020B0604020202020204" pitchFamily="34" charset="0"/>
              </a:rPr>
              <a:t>ERROR</a:t>
            </a:r>
            <a:r>
              <a:rPr lang="en-IN" sz="2000" dirty="0">
                <a:latin typeface="Arial" panose="020B0604020202020204" pitchFamily="34" charset="0"/>
                <a:cs typeface="Arial" panose="020B0604020202020204" pitchFamily="34" charset="0"/>
              </a:rPr>
              <a:t>.</a:t>
            </a:r>
          </a:p>
        </p:txBody>
      </p:sp>
      <p:sp>
        <p:nvSpPr>
          <p:cNvPr id="2" name="Rectangle 1"/>
          <p:cNvSpPr/>
          <p:nvPr/>
        </p:nvSpPr>
        <p:spPr>
          <a:xfrm>
            <a:off x="76200" y="3352800"/>
            <a:ext cx="8991600" cy="2862322"/>
          </a:xfrm>
          <a:prstGeom prst="rect">
            <a:avLst/>
          </a:prstGeom>
        </p:spPr>
        <p:txBody>
          <a:bodyPr wrap="square">
            <a:spAutoFit/>
          </a:bodyPr>
          <a:lstStyle/>
          <a:p>
            <a:pPr marL="342900" indent="-342900">
              <a:lnSpc>
                <a:spcPct val="150000"/>
              </a:lnSpc>
              <a:buFont typeface="+mj-lt"/>
              <a:buAutoNum type="arabicPeriod"/>
            </a:pPr>
            <a:r>
              <a:rPr lang="en-IN" sz="2000" dirty="0">
                <a:solidFill>
                  <a:srgbClr val="FF0000"/>
                </a:solidFill>
                <a:latin typeface="Arial" panose="020B0604020202020204" pitchFamily="34" charset="0"/>
                <a:cs typeface="Arial" panose="020B0604020202020204" pitchFamily="34" charset="0"/>
              </a:rPr>
              <a:t>SELECT (SELECT 1, 2) ; </a:t>
            </a:r>
            <a:r>
              <a:rPr lang="en-IN" sz="2000" dirty="0">
                <a:solidFill>
                  <a:srgbClr val="92D050"/>
                </a:solidFill>
                <a:latin typeface="Arial" panose="020B0604020202020204" pitchFamily="34" charset="0"/>
                <a:cs typeface="Arial" panose="020B0604020202020204" pitchFamily="34" charset="0"/>
              </a:rPr>
              <a:t>// error</a:t>
            </a:r>
          </a:p>
          <a:p>
            <a:pPr marL="342900" indent="-342900">
              <a:lnSpc>
                <a:spcPct val="150000"/>
              </a:lnSpc>
              <a:buFont typeface="+mj-lt"/>
              <a:buAutoNum type="arabicPeriod"/>
            </a:pPr>
            <a:r>
              <a:rPr lang="en-IN" sz="2000" dirty="0">
                <a:solidFill>
                  <a:srgbClr val="FF0000"/>
                </a:solidFill>
                <a:latin typeface="Arial" panose="020B0604020202020204" pitchFamily="34" charset="0"/>
                <a:cs typeface="Arial" panose="020B0604020202020204" pitchFamily="34" charset="0"/>
              </a:rPr>
              <a:t>SELECT (SELECT ename, sal FROM EMP);</a:t>
            </a:r>
            <a:r>
              <a:rPr lang="en-IN" sz="2000" dirty="0">
                <a:latin typeface="Arial" panose="020B0604020202020204" pitchFamily="34" charset="0"/>
                <a:cs typeface="Arial" panose="020B0604020202020204" pitchFamily="34" charset="0"/>
              </a:rPr>
              <a:t> </a:t>
            </a:r>
            <a:r>
              <a:rPr lang="en-IN" sz="2000" dirty="0">
                <a:solidFill>
                  <a:srgbClr val="92D050"/>
                </a:solidFill>
                <a:latin typeface="Arial" panose="020B0604020202020204" pitchFamily="34" charset="0"/>
                <a:cs typeface="Arial" panose="020B0604020202020204" pitchFamily="34" charset="0"/>
              </a:rPr>
              <a:t>// error</a:t>
            </a:r>
            <a:endParaRPr lang="en-IN" sz="2000" dirty="0">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IN" sz="2000" dirty="0">
                <a:solidFill>
                  <a:srgbClr val="FF0000"/>
                </a:solidFill>
                <a:latin typeface="Arial" panose="020B0604020202020204" pitchFamily="34" charset="0"/>
                <a:cs typeface="Arial" panose="020B0604020202020204" pitchFamily="34" charset="0"/>
              </a:rPr>
              <a:t>SELECT (SELECT * FROM EMP);</a:t>
            </a:r>
            <a:r>
              <a:rPr lang="en-IN" sz="2000" dirty="0">
                <a:latin typeface="Arial" panose="020B0604020202020204" pitchFamily="34" charset="0"/>
                <a:cs typeface="Arial" panose="020B0604020202020204" pitchFamily="34" charset="0"/>
              </a:rPr>
              <a:t> </a:t>
            </a:r>
            <a:r>
              <a:rPr lang="en-IN" sz="2000" dirty="0">
                <a:solidFill>
                  <a:srgbClr val="92D050"/>
                </a:solidFill>
                <a:latin typeface="Arial" panose="020B0604020202020204" pitchFamily="34" charset="0"/>
                <a:cs typeface="Arial" panose="020B0604020202020204" pitchFamily="34" charset="0"/>
              </a:rPr>
              <a:t>// error</a:t>
            </a:r>
          </a:p>
          <a:p>
            <a:pPr marL="342900" indent="-342900">
              <a:lnSpc>
                <a:spcPct val="150000"/>
              </a:lnSpc>
              <a:buFont typeface="+mj-lt"/>
              <a:buAutoNum type="arabicPeriod"/>
            </a:pP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NULL + 1</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a:p>
            <a:pPr marL="342900" indent="-342900">
              <a:lnSpc>
                <a:spcPct val="150000"/>
              </a:lnSpc>
              <a:buFont typeface="+mj-lt"/>
              <a:buAutoNum type="arabicPeriod"/>
            </a:pP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ENAME, </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DNAME </a:t>
            </a:r>
            <a:r>
              <a:rPr lang="en-IN"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solidFill>
                  <a:srgbClr val="FFC000"/>
                </a:solidFill>
                <a:latin typeface="Arial" panose="020B0604020202020204" pitchFamily="34" charset="0"/>
                <a:ea typeface="Times New Roman" panose="02020603050405020304" pitchFamily="18" charset="0"/>
              </a:rPr>
              <a:t>DEPT</a:t>
            </a:r>
            <a:r>
              <a:rPr lang="en-IN" sz="2000" dirty="0">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ea typeface="Times New Roman" panose="02020603050405020304" pitchFamily="18" charset="0"/>
              </a:rPr>
              <a:t>WHERE</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FFC000"/>
                </a:solidFill>
                <a:latin typeface="Arial" panose="020B0604020202020204" pitchFamily="34" charset="0"/>
                <a:ea typeface="Times New Roman" panose="02020603050405020304" pitchFamily="18" charset="0"/>
              </a:rPr>
              <a:t>EMP</a:t>
            </a:r>
            <a:r>
              <a:rPr lang="en-IN" sz="2000" dirty="0">
                <a:solidFill>
                  <a:srgbClr val="DD4A68"/>
                </a:solidFill>
                <a:latin typeface="Arial" panose="020B0604020202020204" pitchFamily="34" charset="0"/>
                <a:ea typeface="Times New Roman" panose="02020603050405020304" pitchFamily="18" charset="0"/>
              </a:rPr>
              <a:t>.</a:t>
            </a:r>
            <a:r>
              <a:rPr lang="en-IN" sz="2000" dirty="0">
                <a:latin typeface="Arial" panose="020B0604020202020204" pitchFamily="34" charset="0"/>
                <a:ea typeface="Times New Roman" panose="02020603050405020304" pitchFamily="18" charset="0"/>
              </a:rPr>
              <a:t>DEPTNO</a:t>
            </a:r>
            <a:r>
              <a:rPr lang="en-IN" sz="2000" dirty="0">
                <a:solidFill>
                  <a:srgbClr val="DD4A68"/>
                </a:solidFill>
                <a:latin typeface="Arial" panose="020B0604020202020204" pitchFamily="34" charset="0"/>
                <a:ea typeface="Times New Roman" panose="02020603050405020304" pitchFamily="18" charset="0"/>
              </a:rPr>
              <a:t> = </a:t>
            </a:r>
            <a:r>
              <a:rPr lang="en-IN" sz="2000" dirty="0">
                <a:solidFill>
                  <a:srgbClr val="FFC000"/>
                </a:solidFill>
                <a:latin typeface="Arial" panose="020B0604020202020204" pitchFamily="34" charset="0"/>
                <a:ea typeface="Times New Roman" panose="02020603050405020304" pitchFamily="18" charset="0"/>
              </a:rPr>
              <a:t>DEPT</a:t>
            </a:r>
            <a:r>
              <a:rPr lang="en-IN" sz="2000" dirty="0">
                <a:solidFill>
                  <a:srgbClr val="DD4A68"/>
                </a:solidFill>
                <a:latin typeface="Arial" panose="020B0604020202020204" pitchFamily="34" charset="0"/>
                <a:ea typeface="Times New Roman" panose="02020603050405020304" pitchFamily="18" charset="0"/>
              </a:rPr>
              <a:t>.</a:t>
            </a:r>
            <a:r>
              <a:rPr lang="en-IN" sz="2000" dirty="0">
                <a:latin typeface="Arial" panose="020B0604020202020204" pitchFamily="34" charset="0"/>
                <a:ea typeface="Times New Roman" panose="02020603050405020304" pitchFamily="18" charset="0"/>
              </a:rPr>
              <a:t>DEPTNO</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R1 </a:t>
            </a:r>
            <a:r>
              <a:rPr lang="en-IN"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solidFill>
                  <a:srgbClr val="FFC000"/>
                </a:solidFill>
                <a:latin typeface="Arial" panose="020B0604020202020204" pitchFamily="34" charset="0"/>
                <a:ea typeface="Times New Roman" panose="02020603050405020304" pitchFamily="18" charset="0"/>
              </a:rPr>
              <a:t>EMP</a:t>
            </a:r>
            <a:r>
              <a:rPr lang="en-IN" sz="2000"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1555894142"/>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The Subquery as Scalar Operand</a:t>
            </a:r>
          </a:p>
        </p:txBody>
      </p:sp>
      <p:sp>
        <p:nvSpPr>
          <p:cNvPr id="2" name="Rectangle 1"/>
          <p:cNvSpPr/>
          <p:nvPr/>
        </p:nvSpPr>
        <p:spPr>
          <a:xfrm>
            <a:off x="76200" y="762000"/>
            <a:ext cx="8991600" cy="1323439"/>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STDPRICE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"STANDARD PRICE",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MINPRICE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AS "MINIMUM PRICE";</a:t>
            </a:r>
          </a:p>
        </p:txBody>
      </p:sp>
      <p:pic>
        <p:nvPicPr>
          <p:cNvPr id="6" name="Picture 5"/>
          <p:cNvPicPr>
            <a:picLocks noChangeAspect="1"/>
          </p:cNvPicPr>
          <p:nvPr/>
        </p:nvPicPr>
        <p:blipFill>
          <a:blip r:embed="rId2"/>
          <a:stretch>
            <a:fillRect/>
          </a:stretch>
        </p:blipFill>
        <p:spPr>
          <a:xfrm>
            <a:off x="228600" y="2333592"/>
            <a:ext cx="5638800" cy="943008"/>
          </a:xfrm>
          <a:prstGeom prst="rect">
            <a:avLst/>
          </a:prstGeom>
        </p:spPr>
      </p:pic>
      <p:sp>
        <p:nvSpPr>
          <p:cNvPr id="7" name="Rectangle 6"/>
          <p:cNvSpPr/>
          <p:nvPr/>
        </p:nvSpPr>
        <p:spPr>
          <a:xfrm>
            <a:off x="76200" y="3629561"/>
            <a:ext cx="8991600" cy="1323439"/>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STDPRICE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MINPRICE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AS "PRICE DIFFERENCE";</a:t>
            </a:r>
          </a:p>
        </p:txBody>
      </p:sp>
      <p:pic>
        <p:nvPicPr>
          <p:cNvPr id="8" name="Picture 7"/>
          <p:cNvPicPr>
            <a:picLocks noChangeAspect="1"/>
          </p:cNvPicPr>
          <p:nvPr/>
        </p:nvPicPr>
        <p:blipFill>
          <a:blip r:embed="rId3"/>
          <a:stretch>
            <a:fillRect/>
          </a:stretch>
        </p:blipFill>
        <p:spPr>
          <a:xfrm>
            <a:off x="228600" y="5241265"/>
            <a:ext cx="4419601" cy="854735"/>
          </a:xfrm>
          <a:prstGeom prst="rect">
            <a:avLst/>
          </a:prstGeom>
        </p:spPr>
      </p:pic>
    </p:spTree>
    <p:extLst>
      <p:ext uri="{BB962C8B-B14F-4D97-AF65-F5344CB8AC3E}">
        <p14:creationId xmlns:p14="http://schemas.microsoft.com/office/powerpoint/2010/main" val="2128605411"/>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Comparisons using Subqueries</a:t>
            </a:r>
          </a:p>
        </p:txBody>
      </p:sp>
      <p:sp>
        <p:nvSpPr>
          <p:cNvPr id="5" name="Rectangle 4"/>
          <p:cNvSpPr/>
          <p:nvPr/>
        </p:nvSpPr>
        <p:spPr>
          <a:xfrm>
            <a:off x="76200" y="685800"/>
            <a:ext cx="8991600" cy="1292662"/>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subquery can be used before or after any of the comparison operators. 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The value can be the result of an </a:t>
            </a:r>
            <a:r>
              <a:rPr lang="en-IN" b="1" dirty="0">
                <a:latin typeface="Arial" panose="020B0604020202020204" pitchFamily="34" charset="0"/>
                <a:cs typeface="Arial" panose="020B0604020202020204" pitchFamily="34" charset="0"/>
              </a:rPr>
              <a:t>arithmetic expression or a column function</a:t>
            </a:r>
            <a:r>
              <a:rPr lang="en-IN" dirty="0">
                <a:latin typeface="Arial" panose="020B0604020202020204" pitchFamily="34" charset="0"/>
                <a:cs typeface="Arial" panose="020B0604020202020204" pitchFamily="34" charset="0"/>
              </a:rPr>
              <a:t>. SQL then compares the value with the value on the other side of the comparison operator.</a:t>
            </a:r>
          </a:p>
        </p:txBody>
      </p:sp>
      <p:sp>
        <p:nvSpPr>
          <p:cNvPr id="2" name="Rectangle 1"/>
          <p:cNvSpPr/>
          <p:nvPr/>
        </p:nvSpPr>
        <p:spPr>
          <a:xfrm>
            <a:off x="76200" y="1981200"/>
            <a:ext cx="8991600" cy="1292662"/>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cs typeface="Arial" panose="020B0604020202020204" pitchFamily="34" charset="0"/>
              </a:rPr>
              <a:t>SELECT * FROM EMP where deptno = (SELECT deptno FROM DEPT where deptno in (10, 20));</a:t>
            </a:r>
          </a:p>
          <a:p>
            <a:pPr>
              <a:lnSpc>
                <a:spcPct val="150000"/>
              </a:lnSpc>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DEPTNO</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5 + 5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SAL</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MAX</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SAL</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EMP</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p:txBody>
      </p:sp>
      <p:graphicFrame>
        <p:nvGraphicFramePr>
          <p:cNvPr id="6" name="Table 5"/>
          <p:cNvGraphicFramePr>
            <a:graphicFrameLocks noGrp="1"/>
          </p:cNvGraphicFramePr>
          <p:nvPr>
            <p:extLst>
              <p:ext uri="{D42A27DB-BD31-4B8C-83A1-F6EECF244321}">
                <p14:modId xmlns:p14="http://schemas.microsoft.com/office/powerpoint/2010/main" val="1484762836"/>
              </p:ext>
            </p:extLst>
          </p:nvPr>
        </p:nvGraphicFramePr>
        <p:xfrm>
          <a:off x="152400" y="3276600"/>
          <a:ext cx="8839200" cy="2966720"/>
        </p:xfrm>
        <a:graphic>
          <a:graphicData uri="http://schemas.openxmlformats.org/drawingml/2006/table">
            <a:tbl>
              <a:tblPr firstRow="1" bandRow="1">
                <a:tableStyleId>{7E9639D4-E3E2-4D34-9284-5A2195B3D0D7}</a:tableStyleId>
              </a:tblPr>
              <a:tblGrid>
                <a:gridCol w="1676400">
                  <a:extLst>
                    <a:ext uri="{9D8B030D-6E8A-4147-A177-3AD203B41FA5}">
                      <a16:colId xmlns:a16="http://schemas.microsoft.com/office/drawing/2014/main" val="20000"/>
                    </a:ext>
                  </a:extLst>
                </a:gridCol>
                <a:gridCol w="71628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a:t>
                      </a:r>
                    </a:p>
                  </a:txBody>
                  <a:tcPr anchor="ctr"/>
                </a:tc>
                <a:tc>
                  <a:txBody>
                    <a:bodyPr/>
                    <a:lstStyle/>
                    <a:p>
                      <a:r>
                        <a:rPr lang="en-IN" sz="1600" dirty="0">
                          <a:latin typeface="Arial" panose="020B0604020202020204" pitchFamily="34" charset="0"/>
                          <a:cs typeface="Arial" panose="020B0604020202020204" pitchFamily="34" charset="0"/>
                        </a:rPr>
                        <a:t>Equal operator</a:t>
                      </a:r>
                    </a:p>
                  </a:txBody>
                  <a:tcPr anchor="ctr"/>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&gt;</a:t>
                      </a:r>
                    </a:p>
                  </a:txBody>
                  <a:tcPr anchor="ctr"/>
                </a:tc>
                <a:tc>
                  <a:txBody>
                    <a:bodyPr/>
                    <a:lstStyle/>
                    <a:p>
                      <a:r>
                        <a:rPr lang="en-IN" sz="1600" dirty="0">
                          <a:latin typeface="Arial" panose="020B0604020202020204" pitchFamily="34" charset="0"/>
                          <a:cs typeface="Arial" panose="020B0604020202020204" pitchFamily="34" charset="0"/>
                        </a:rPr>
                        <a:t>Greater than operator</a:t>
                      </a:r>
                    </a:p>
                  </a:txBody>
                  <a:tcPr anchor="ctr"/>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&gt;=</a:t>
                      </a:r>
                    </a:p>
                  </a:txBody>
                  <a:tcPr anchor="ctr"/>
                </a:tc>
                <a:tc>
                  <a:txBody>
                    <a:bodyPr/>
                    <a:lstStyle/>
                    <a:p>
                      <a:r>
                        <a:rPr lang="en-IN" sz="1600" dirty="0">
                          <a:latin typeface="Arial" panose="020B0604020202020204" pitchFamily="34" charset="0"/>
                          <a:cs typeface="Arial" panose="020B0604020202020204" pitchFamily="34" charset="0"/>
                        </a:rPr>
                        <a:t>Greater than or equal operator</a:t>
                      </a:r>
                    </a:p>
                  </a:txBody>
                  <a:tcPr anchor="ctr"/>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&lt;</a:t>
                      </a:r>
                    </a:p>
                  </a:txBody>
                  <a:tcPr anchor="ctr"/>
                </a:tc>
                <a:tc>
                  <a:txBody>
                    <a:bodyPr/>
                    <a:lstStyle/>
                    <a:p>
                      <a:r>
                        <a:rPr lang="en-IN" sz="1600" dirty="0">
                          <a:latin typeface="Arial" panose="020B0604020202020204" pitchFamily="34" charset="0"/>
                          <a:cs typeface="Arial" panose="020B0604020202020204" pitchFamily="34" charset="0"/>
                        </a:rPr>
                        <a:t>Less than operator</a:t>
                      </a:r>
                    </a:p>
                  </a:txBody>
                  <a:tcPr anchor="ctr"/>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&lt;=</a:t>
                      </a:r>
                    </a:p>
                  </a:txBody>
                  <a:tcPr anchor="ctr"/>
                </a:tc>
                <a:tc>
                  <a:txBody>
                    <a:bodyPr/>
                    <a:lstStyle/>
                    <a:p>
                      <a:r>
                        <a:rPr lang="en-IN" sz="1600" dirty="0">
                          <a:latin typeface="Arial" panose="020B0604020202020204" pitchFamily="34" charset="0"/>
                          <a:cs typeface="Arial" panose="020B0604020202020204" pitchFamily="34" charset="0"/>
                        </a:rPr>
                        <a:t>Less than or equal operator</a:t>
                      </a:r>
                    </a:p>
                  </a:txBody>
                  <a:tcPr anchor="ctr"/>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 &lt;&gt;</a:t>
                      </a:r>
                    </a:p>
                  </a:txBody>
                  <a:tcPr anchor="ctr"/>
                </a:tc>
                <a:tc>
                  <a:txBody>
                    <a:bodyPr/>
                    <a:lstStyle/>
                    <a:p>
                      <a:r>
                        <a:rPr lang="en-IN" sz="1600" dirty="0">
                          <a:latin typeface="Arial" panose="020B0604020202020204" pitchFamily="34" charset="0"/>
                          <a:cs typeface="Arial" panose="020B0604020202020204" pitchFamily="34" charset="0"/>
                        </a:rPr>
                        <a:t>Not equal operator</a:t>
                      </a:r>
                    </a:p>
                  </a:txBody>
                  <a:tcPr anchor="ctr"/>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&lt;=&gt;</a:t>
                      </a:r>
                    </a:p>
                  </a:txBody>
                  <a:tcPr anchor="ctr"/>
                </a:tc>
                <a:tc>
                  <a:txBody>
                    <a:bodyPr/>
                    <a:lstStyle/>
                    <a:p>
                      <a:r>
                        <a:rPr lang="en-IN" sz="1600" dirty="0">
                          <a:latin typeface="Arial" panose="020B0604020202020204" pitchFamily="34" charset="0"/>
                          <a:cs typeface="Arial" panose="020B0604020202020204" pitchFamily="34" charset="0"/>
                        </a:rPr>
                        <a:t>NULL-safe equal to operator</a:t>
                      </a:r>
                    </a:p>
                  </a:txBody>
                  <a:tcPr anchor="ct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4276567948"/>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Comparisons using Subqueries</a:t>
            </a:r>
          </a:p>
        </p:txBody>
      </p:sp>
      <p:sp>
        <p:nvSpPr>
          <p:cNvPr id="3" name="Rectangle 2"/>
          <p:cNvSpPr/>
          <p:nvPr/>
        </p:nvSpPr>
        <p:spPr>
          <a:xfrm>
            <a:off x="0" y="2895600"/>
            <a:ext cx="9144000"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A.ACTORID, A.NAME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a:t>
            </a:r>
            <a:r>
              <a:rPr lang="en-US" dirty="0">
                <a:solidFill>
                  <a:srgbClr val="FE1212"/>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 ACTOR_MOVIE</a:t>
            </a:r>
            <a:r>
              <a:rPr lang="en-US" dirty="0">
                <a:solidFill>
                  <a:srgbClr val="FE1212"/>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AM</a:t>
            </a:r>
            <a:r>
              <a:rPr lang="en-US" dirty="0">
                <a:solidFill>
                  <a:srgbClr val="FE1212"/>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WHERE</a:t>
            </a:r>
            <a:r>
              <a:rPr lang="en-US" dirty="0">
                <a:latin typeface="Arial" panose="020B0604020202020204" pitchFamily="34" charset="0"/>
                <a:cs typeface="Arial" panose="020B0604020202020204" pitchFamily="34" charset="0"/>
              </a:rPr>
              <a:t> A.ACTORID = AM.ACTORID </a:t>
            </a:r>
            <a:r>
              <a:rPr lang="en-US" dirty="0">
                <a:solidFill>
                  <a:srgbClr val="0077AA"/>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AM.ACTORID </a:t>
            </a:r>
            <a:r>
              <a:rPr lang="en-US" dirty="0">
                <a:solidFill>
                  <a:srgbClr val="0077AA"/>
                </a:solidFill>
                <a:latin typeface="Arial" panose="020B0604020202020204" pitchFamily="34" charset="0"/>
                <a:ea typeface="Times New Roman" panose="02020603050405020304" pitchFamily="18" charset="0"/>
              </a:rPr>
              <a:t>HAVING</a:t>
            </a:r>
            <a:r>
              <a:rPr lang="en-US" dirty="0">
                <a:latin typeface="Arial" panose="020B0604020202020204" pitchFamily="34" charset="0"/>
                <a:cs typeface="Arial" panose="020B0604020202020204" pitchFamily="34" charset="0"/>
              </a:rPr>
              <a:t> COUNT(*) =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MAX(R1)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COUNT(*) 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ACTOR_MOVIE </a:t>
            </a:r>
            <a:r>
              <a:rPr lang="en-US" dirty="0">
                <a:solidFill>
                  <a:srgbClr val="0077AA"/>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ACTORID) M);</a:t>
            </a:r>
          </a:p>
        </p:txBody>
      </p:sp>
      <p:pic>
        <p:nvPicPr>
          <p:cNvPr id="7" name="Picture 6"/>
          <p:cNvPicPr>
            <a:picLocks noChangeAspect="1"/>
          </p:cNvPicPr>
          <p:nvPr/>
        </p:nvPicPr>
        <p:blipFill>
          <a:blip r:embed="rId2"/>
          <a:stretch>
            <a:fillRect/>
          </a:stretch>
        </p:blipFill>
        <p:spPr>
          <a:xfrm>
            <a:off x="152400" y="4284069"/>
            <a:ext cx="3785733" cy="1659531"/>
          </a:xfrm>
          <a:prstGeom prst="rect">
            <a:avLst/>
          </a:prstGeom>
        </p:spPr>
      </p:pic>
      <p:grpSp>
        <p:nvGrpSpPr>
          <p:cNvPr id="16" name="Group 15"/>
          <p:cNvGrpSpPr/>
          <p:nvPr/>
        </p:nvGrpSpPr>
        <p:grpSpPr>
          <a:xfrm>
            <a:off x="5410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7315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6267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42804" y="732655"/>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590800"/>
            <a:ext cx="8839200" cy="914400"/>
          </a:xfrm>
          <a:prstGeom prst="rect">
            <a:avLst/>
          </a:prstGeom>
        </p:spPr>
        <p:txBody>
          <a:bodyPr>
            <a:normAutofit/>
          </a:bodyPr>
          <a:lstStyle/>
          <a:p>
            <a:pPr lvl="0" algn="ctr">
              <a:spcBef>
                <a:spcPct val="0"/>
              </a:spcBef>
              <a:defRPr/>
            </a:pPr>
            <a:endParaRPr kumimoji="0" lang="en-US" sz="3600" b="1" i="1" u="none" strike="noStrike" kern="1200" cap="none" spc="0" normalizeH="0" baseline="0" noProof="0" dirty="0">
              <a:ln>
                <a:noFill/>
              </a:ln>
              <a:effectLst/>
              <a:uLnTx/>
              <a:uFillTx/>
              <a:latin typeface="Arial" pitchFamily="34" charset="0"/>
              <a:cs typeface="Arial" pitchFamily="34" charset="0"/>
            </a:endParaRPr>
          </a:p>
        </p:txBody>
      </p:sp>
      <p:sp>
        <p:nvSpPr>
          <p:cNvPr id="4" name="Rectangle 3"/>
          <p:cNvSpPr/>
          <p:nvPr/>
        </p:nvSpPr>
        <p:spPr>
          <a:xfrm>
            <a:off x="152400" y="726281"/>
            <a:ext cx="8839200" cy="5509200"/>
          </a:xfrm>
          <a:prstGeom prst="rect">
            <a:avLst/>
          </a:prstGeom>
          <a:solidFill>
            <a:schemeClr val="bg1"/>
          </a:solidFill>
        </p:spPr>
        <p:txBody>
          <a:bodyPr wrap="square">
            <a:spAutoFit/>
          </a:bodyPr>
          <a:lstStyle/>
          <a:p>
            <a:r>
              <a:rPr lang="en-US" sz="2800" b="1" u="sng" dirty="0">
                <a:latin typeface="Arial" pitchFamily="34" charset="0"/>
                <a:cs typeface="Arial" pitchFamily="34" charset="0"/>
              </a:rPr>
              <a:t>Atomicity</a:t>
            </a:r>
            <a:r>
              <a:rPr lang="en-US" sz="2400" dirty="0">
                <a:latin typeface="Arial" pitchFamily="34" charset="0"/>
                <a:cs typeface="Arial" pitchFamily="34" charset="0"/>
              </a:rPr>
              <a:t>. In a transaction involving two or more separate</a:t>
            </a:r>
            <a:r>
              <a:rPr lang="en-US" sz="2400" dirty="0"/>
              <a:t> </a:t>
            </a:r>
            <a:r>
              <a:rPr lang="en-US" sz="2400" dirty="0">
                <a:latin typeface="Arial" pitchFamily="34" charset="0"/>
                <a:cs typeface="Arial" pitchFamily="34" charset="0"/>
              </a:rPr>
              <a:t>pieces of information, either all of the pieces are committed or none are.</a:t>
            </a:r>
          </a:p>
          <a:p>
            <a:endParaRPr lang="en-US" sz="1200" dirty="0">
              <a:latin typeface="Arial" pitchFamily="34" charset="0"/>
              <a:cs typeface="Arial" pitchFamily="34" charset="0"/>
            </a:endParaRPr>
          </a:p>
          <a:p>
            <a:endParaRPr lang="en-US" sz="1200" dirty="0">
              <a:latin typeface="Arial" pitchFamily="34" charset="0"/>
              <a:cs typeface="Arial" pitchFamily="34" charset="0"/>
            </a:endParaRPr>
          </a:p>
          <a:p>
            <a:r>
              <a:rPr lang="en-US" sz="2800" b="1" u="sng" dirty="0">
                <a:latin typeface="Arial" pitchFamily="34" charset="0"/>
                <a:cs typeface="Arial" pitchFamily="34" charset="0"/>
              </a:rPr>
              <a:t>Consistency</a:t>
            </a:r>
            <a:r>
              <a:rPr lang="en-US" sz="2400" dirty="0">
                <a:latin typeface="Arial" pitchFamily="34" charset="0"/>
                <a:cs typeface="Arial" pitchFamily="34" charset="0"/>
              </a:rPr>
              <a:t>. A transaction either creates a new and valid state of data, or, if any failure occurs, returns all data to its state before the transaction was started.</a:t>
            </a:r>
          </a:p>
          <a:p>
            <a:endParaRPr lang="en-US" sz="1200" dirty="0">
              <a:latin typeface="Arial" pitchFamily="34" charset="0"/>
              <a:cs typeface="Arial" pitchFamily="34" charset="0"/>
            </a:endParaRPr>
          </a:p>
          <a:p>
            <a:endParaRPr lang="en-US" sz="1200" dirty="0">
              <a:latin typeface="Arial" pitchFamily="34" charset="0"/>
              <a:cs typeface="Arial" pitchFamily="34" charset="0"/>
            </a:endParaRPr>
          </a:p>
          <a:p>
            <a:r>
              <a:rPr lang="en-US" sz="2800" b="1" u="sng" dirty="0">
                <a:latin typeface="Arial" pitchFamily="34" charset="0"/>
                <a:cs typeface="Arial" pitchFamily="34" charset="0"/>
              </a:rPr>
              <a:t>Isolation</a:t>
            </a:r>
            <a:r>
              <a:rPr lang="en-US" sz="2400" dirty="0">
                <a:latin typeface="Arial" pitchFamily="34" charset="0"/>
                <a:cs typeface="Arial" pitchFamily="34" charset="0"/>
              </a:rPr>
              <a:t>. A transaction in process and not yet committed must remain isolated from any other transaction.</a:t>
            </a:r>
          </a:p>
          <a:p>
            <a:endParaRPr lang="en-US" sz="1200" dirty="0">
              <a:latin typeface="Arial" pitchFamily="34" charset="0"/>
              <a:cs typeface="Arial" pitchFamily="34" charset="0"/>
            </a:endParaRPr>
          </a:p>
          <a:p>
            <a:endParaRPr lang="en-US" sz="1200" dirty="0">
              <a:latin typeface="Arial" pitchFamily="34" charset="0"/>
              <a:cs typeface="Arial" pitchFamily="34" charset="0"/>
            </a:endParaRPr>
          </a:p>
          <a:p>
            <a:r>
              <a:rPr lang="en-US" sz="2800" b="1" u="sng" dirty="0">
                <a:latin typeface="Arial" pitchFamily="34" charset="0"/>
                <a:cs typeface="Arial" pitchFamily="34" charset="0"/>
              </a:rPr>
              <a:t>Durability</a:t>
            </a:r>
            <a:r>
              <a:rPr lang="en-US" sz="2400" dirty="0">
                <a:latin typeface="Arial" pitchFamily="34" charset="0"/>
                <a:cs typeface="Arial" pitchFamily="34" charset="0"/>
              </a:rPr>
              <a:t>. Committed data is saved by the system such that, even in the event of a failure and system restart, the data is available in its correct state.</a:t>
            </a:r>
          </a:p>
        </p:txBody>
      </p:sp>
      <p:sp>
        <p:nvSpPr>
          <p:cNvPr id="5" name="Rectangle 4"/>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chemeClr val="bg1">
                    <a:lumMod val="95000"/>
                  </a:schemeClr>
                </a:solidFill>
                <a:latin typeface="Arial" panose="020B0604020202020204" pitchFamily="34" charset="0"/>
                <a:cs typeface="Arial" panose="020B0604020202020204" pitchFamily="34" charset="0"/>
              </a:rPr>
              <a:t>ACID properties of transactions</a:t>
            </a:r>
            <a:endParaRPr lang="en-IN" sz="3600" dirty="0">
              <a:solidFill>
                <a:schemeClr val="bg1"/>
              </a:solidFill>
              <a:latin typeface="Arial" panose="020B0604020202020204" pitchFamily="34" charset="0"/>
              <a:cs typeface="Arial" panose="020B0604020202020204" pitchFamily="34" charset="0"/>
            </a:endParaRPr>
          </a:p>
        </p:txBody>
      </p:sp>
    </p:spTree>
  </p:cSld>
  <p:clrMapOvr>
    <a:masterClrMapping/>
  </p:clrMapOvr>
  <p:transition/>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381768698"/>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Subqueries in the FROM Clause</a:t>
            </a:r>
          </a:p>
        </p:txBody>
      </p:sp>
      <p:sp>
        <p:nvSpPr>
          <p:cNvPr id="5" name="Rectangle 4"/>
          <p:cNvSpPr/>
          <p:nvPr/>
        </p:nvSpPr>
        <p:spPr>
          <a:xfrm>
            <a:off x="76200" y="77366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Subqueries work in a SELECT statement's FROM clause.</a:t>
            </a:r>
          </a:p>
        </p:txBody>
      </p:sp>
      <p:sp>
        <p:nvSpPr>
          <p:cNvPr id="2" name="Rectangle 1"/>
          <p:cNvSpPr/>
          <p:nvPr/>
        </p:nvSpPr>
        <p:spPr>
          <a:xfrm>
            <a:off x="76200" y="2362200"/>
            <a:ext cx="8991600" cy="2954655"/>
          </a:xfrm>
          <a:prstGeom prst="rect">
            <a:avLst/>
          </a:prstGeom>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SET @x :=0;</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@x := @x + 1 as R1, </a:t>
            </a:r>
            <a:r>
              <a:rPr lang="en-IN" dirty="0">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E </a:t>
            </a:r>
          </a:p>
          <a:p>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 R1 = 5;</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@cnt := @cnt + 1 R1, mod(@cnt,2) R2, EMP.*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@cnt:=0) 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E1</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 R2 = 0;</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MIN</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R1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R1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GROUP BY </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MAX</a:t>
            </a:r>
            <a:r>
              <a:rPr lang="en-US" dirty="0">
                <a:latin typeface="Arial" panose="020B0604020202020204" pitchFamily="34" charset="0"/>
                <a:cs typeface="Arial" panose="020B0604020202020204" pitchFamily="34" charset="0"/>
              </a:rPr>
              <a:t>(R1)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latin typeface="Arial" panose="020B0604020202020204" pitchFamily="34" charset="0"/>
                <a:cs typeface="Arial" panose="020B0604020202020204" pitchFamily="34" charset="0"/>
              </a:rPr>
              <a:t>(*) 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ACTOR_MOVIE </a:t>
            </a:r>
            <a:r>
              <a:rPr lang="en-US" dirty="0">
                <a:solidFill>
                  <a:srgbClr val="DD4A68"/>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ACTORID) M</a:t>
            </a:r>
            <a:endParaRPr lang="en-IN" dirty="0">
              <a:latin typeface="Arial" panose="020B0604020202020204" pitchFamily="34" charset="0"/>
              <a:cs typeface="Arial" panose="020B0604020202020204" pitchFamily="34" charset="0"/>
            </a:endParaRPr>
          </a:p>
        </p:txBody>
      </p:sp>
      <p:sp>
        <p:nvSpPr>
          <p:cNvPr id="3" name="Rectangle 1"/>
          <p:cNvSpPr>
            <a:spLocks noChangeArrowheads="1"/>
          </p:cNvSpPr>
          <p:nvPr/>
        </p:nvSpPr>
        <p:spPr bwMode="auto">
          <a:xfrm>
            <a:off x="0" y="13180"/>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panose="020B0604020202020204" pitchFamily="34" charset="0"/>
            </a:endParaRPr>
          </a:p>
        </p:txBody>
      </p:sp>
      <p:sp>
        <p:nvSpPr>
          <p:cNvPr id="6" name="Rectangle 5"/>
          <p:cNvSpPr/>
          <p:nvPr/>
        </p:nvSpPr>
        <p:spPr>
          <a:xfrm>
            <a:off x="76200" y="1219200"/>
            <a:ext cx="8991600"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rPr>
              <a:t>SELECT ... FROM (subquery) [AS] name ... </a:t>
            </a:r>
          </a:p>
        </p:txBody>
      </p:sp>
      <p:sp>
        <p:nvSpPr>
          <p:cNvPr id="7" name="Rectangle 6"/>
          <p:cNvSpPr/>
          <p:nvPr/>
        </p:nvSpPr>
        <p:spPr>
          <a:xfrm>
            <a:off x="108856" y="1676400"/>
            <a:ext cx="888274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Every table in a FROM clause must have a name, therefore the [AS] name clause is mandatory.</a:t>
            </a:r>
          </a:p>
        </p:txBody>
      </p:sp>
      <p:pic>
        <p:nvPicPr>
          <p:cNvPr id="8" name="Picture 7"/>
          <p:cNvPicPr>
            <a:picLocks noChangeAspect="1"/>
          </p:cNvPicPr>
          <p:nvPr/>
        </p:nvPicPr>
        <p:blipFill>
          <a:blip r:embed="rId2"/>
          <a:stretch>
            <a:fillRect/>
          </a:stretch>
        </p:blipFill>
        <p:spPr>
          <a:xfrm>
            <a:off x="381000" y="5353110"/>
            <a:ext cx="2003744" cy="895290"/>
          </a:xfrm>
          <a:prstGeom prst="rect">
            <a:avLst/>
          </a:prstGeom>
        </p:spPr>
      </p:pic>
    </p:spTree>
    <p:extLst>
      <p:ext uri="{BB962C8B-B14F-4D97-AF65-F5344CB8AC3E}">
        <p14:creationId xmlns:p14="http://schemas.microsoft.com/office/powerpoint/2010/main" val="4049327036"/>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5100" y="147935"/>
            <a:ext cx="8826500"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 ANY.</a:t>
            </a:r>
          </a:p>
        </p:txBody>
      </p:sp>
      <p:sp>
        <p:nvSpPr>
          <p:cNvPr id="5" name="Rectangle 4"/>
          <p:cNvSpPr/>
          <p:nvPr/>
        </p:nvSpPr>
        <p:spPr>
          <a:xfrm>
            <a:off x="152400" y="762000"/>
            <a:ext cx="8839200"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spTree>
    <p:extLst>
      <p:ext uri="{BB962C8B-B14F-4D97-AF65-F5344CB8AC3E}">
        <p14:creationId xmlns:p14="http://schemas.microsoft.com/office/powerpoint/2010/main" val="633614632"/>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Subqueries with IN,  ALL, ANY, or SOME</a:t>
            </a:r>
          </a:p>
        </p:txBody>
      </p:sp>
      <p:sp>
        <p:nvSpPr>
          <p:cNvPr id="3" name="Rectangle 2"/>
          <p:cNvSpPr/>
          <p:nvPr/>
        </p:nvSpPr>
        <p:spPr>
          <a:xfrm>
            <a:off x="108856" y="728008"/>
            <a:ext cx="8882743"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p:txBody>
      </p:sp>
      <p:sp>
        <p:nvSpPr>
          <p:cNvPr id="7" name="Rectangle 6"/>
          <p:cNvSpPr/>
          <p:nvPr/>
        </p:nvSpPr>
        <p:spPr>
          <a:xfrm>
            <a:off x="108855" y="2743200"/>
            <a:ext cx="8882743" cy="923330"/>
          </a:xfrm>
          <a:prstGeom prst="rect">
            <a:avLst/>
          </a:prstGeom>
          <a:solidFill>
            <a:srgbClr val="E1FBF9"/>
          </a:solidFill>
        </p:spPr>
        <p:txBody>
          <a:bodyPr wrap="square">
            <a:spAutoFit/>
          </a:bodyPr>
          <a:lstStyle/>
          <a:p>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p:txBody>
      </p:sp>
      <p:sp>
        <p:nvSpPr>
          <p:cNvPr id="9" name="Rectangle 8"/>
          <p:cNvSpPr/>
          <p:nvPr/>
        </p:nvSpPr>
        <p:spPr>
          <a:xfrm>
            <a:off x="132606" y="4433669"/>
            <a:ext cx="8882743" cy="646331"/>
          </a:xfrm>
          <a:prstGeom prst="rect">
            <a:avLst/>
          </a:prstGeom>
          <a:solidFill>
            <a:srgbClr val="E1FBF9"/>
          </a:solidFill>
        </p:spPr>
        <p:txBody>
          <a:bodyPr wrap="square">
            <a:spAutoFit/>
          </a:bodyPr>
          <a:lstStyle/>
          <a:p>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not synonyms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
        <p:nvSpPr>
          <p:cNvPr id="10" name="Rectangle 9"/>
          <p:cNvSpPr/>
          <p:nvPr/>
        </p:nvSpPr>
        <p:spPr>
          <a:xfrm>
            <a:off x="6096000" y="757696"/>
            <a:ext cx="2895597" cy="707886"/>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11" name="Rectangle 10"/>
          <p:cNvSpPr/>
          <p:nvPr/>
        </p:nvSpPr>
        <p:spPr>
          <a:xfrm>
            <a:off x="108855" y="3722469"/>
            <a:ext cx="8882742" cy="646331"/>
          </a:xfrm>
          <a:prstGeom prst="rect">
            <a:avLst/>
          </a:prstGeom>
          <a:solidFill>
            <a:srgbClr val="E1FBF9"/>
          </a:solidFill>
        </p:spPr>
        <p:txBody>
          <a:bodyPr wrap="square">
            <a:spAutoFit/>
          </a:bodyPr>
          <a:lstStyle/>
          <a:p>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p:txBody>
      </p:sp>
      <p:sp>
        <p:nvSpPr>
          <p:cNvPr id="5" name="Rectangle 4"/>
          <p:cNvSpPr/>
          <p:nvPr/>
        </p:nvSpPr>
        <p:spPr>
          <a:xfrm>
            <a:off x="152399" y="5257800"/>
            <a:ext cx="8862949"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latin typeface="Arial" panose="020B0604020202020204" pitchFamily="34" charset="0"/>
                <a:cs typeface="Arial" panose="020B0604020202020204" pitchFamily="34" charset="0"/>
              </a:rPr>
              <a:t> (5+5, 10+10)</a:t>
            </a:r>
          </a:p>
        </p:txBody>
      </p:sp>
      <p:sp>
        <p:nvSpPr>
          <p:cNvPr id="12" name="Rectangle 11"/>
          <p:cNvSpPr/>
          <p:nvPr/>
        </p:nvSpPr>
        <p:spPr>
          <a:xfrm>
            <a:off x="152401" y="5772090"/>
            <a:ext cx="8839196"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latin typeface="Arial" panose="020B0604020202020204" pitchFamily="34" charset="0"/>
                <a:cs typeface="Arial" panose="020B0604020202020204" pitchFamily="34" charset="0"/>
              </a:rPr>
              <a:t> (10, 20) </a:t>
            </a:r>
            <a:r>
              <a:rPr lang="en-IN" sz="2000" dirty="0">
                <a:solidFill>
                  <a:srgbClr val="92D050"/>
                </a:solidFill>
                <a:latin typeface="Arial" panose="020B0604020202020204" pitchFamily="34" charset="0"/>
                <a:cs typeface="Arial" panose="020B0604020202020204" pitchFamily="34" charset="0"/>
              </a:rPr>
              <a:t>//error</a:t>
            </a:r>
          </a:p>
        </p:txBody>
      </p:sp>
      <p:cxnSp>
        <p:nvCxnSpPr>
          <p:cNvPr id="8" name="Elbow Connector 7"/>
          <p:cNvCxnSpPr/>
          <p:nvPr/>
        </p:nvCxnSpPr>
        <p:spPr>
          <a:xfrm rot="10800000" flipV="1">
            <a:off x="7010400" y="4954476"/>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65160135"/>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727801"/>
            <a:ext cx="9144000" cy="2308324"/>
          </a:xfrm>
          <a:prstGeom prst="rect">
            <a:avLst/>
          </a:prstGeom>
          <a:noFill/>
        </p:spPr>
        <p:txBody>
          <a:bodyPr wrap="square">
            <a:spAutoFit/>
          </a:bodyPr>
          <a:lstStyle/>
          <a:p>
            <a:pPr marL="342900" lvl="0" indent="-342900">
              <a:spcAft>
                <a:spcPts val="0"/>
              </a:spcAft>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lvl="0" indent="-342900">
              <a:spcAft>
                <a:spcPts val="0"/>
              </a:spcAft>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lvl="0" indent="-342900">
              <a:spcAft>
                <a:spcPts val="0"/>
              </a:spcAft>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lvl="0" indent="-342900">
              <a:spcAft>
                <a:spcPts val="0"/>
              </a:spcAft>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lvl="0" indent="-342900">
              <a:spcAft>
                <a:spcPts val="0"/>
              </a:spcAft>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lvl="0" indent="-342900">
              <a:spcAft>
                <a:spcPts val="0"/>
              </a:spcAft>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sz="1600" dirty="0">
              <a:solidFill>
                <a:schemeClr val="bg2">
                  <a:lumMod val="25000"/>
                </a:schemeClr>
              </a:solidFill>
              <a:effectLst/>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200" y="3124200"/>
            <a:ext cx="4366800" cy="286753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45281" y="3124199"/>
            <a:ext cx="4436906" cy="2869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451" y="722055"/>
            <a:ext cx="9144000" cy="2308324"/>
          </a:xfrm>
          <a:prstGeom prst="rect">
            <a:avLst/>
          </a:prstGeom>
          <a:noFill/>
        </p:spPr>
        <p:txBody>
          <a:bodyPr wrap="square">
            <a:spAutoFit/>
          </a:bodyPr>
          <a:lstStyle/>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7108" y="3275800"/>
            <a:ext cx="4438800" cy="248131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63094" y="3225171"/>
            <a:ext cx="4438800" cy="25825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all</a:t>
            </a:r>
          </a:p>
        </p:txBody>
      </p:sp>
      <p:grpSp>
        <p:nvGrpSpPr>
          <p:cNvPr id="6" name="Group 5"/>
          <p:cNvGrpSpPr/>
          <p:nvPr/>
        </p:nvGrpSpPr>
        <p:grpSpPr>
          <a:xfrm>
            <a:off x="72787" y="1143000"/>
            <a:ext cx="8998426" cy="1559760"/>
            <a:chOff x="152400" y="4634526"/>
            <a:chExt cx="8998426"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377300"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Subqueries with IN,  ALL, ANY, or SOME</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76200" y="1813679"/>
            <a:ext cx="8991600" cy="3139321"/>
          </a:xfrm>
          <a:prstGeom prst="rect">
            <a:avLst/>
          </a:prstGeom>
        </p:spPr>
        <p:txBody>
          <a:bodyPr wrap="square">
            <a:spAutoFit/>
          </a:bodyPr>
          <a:lstStyle/>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DEPTNO</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10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20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&gt;ALL</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&gt;ANY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&gt;SOME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106452" y="5271107"/>
            <a:ext cx="8786027" cy="646331"/>
          </a:xfrm>
          <a:prstGeom prst="rect">
            <a:avLst/>
          </a:prstGeom>
        </p:spPr>
        <p:txBody>
          <a:bodyPr wrap="square">
            <a:spAutoFit/>
          </a:bodyPr>
          <a:lstStyle/>
          <a:p>
            <a:r>
              <a:rPr lang="en-IN" dirty="0"/>
              <a:t>select * from d1 where c1 not in (select min(c1) from d1 group by </a:t>
            </a:r>
            <a:r>
              <a:rPr lang="en-IN" dirty="0" err="1"/>
              <a:t>deptno,dname,loc,walletid</a:t>
            </a:r>
            <a:r>
              <a:rPr lang="en-IN" dirty="0"/>
              <a:t>) order by </a:t>
            </a:r>
            <a:r>
              <a:rPr lang="en-IN" dirty="0" err="1"/>
              <a:t>deptno</a:t>
            </a:r>
            <a:r>
              <a:rPr lang="en-IN" dirty="0"/>
              <a:t>;</a:t>
            </a:r>
          </a:p>
        </p:txBody>
      </p:sp>
    </p:spTree>
    <p:extLst>
      <p:ext uri="{BB962C8B-B14F-4D97-AF65-F5344CB8AC3E}">
        <p14:creationId xmlns:p14="http://schemas.microsoft.com/office/powerpoint/2010/main" val="3489079377"/>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Row Subqueries</a:t>
            </a: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76200" y="1981200"/>
            <a:ext cx="8991600" cy="1477328"/>
          </a:xfrm>
          <a:prstGeom prst="rect">
            <a:avLst/>
          </a:prstGeom>
        </p:spPr>
        <p:txBody>
          <a:bodyPr wrap="square">
            <a:spAutoFit/>
          </a:bodyPr>
          <a:lstStyle/>
          <a:p>
            <a:pPr marL="342900" indent="-342900">
              <a:buFont typeface="+mj-lt"/>
              <a:buAutoNum type="arabicPeriod"/>
            </a:pPr>
            <a:r>
              <a:rPr lang="en-IN" dirty="0">
                <a:solidFill>
                  <a:srgbClr val="FF0000"/>
                </a:solidFill>
                <a:latin typeface="Arial" panose="020B0604020202020204" pitchFamily="34" charset="0"/>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b="1" dirty="0">
                <a:solidFill>
                  <a:srgbClr val="E0D612"/>
                </a:solidFill>
                <a:latin typeface="Arial" panose="020B0604020202020204" pitchFamily="34" charset="0"/>
                <a:cs typeface="Arial" panose="020B0604020202020204" pitchFamily="34" charset="0"/>
              </a:rPr>
              <a:t>ROW</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1</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1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10</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Tree>
    <p:extLst>
      <p:ext uri="{BB962C8B-B14F-4D97-AF65-F5344CB8AC3E}">
        <p14:creationId xmlns:p14="http://schemas.microsoft.com/office/powerpoint/2010/main" val="2524787196"/>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Subqueries with EXISTS or NOT EXISTS</a:t>
            </a: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76200" y="2027872"/>
            <a:ext cx="8991600" cy="3139321"/>
          </a:xfrm>
          <a:prstGeom prst="rect">
            <a:avLst/>
          </a:prstGeom>
        </p:spPr>
        <p:txBody>
          <a:bodyPr wrap="square">
            <a:spAutoFit/>
          </a:bodyPr>
          <a:lstStyle/>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EMP.DEPTNO</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DEPT.DEPTNO</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b="1"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EMP.DEPTNO</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DEPT.DEPTNO</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b="1"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E.MGR</a:t>
            </a:r>
            <a:r>
              <a:rPr lang="en-US" dirty="0">
                <a:solidFill>
                  <a:srgbClr val="DD4A68"/>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M.EMPNO</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p>
          <a:p>
            <a:pPr marL="342900" indent="-342900">
              <a:buFont typeface="+mj-lt"/>
              <a:buAutoNum type="arabicPeriod"/>
            </a:pPr>
            <a:endParaRPr lang="en-US"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b="1"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E.MGR</a:t>
            </a:r>
            <a:r>
              <a:rPr lang="en-US" dirty="0">
                <a:solidFill>
                  <a:srgbClr val="DD4A68"/>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M.EMPNO</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14467614"/>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Correlated Subqueries</a:t>
            </a: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76200" y="1841401"/>
            <a:ext cx="8991600" cy="3949799"/>
          </a:xfrm>
          <a:prstGeom prst="rect">
            <a:avLst/>
          </a:prstGeom>
        </p:spPr>
        <p:txBody>
          <a:bodyPr wrap="square">
            <a:spAutoFit/>
          </a:bodyPr>
          <a:lstStyle/>
          <a:p>
            <a:r>
              <a:rPr lang="en-IN" sz="1600" dirty="0">
                <a:latin typeface="Arial" panose="020B0604020202020204" pitchFamily="34" charset="0"/>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&gt;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AVG</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ORDER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a:latin typeface="Arial" panose="020B0604020202020204" pitchFamily="34" charset="0"/>
                <a:cs typeface="Arial" panose="020B0604020202020204" pitchFamily="34" charset="0"/>
              </a:rPr>
              <a:t> DEPTNO;</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ENAME, SAL, JOB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&gt;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AVG</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EMP.JOB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JOB, </a:t>
            </a:r>
            <a:r>
              <a:rPr lang="en-IN" sz="1600" dirty="0">
                <a:solidFill>
                  <a:srgbClr val="C74C49"/>
                </a:solidFill>
                <a:latin typeface="Arial" panose="020B0604020202020204" pitchFamily="34" charset="0"/>
                <a:cs typeface="Arial" panose="020B0604020202020204" pitchFamily="34" charset="0"/>
              </a:rPr>
              <a:t>MAX</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&lt;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MAX</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GROUP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a:latin typeface="Arial" panose="020B0604020202020204" pitchFamily="34" charset="0"/>
                <a:cs typeface="Arial" panose="020B0604020202020204" pitchFamily="34" charset="0"/>
              </a:rPr>
              <a:t> E.JOB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GROUP BY JOB;</a:t>
            </a:r>
          </a:p>
          <a:p>
            <a:pPr marL="285750" indent="-285750">
              <a:buFont typeface="Arial" panose="020B0604020202020204" pitchFamily="34" charset="0"/>
              <a:buChar char="•"/>
            </a:pPr>
            <a:endParaRPr lang="en-IN" sz="1600" baseline="30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DISTINCTROW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DEPT.DEPTNO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(Intersect)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DISTINCTROW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US" sz="1600" b="1" dirty="0">
                <a:solidFill>
                  <a:srgbClr val="E0D612"/>
                </a:solidFill>
                <a:latin typeface="Arial" panose="020B0604020202020204" pitchFamily="34" charset="0"/>
                <a:cs typeface="Arial" panose="020B0604020202020204" pitchFamily="34" charset="0"/>
              </a:rPr>
              <a:t>NOT</a:t>
            </a:r>
            <a:r>
              <a:rPr lang="en-US" sz="1600" b="1"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DEPT.DEPTNO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34750841"/>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JOINS</a:t>
            </a:r>
          </a:p>
        </p:txBody>
      </p:sp>
    </p:spTree>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a:t>
            </a:r>
            <a:endParaRPr lang="en-IN" sz="3200" b="1" i="1" dirty="0">
              <a:solidFill>
                <a:srgbClr val="FFFF00"/>
              </a:solidFill>
              <a:latin typeface="Arial" pitchFamily="34" charset="0"/>
              <a:cs typeface="Arial" pitchFamily="34" charset="0"/>
            </a:endParaRPr>
          </a:p>
        </p:txBody>
      </p:sp>
    </p:spTree>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838200"/>
            <a:ext cx="8839200" cy="3477875"/>
          </a:xfrm>
          <a:prstGeom prst="rect">
            <a:avLst/>
          </a:prstGeom>
        </p:spPr>
        <p:txBody>
          <a:bodyPr wrap="square">
            <a:spAutoFit/>
          </a:bodyPr>
          <a:lstStyle/>
          <a:p>
            <a:pPr marL="285750" lvl="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lvl="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lvl="0" indent="-285750">
              <a:spcBef>
                <a:spcPct val="0"/>
              </a:spcBef>
              <a:buFont typeface="Arial" panose="020B0604020202020204" pitchFamily="34" charset="0"/>
              <a:buChar char="•"/>
              <a:defRPr/>
            </a:pPr>
            <a:r>
              <a:rPr lang="en-US" sz="2000" dirty="0">
                <a:solidFill>
                  <a:srgbClr val="005E74"/>
                </a:solidFill>
              </a:rPr>
              <a:t>Equijoin – Inner Join</a:t>
            </a:r>
          </a:p>
          <a:p>
            <a:pPr marL="285750" lvl="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lvl="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lvl="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lvl="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lvl="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lvl="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Tree>
    <p:extLst>
      <p:ext uri="{BB962C8B-B14F-4D97-AF65-F5344CB8AC3E}">
        <p14:creationId xmlns:p14="http://schemas.microsoft.com/office/powerpoint/2010/main" val="1076667074"/>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JOIN</a:t>
            </a:r>
          </a:p>
        </p:txBody>
      </p:sp>
      <p:sp>
        <p:nvSpPr>
          <p:cNvPr id="3" name="Rectangle 2"/>
          <p:cNvSpPr/>
          <p:nvPr/>
        </p:nvSpPr>
        <p:spPr>
          <a:xfrm>
            <a:off x="1214414" y="3283865"/>
            <a:ext cx="6858048" cy="1631216"/>
          </a:xfrm>
          <a:prstGeom prst="rect">
            <a:avLst/>
          </a:prstGeom>
        </p:spPr>
        <p:txBody>
          <a:bodyPr wrap="square">
            <a:spAutoFit/>
          </a:bodyPr>
          <a:lstStyle/>
          <a:p>
            <a:r>
              <a:rPr lang="en-US" sz="2000" b="1" dirty="0">
                <a:solidFill>
                  <a:schemeClr val="bg2">
                    <a:lumMod val="50000"/>
                  </a:schemeClr>
                </a:solidFill>
              </a:rPr>
              <a:t>Cartesian/Product means</a:t>
            </a:r>
            <a:r>
              <a:rPr lang="en-US" sz="2000" dirty="0">
                <a:solidFill>
                  <a:schemeClr val="bg2">
                    <a:lumMod val="50000"/>
                  </a:schemeClr>
                </a:solidFill>
              </a:rPr>
              <a:t> Number of Rows present in Table 1 Multiplied by Number of Rows present in Table 2. </a:t>
            </a:r>
          </a:p>
          <a:p>
            <a:endParaRPr lang="en-US" sz="2000" dirty="0">
              <a:solidFill>
                <a:schemeClr val="bg2">
                  <a:lumMod val="50000"/>
                </a:schemeClr>
              </a:solidFill>
            </a:endParaRPr>
          </a:p>
          <a:p>
            <a:r>
              <a:rPr lang="en-US" sz="2000" dirty="0">
                <a:solidFill>
                  <a:srgbClr val="E01E1E"/>
                </a:solidFill>
              </a:rPr>
              <a:t>TIP</a:t>
            </a:r>
            <a:r>
              <a:rPr lang="en-US" sz="2000" dirty="0">
                <a:solidFill>
                  <a:schemeClr val="bg2">
                    <a:lumMod val="50000"/>
                  </a:schemeClr>
                </a:solidFill>
              </a:rPr>
              <a:t>: </a:t>
            </a:r>
            <a:r>
              <a:rPr lang="en-US" sz="2000" b="1" dirty="0">
                <a:solidFill>
                  <a:schemeClr val="bg2">
                    <a:lumMod val="50000"/>
                  </a:schemeClr>
                </a:solidFill>
              </a:rPr>
              <a:t>Cross Join in MySQL</a:t>
            </a:r>
            <a:r>
              <a:rPr lang="en-US" sz="2000" dirty="0">
                <a:solidFill>
                  <a:schemeClr val="bg2">
                    <a:lumMod val="50000"/>
                  </a:schemeClr>
                </a:solidFill>
              </a:rPr>
              <a:t> does not require any common column to </a:t>
            </a:r>
            <a:r>
              <a:rPr lang="en-US" sz="2000" b="1" dirty="0">
                <a:solidFill>
                  <a:schemeClr val="bg2">
                    <a:lumMod val="50000"/>
                  </a:schemeClr>
                </a:solidFill>
              </a:rPr>
              <a:t>join</a:t>
            </a:r>
            <a:r>
              <a:rPr lang="en-US" sz="2000" dirty="0">
                <a:solidFill>
                  <a:schemeClr val="bg2">
                    <a:lumMod val="50000"/>
                  </a:schemeClr>
                </a:solidFill>
              </a:rPr>
              <a:t> two table.</a:t>
            </a:r>
            <a:endParaRPr lang="en-US" sz="2000" dirty="0">
              <a:solidFill>
                <a:schemeClr val="bg2">
                  <a:lumMod val="50000"/>
                </a:schemeClr>
              </a:solidFill>
              <a:latin typeface="Arial" pitchFamily="34" charset="0"/>
              <a:cs typeface="Arial" pitchFamily="34" charset="0"/>
            </a:endParaRPr>
          </a:p>
        </p:txBody>
      </p:sp>
    </p:spTree>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Cartesian or Product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85800"/>
            <a:ext cx="8991600" cy="954107"/>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76200" y="1600200"/>
            <a:ext cx="899160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pic>
        <p:nvPicPr>
          <p:cNvPr id="26" name="Picture 25"/>
          <p:cNvPicPr>
            <a:picLocks noChangeAspect="1"/>
          </p:cNvPicPr>
          <p:nvPr/>
        </p:nvPicPr>
        <p:blipFill>
          <a:blip r:embed="rId2"/>
          <a:stretch>
            <a:fillRect/>
          </a:stretch>
        </p:blipFill>
        <p:spPr>
          <a:xfrm>
            <a:off x="10886" y="2586964"/>
            <a:ext cx="9133114" cy="1980000"/>
          </a:xfrm>
          <a:prstGeom prst="rect">
            <a:avLst/>
          </a:prstGeom>
        </p:spPr>
      </p:pic>
    </p:spTree>
    <p:extLst>
      <p:ext uri="{BB962C8B-B14F-4D97-AF65-F5344CB8AC3E}">
        <p14:creationId xmlns:p14="http://schemas.microsoft.com/office/powerpoint/2010/main" val="2765306214"/>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Cartesian or Product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85800"/>
            <a:ext cx="8991600" cy="954107"/>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76200" y="1524000"/>
            <a:ext cx="899160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sp>
        <p:nvSpPr>
          <p:cNvPr id="8" name="Rectangle 7"/>
          <p:cNvSpPr/>
          <p:nvPr/>
        </p:nvSpPr>
        <p:spPr>
          <a:xfrm>
            <a:off x="162296" y="1981200"/>
            <a:ext cx="8819408"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ea typeface="Times New Roman" panose="02020603050405020304" pitchFamily="18" charset="0"/>
              </a:rPr>
              <a:t> MENUCARD, SOFTDRINK;</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M.NAME, S.NAME, M.RATE, S.RATE, M.RATE + S.RATE AS "TOTAL" </a:t>
            </a:r>
            <a:r>
              <a:rPr lang="en-US" dirty="0">
                <a:solidFill>
                  <a:srgbClr val="0077AA"/>
                </a:solidFill>
                <a:latin typeface="Arial" panose="020B0604020202020204" pitchFamily="34" charset="0"/>
                <a:ea typeface="Times New Roman" panose="02020603050405020304" pitchFamily="18" charset="0"/>
              </a:rPr>
              <a:t>FROM</a:t>
            </a:r>
            <a:r>
              <a:rPr lang="en-US" dirty="0"/>
              <a:t> MENUCARD M, SOFTDRINK S;</a:t>
            </a:r>
          </a:p>
        </p:txBody>
      </p:sp>
      <p:pic>
        <p:nvPicPr>
          <p:cNvPr id="13" name="Picture 12"/>
          <p:cNvPicPr>
            <a:picLocks noChangeAspect="1"/>
          </p:cNvPicPr>
          <p:nvPr/>
        </p:nvPicPr>
        <p:blipFill>
          <a:blip r:embed="rId2"/>
          <a:stretch>
            <a:fillRect/>
          </a:stretch>
        </p:blipFill>
        <p:spPr>
          <a:xfrm>
            <a:off x="76200" y="3124200"/>
            <a:ext cx="4145478" cy="3185114"/>
          </a:xfrm>
          <a:prstGeom prst="rect">
            <a:avLst/>
          </a:prstGeom>
        </p:spPr>
      </p:pic>
      <p:pic>
        <p:nvPicPr>
          <p:cNvPr id="14" name="Picture 13"/>
          <p:cNvPicPr>
            <a:picLocks noChangeAspect="1"/>
          </p:cNvPicPr>
          <p:nvPr/>
        </p:nvPicPr>
        <p:blipFill>
          <a:blip r:embed="rId3"/>
          <a:stretch>
            <a:fillRect/>
          </a:stretch>
        </p:blipFill>
        <p:spPr>
          <a:xfrm>
            <a:off x="4724400" y="3098892"/>
            <a:ext cx="3962400" cy="3321424"/>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2400" y="228600"/>
            <a:ext cx="88392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Index</a:t>
            </a:r>
            <a:endParaRPr kumimoji="0" lang="en-US" sz="3600" b="1" i="1" u="none" strike="noStrike" kern="1200" cap="none" spc="0" normalizeH="0" baseline="0" noProof="0" dirty="0">
              <a:ln>
                <a:noFill/>
              </a:ln>
              <a:solidFill>
                <a:schemeClr val="bg1"/>
              </a:solidFill>
              <a:effectLst/>
              <a:uLnTx/>
              <a:uFillTx/>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3783077260"/>
              </p:ext>
            </p:extLst>
          </p:nvPr>
        </p:nvGraphicFramePr>
        <p:xfrm>
          <a:off x="152400" y="1071880"/>
          <a:ext cx="8839200" cy="482092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370840">
                <a:tc>
                  <a:txBody>
                    <a:bodyPr/>
                    <a:lstStyle/>
                    <a:p>
                      <a:r>
                        <a:rPr lang="en-US" sz="1600" dirty="0">
                          <a:latin typeface="Arial" panose="020B0604020202020204" pitchFamily="34" charset="0"/>
                          <a:cs typeface="Arial" panose="020B0604020202020204" pitchFamily="34" charset="0"/>
                        </a:rPr>
                        <a:t>Topic</a:t>
                      </a:r>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2" action="ppaction://hlinksldjump"/>
                        </a:rPr>
                        <a:t>Entity Relationship Diagram Symbols.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3" action="ppaction://hlinksldjump"/>
                        </a:rPr>
                        <a:t>Common relationships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2"/>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4" action="ppaction://hlinksldjump"/>
                        </a:rPr>
                        <a:t>What is Data Modeling?</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rPr>
                        <a:t>What is Schema?</a:t>
                      </a:r>
                    </a:p>
                  </a:txBody>
                  <a:tcPr anchor="ctr"/>
                </a:tc>
                <a:extLst>
                  <a:ext uri="{0D108BD9-81ED-4DB2-BD59-A6C34878D82A}">
                    <a16:rowId xmlns:a16="http://schemas.microsoft.com/office/drawing/2014/main" val="10004"/>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5" action="ppaction://hlinksldjump"/>
                        </a:rPr>
                        <a:t>SQL Structured Query Language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5"/>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6" action="ppaction://hlinksldjump"/>
                        </a:rPr>
                        <a:t>Login to MySQL</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6"/>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7" action="ppaction://hlinksldjump"/>
                        </a:rPr>
                        <a:t>SHOW DATABASES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7"/>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8" action="ppaction://hlinksldjump"/>
                        </a:rPr>
                        <a:t>Information Functions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8"/>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9" action="ppaction://hlinksldjump"/>
                        </a:rPr>
                        <a:t>Source Command</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9"/>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0" action="ppaction://hlinksldjump"/>
                        </a:rPr>
                        <a:t>Show Columns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0"/>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1" action="ppaction://hlinksldjump"/>
                        </a:rPr>
                        <a:t>Show Tables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1"/>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2" action="ppaction://hlinksldjump"/>
                        </a:rPr>
                        <a:t>Show Tables Status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36345293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228600" y="2304000"/>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Tree>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Cartesian or Product</a:t>
            </a:r>
            <a:endParaRPr lang="en-IN" sz="3200" b="1" i="1" dirty="0">
              <a:solidFill>
                <a:srgbClr val="FFFF00"/>
              </a:solidFill>
              <a:latin typeface="Arial" pitchFamily="34" charset="0"/>
              <a:cs typeface="Arial" pitchFamily="34" charset="0"/>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3396116" cy="575075"/>
          </a:xfrm>
          <a:prstGeom prst="rect">
            <a:avLst/>
          </a:prstGeom>
        </p:spPr>
      </p:pic>
      <p:sp>
        <p:nvSpPr>
          <p:cNvPr id="8" name="Rectangle 7"/>
          <p:cNvSpPr/>
          <p:nvPr/>
        </p:nvSpPr>
        <p:spPr>
          <a:xfrm>
            <a:off x="162296" y="838200"/>
            <a:ext cx="881940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NAME, COUNT(*) "TOTAL EMPLOYEES", RATE * COUNT(*) "TOTAL COST" </a:t>
            </a:r>
            <a:r>
              <a:rPr lang="en-US" dirty="0">
                <a:solidFill>
                  <a:srgbClr val="0077AA"/>
                </a:solidFill>
                <a:latin typeface="Arial" panose="020B0604020202020204" pitchFamily="34" charset="0"/>
                <a:ea typeface="Times New Roman" panose="02020603050405020304" pitchFamily="18" charset="0"/>
              </a:rPr>
              <a:t>FROM</a:t>
            </a:r>
            <a:r>
              <a:rPr lang="en-US" dirty="0"/>
              <a:t> N2EMPLOYEE, SOFTDRINK GROUP BY NAME;</a:t>
            </a:r>
          </a:p>
        </p:txBody>
      </p:sp>
      <p:pic>
        <p:nvPicPr>
          <p:cNvPr id="11" name="Picture 10"/>
          <p:cNvPicPr>
            <a:picLocks noChangeAspect="1"/>
          </p:cNvPicPr>
          <p:nvPr/>
        </p:nvPicPr>
        <p:blipFill>
          <a:blip r:embed="rId3"/>
          <a:stretch>
            <a:fillRect/>
          </a:stretch>
        </p:blipFill>
        <p:spPr>
          <a:xfrm>
            <a:off x="209684" y="1600200"/>
            <a:ext cx="6619504" cy="1759395"/>
          </a:xfrm>
          <a:prstGeom prst="rect">
            <a:avLst/>
          </a:prstGeom>
        </p:spPr>
      </p:pic>
      <p:sp>
        <p:nvSpPr>
          <p:cNvPr id="2" name="Rectangle 1"/>
          <p:cNvSpPr/>
          <p:nvPr/>
        </p:nvSpPr>
        <p:spPr>
          <a:xfrm>
            <a:off x="209684" y="3505200"/>
            <a:ext cx="862951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NAME, TYPE, COST </a:t>
            </a:r>
            <a:r>
              <a:rPr lang="en-US" dirty="0">
                <a:solidFill>
                  <a:srgbClr val="0077AA"/>
                </a:solidFill>
                <a:latin typeface="Arial" panose="020B0604020202020204" pitchFamily="34" charset="0"/>
                <a:ea typeface="Times New Roman" panose="02020603050405020304" pitchFamily="18" charset="0"/>
              </a:rPr>
              <a:t>FROM</a:t>
            </a:r>
            <a:r>
              <a:rPr lang="en-US" dirty="0"/>
              <a:t> BOOK, AVAILABLEIN;</a:t>
            </a:r>
          </a:p>
        </p:txBody>
      </p:sp>
      <p:pic>
        <p:nvPicPr>
          <p:cNvPr id="5" name="Picture 4"/>
          <p:cNvPicPr>
            <a:picLocks noChangeAspect="1"/>
          </p:cNvPicPr>
          <p:nvPr/>
        </p:nvPicPr>
        <p:blipFill>
          <a:blip r:embed="rId4"/>
          <a:stretch>
            <a:fillRect/>
          </a:stretch>
        </p:blipFill>
        <p:spPr>
          <a:xfrm>
            <a:off x="224527" y="3954128"/>
            <a:ext cx="3356873" cy="2675271"/>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Cross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21523"/>
            <a:ext cx="8991600"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76200" y="1916923"/>
            <a:ext cx="9067800" cy="707886"/>
          </a:xfrm>
          <a:prstGeom prst="rect">
            <a:avLst/>
          </a:prstGeom>
        </p:spPr>
        <p:txBody>
          <a:bodyPr wrap="square">
            <a:spAutoFit/>
          </a:bodyPr>
          <a:lstStyle/>
          <a:p>
            <a:r>
              <a:rPr lang="en-US" sz="2000" dirty="0">
                <a:solidFill>
                  <a:srgbClr val="0077AA"/>
                </a:solidFill>
                <a:latin typeface="Liberation Mono"/>
              </a:rPr>
              <a:t>SELECT column-list from &lt;table_references&gt; CROSS JOIN &lt;table_references&gt;</a:t>
            </a:r>
          </a:p>
        </p:txBody>
      </p:sp>
      <p:sp>
        <p:nvSpPr>
          <p:cNvPr id="10" name="Rectangle 9"/>
          <p:cNvSpPr/>
          <p:nvPr/>
        </p:nvSpPr>
        <p:spPr>
          <a:xfrm>
            <a:off x="162296" y="2667000"/>
            <a:ext cx="6030305"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 </a:t>
            </a:r>
            <a:r>
              <a:rPr lang="en-US" dirty="0">
                <a:solidFill>
                  <a:srgbClr val="0077AA"/>
                </a:solidFill>
                <a:latin typeface="Arial" panose="020B0604020202020204" pitchFamily="34" charset="0"/>
                <a:ea typeface="Times New Roman" panose="02020603050405020304" pitchFamily="18" charset="0"/>
              </a:rPr>
              <a:t>FROM</a:t>
            </a:r>
            <a:r>
              <a:rPr lang="en-US" dirty="0"/>
              <a:t> BOOK</a:t>
            </a:r>
            <a:r>
              <a:rPr lang="en-IN" dirty="0">
                <a:solidFill>
                  <a:srgbClr val="E0D612"/>
                </a:solidFill>
                <a:latin typeface="Arial" panose="020B0604020202020204" pitchFamily="34" charset="0"/>
                <a:cs typeface="Arial" panose="020B0604020202020204" pitchFamily="34" charset="0"/>
              </a:rPr>
              <a:t> CROSS</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US" dirty="0"/>
              <a:t> AVAILABLEIN;</a:t>
            </a:r>
          </a:p>
        </p:txBody>
      </p:sp>
      <p:pic>
        <p:nvPicPr>
          <p:cNvPr id="11" name="Picture 10"/>
          <p:cNvPicPr>
            <a:picLocks noChangeAspect="1"/>
          </p:cNvPicPr>
          <p:nvPr/>
        </p:nvPicPr>
        <p:blipFill>
          <a:blip r:embed="rId2"/>
          <a:stretch>
            <a:fillRect/>
          </a:stretch>
        </p:blipFill>
        <p:spPr>
          <a:xfrm>
            <a:off x="181098" y="3124200"/>
            <a:ext cx="3705102" cy="3598862"/>
          </a:xfrm>
          <a:prstGeom prst="rect">
            <a:avLst/>
          </a:prstGeom>
        </p:spPr>
      </p:pic>
    </p:spTree>
    <p:extLst>
      <p:ext uri="{BB962C8B-B14F-4D97-AF65-F5344CB8AC3E}">
        <p14:creationId xmlns:p14="http://schemas.microsoft.com/office/powerpoint/2010/main" val="3247180374"/>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JOIN</a:t>
            </a:r>
          </a:p>
        </p:txBody>
      </p:sp>
      <p:sp>
        <p:nvSpPr>
          <p:cNvPr id="3" name="Rectangle 2"/>
          <p:cNvSpPr/>
          <p:nvPr/>
        </p:nvSpPr>
        <p:spPr>
          <a:xfrm>
            <a:off x="214282" y="3283865"/>
            <a:ext cx="8786874" cy="1631216"/>
          </a:xfrm>
          <a:prstGeom prst="rect">
            <a:avLst/>
          </a:prstGeom>
        </p:spPr>
        <p:txBody>
          <a:bodyPr wrap="square">
            <a:spAutoFit/>
          </a:bodyPr>
          <a:lstStyle/>
          <a:p>
            <a:r>
              <a:rPr lang="en-US" sz="2000" dirty="0">
                <a:solidFill>
                  <a:schemeClr val="bg2">
                    <a:lumMod val="50000"/>
                  </a:schemeClr>
                </a:solidFill>
              </a:rPr>
              <a:t>An </a:t>
            </a:r>
            <a:r>
              <a:rPr lang="en-US" sz="2000" b="1" dirty="0">
                <a:solidFill>
                  <a:schemeClr val="bg2">
                    <a:lumMod val="50000"/>
                  </a:schemeClr>
                </a:solidFill>
              </a:rPr>
              <a:t>equijoin</a:t>
            </a:r>
            <a:r>
              <a:rPr lang="en-US" sz="2000" dirty="0">
                <a:solidFill>
                  <a:schemeClr val="bg2">
                    <a:lumMod val="50000"/>
                  </a:schemeClr>
                </a:solidFill>
              </a:rPr>
              <a:t> is a </a:t>
            </a:r>
            <a:r>
              <a:rPr lang="en-US" sz="2000" b="1" dirty="0">
                <a:solidFill>
                  <a:schemeClr val="bg2">
                    <a:lumMod val="50000"/>
                  </a:schemeClr>
                </a:solidFill>
              </a:rPr>
              <a:t>join</a:t>
            </a:r>
            <a:r>
              <a:rPr lang="en-US" sz="2000" dirty="0">
                <a:solidFill>
                  <a:schemeClr val="bg2">
                    <a:lumMod val="50000"/>
                  </a:schemeClr>
                </a:solidFill>
              </a:rPr>
              <a:t> with a </a:t>
            </a:r>
            <a:r>
              <a:rPr lang="en-US" sz="2000" b="1" dirty="0">
                <a:solidFill>
                  <a:schemeClr val="bg2">
                    <a:lumMod val="50000"/>
                  </a:schemeClr>
                </a:solidFill>
              </a:rPr>
              <a:t>join</a:t>
            </a:r>
            <a:r>
              <a:rPr lang="en-US" sz="2000" dirty="0">
                <a:solidFill>
                  <a:schemeClr val="bg2">
                    <a:lumMod val="50000"/>
                  </a:schemeClr>
                </a:solidFill>
              </a:rPr>
              <a:t> condition containing an equality operator. An </a:t>
            </a:r>
            <a:r>
              <a:rPr lang="en-US" sz="2000" b="1" dirty="0">
                <a:solidFill>
                  <a:schemeClr val="bg2">
                    <a:lumMod val="50000"/>
                  </a:schemeClr>
                </a:solidFill>
              </a:rPr>
              <a:t>equijoin</a:t>
            </a:r>
            <a:r>
              <a:rPr lang="en-US" sz="2000" dirty="0">
                <a:solidFill>
                  <a:schemeClr val="bg2">
                    <a:lumMod val="50000"/>
                  </a:schemeClr>
                </a:solidFill>
              </a:rPr>
              <a:t> returns only the rows that have equivalent values for the specified columns. An inner </a:t>
            </a:r>
            <a:r>
              <a:rPr lang="en-US" sz="2000" b="1" dirty="0">
                <a:solidFill>
                  <a:schemeClr val="bg2">
                    <a:lumMod val="50000"/>
                  </a:schemeClr>
                </a:solidFill>
              </a:rPr>
              <a:t>join</a:t>
            </a:r>
            <a:r>
              <a:rPr lang="en-US" sz="2000" dirty="0">
                <a:solidFill>
                  <a:schemeClr val="bg2">
                    <a:lumMod val="50000"/>
                  </a:schemeClr>
                </a:solidFill>
              </a:rPr>
              <a:t> is a </a:t>
            </a:r>
            <a:r>
              <a:rPr lang="en-US" sz="2000" b="1" dirty="0">
                <a:solidFill>
                  <a:schemeClr val="bg2">
                    <a:lumMod val="50000"/>
                  </a:schemeClr>
                </a:solidFill>
              </a:rPr>
              <a:t>join</a:t>
            </a:r>
            <a:r>
              <a:rPr lang="en-US" sz="2000" dirty="0">
                <a:solidFill>
                  <a:schemeClr val="bg2">
                    <a:lumMod val="50000"/>
                  </a:schemeClr>
                </a:solidFill>
              </a:rPr>
              <a:t> of two or more tables that returns only those rows (compared using a comparison operator) that satisfy the </a:t>
            </a:r>
            <a:r>
              <a:rPr lang="en-US" sz="2000" b="1" dirty="0">
                <a:solidFill>
                  <a:schemeClr val="bg2">
                    <a:lumMod val="50000"/>
                  </a:schemeClr>
                </a:solidFill>
              </a:rPr>
              <a:t>join</a:t>
            </a:r>
            <a:r>
              <a:rPr lang="en-US" sz="2000" dirty="0">
                <a:solidFill>
                  <a:schemeClr val="bg2">
                    <a:lumMod val="50000"/>
                  </a:schemeClr>
                </a:solidFill>
              </a:rPr>
              <a:t> condition.</a:t>
            </a:r>
            <a:endParaRPr lang="en-US" sz="2000" dirty="0">
              <a:solidFill>
                <a:schemeClr val="bg2">
                  <a:lumMod val="50000"/>
                </a:schemeClr>
              </a:solidFill>
              <a:latin typeface="Arial" pitchFamily="34" charset="0"/>
              <a:cs typeface="Arial" pitchFamily="34" charset="0"/>
            </a:endParaRPr>
          </a:p>
        </p:txBody>
      </p:sp>
    </p:spTree>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equi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76200" y="1923871"/>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 WHERE table1.column-name = table2.column-name</a:t>
            </a:r>
          </a:p>
        </p:txBody>
      </p:sp>
      <p:pic>
        <p:nvPicPr>
          <p:cNvPr id="26" name="Picture 25"/>
          <p:cNvPicPr>
            <a:picLocks noChangeAspect="1"/>
          </p:cNvPicPr>
          <p:nvPr/>
        </p:nvPicPr>
        <p:blipFill>
          <a:blip r:embed="rId2"/>
          <a:stretch>
            <a:fillRect/>
          </a:stretch>
        </p:blipFill>
        <p:spPr>
          <a:xfrm>
            <a:off x="0" y="3581400"/>
            <a:ext cx="9144000" cy="1981200"/>
          </a:xfrm>
          <a:prstGeom prst="rect">
            <a:avLst/>
          </a:prstGeom>
        </p:spPr>
      </p:pic>
    </p:spTree>
    <p:extLst>
      <p:ext uri="{BB962C8B-B14F-4D97-AF65-F5344CB8AC3E}">
        <p14:creationId xmlns:p14="http://schemas.microsoft.com/office/powerpoint/2010/main" val="1669231532"/>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equi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76200" y="1923871"/>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 WHERE table1.column-name = table2.column-name</a:t>
            </a:r>
          </a:p>
        </p:txBody>
      </p:sp>
      <p:sp>
        <p:nvSpPr>
          <p:cNvPr id="3" name="Rectangle 2"/>
          <p:cNvSpPr/>
          <p:nvPr/>
        </p:nvSpPr>
        <p:spPr>
          <a:xfrm>
            <a:off x="228600" y="2669113"/>
            <a:ext cx="87630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 </a:t>
            </a:r>
            <a:r>
              <a:rPr lang="en-US" dirty="0">
                <a:solidFill>
                  <a:srgbClr val="0077AA"/>
                </a:solidFill>
                <a:latin typeface="Arial" panose="020B0604020202020204" pitchFamily="34" charset="0"/>
                <a:ea typeface="Times New Roman" panose="02020603050405020304" pitchFamily="18" charset="0"/>
              </a:rPr>
              <a:t>FROM</a:t>
            </a:r>
            <a:r>
              <a:rPr lang="en-US" dirty="0"/>
              <a:t> EMPLOYEE E, ADDRESS A </a:t>
            </a:r>
            <a:r>
              <a:rPr lang="en-US" dirty="0">
                <a:solidFill>
                  <a:srgbClr val="E0D612"/>
                </a:solidFill>
                <a:latin typeface="Arial" panose="020B0604020202020204" pitchFamily="34" charset="0"/>
                <a:cs typeface="Arial" panose="020B0604020202020204" pitchFamily="34" charset="0"/>
              </a:rPr>
              <a:t>WHERE</a:t>
            </a:r>
            <a:r>
              <a:rPr lang="en-US" dirty="0"/>
              <a:t> E.ID = A.EMPLOYEEID;</a:t>
            </a:r>
          </a:p>
        </p:txBody>
      </p:sp>
      <p:pic>
        <p:nvPicPr>
          <p:cNvPr id="2" name="Picture 1"/>
          <p:cNvPicPr>
            <a:picLocks noChangeAspect="1"/>
          </p:cNvPicPr>
          <p:nvPr/>
        </p:nvPicPr>
        <p:blipFill>
          <a:blip r:embed="rId2"/>
          <a:stretch>
            <a:fillRect/>
          </a:stretch>
        </p:blipFill>
        <p:spPr>
          <a:xfrm>
            <a:off x="228600" y="3200400"/>
            <a:ext cx="8686800" cy="3063222"/>
          </a:xfrm>
          <a:prstGeom prst="rect">
            <a:avLst/>
          </a:prstGeom>
        </p:spPr>
      </p:pic>
    </p:spTree>
    <p:extLst>
      <p:ext uri="{BB962C8B-B14F-4D97-AF65-F5344CB8AC3E}">
        <p14:creationId xmlns:p14="http://schemas.microsoft.com/office/powerpoint/2010/main" val="2999391625"/>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8600" y="304800"/>
            <a:ext cx="8763000"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the department name where less the 3 employees </a:t>
            </a:r>
            <a:r>
              <a:rPr lang="en-IN" sz="160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3048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20574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3810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5715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3048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20574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55626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73152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3962400" y="1828800"/>
            <a:ext cx="138545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22076063"/>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fontScale="85000" lnSpcReduction="10000"/>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54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142504" y="228600"/>
            <a:ext cx="8772896" cy="1661993"/>
          </a:xfrm>
          <a:prstGeom prst="rect">
            <a:avLst/>
          </a:prstGeom>
        </p:spPr>
        <p:txBody>
          <a:bodyPr wrap="square">
            <a:spAutoFit/>
          </a:bodyPr>
          <a:lstStyle/>
          <a:p>
            <a:pPr algn="just"/>
            <a:r>
              <a:rPr lang="en-IN" sz="2200" b="1" i="1" dirty="0">
                <a:solidFill>
                  <a:srgbClr val="DBC04D"/>
                </a:solidFill>
              </a:rPr>
              <a:t>ON Contrition</a:t>
            </a:r>
          </a:p>
          <a:p>
            <a:pPr marL="285750" indent="-285750" algn="just">
              <a:buFont typeface="Arial" panose="020B0604020202020204" pitchFamily="34" charset="0"/>
              <a:buChar char="•"/>
            </a:pPr>
            <a:r>
              <a:rPr lang="en-IN" sz="2000" dirty="0"/>
              <a:t>When this join condition gets applied none of the columns of the relation will get eliminated in the result set.</a:t>
            </a:r>
          </a:p>
          <a:p>
            <a:pPr marL="285750" indent="-285750" algn="just">
              <a:buFont typeface="Arial" panose="020B0604020202020204" pitchFamily="34" charset="0"/>
              <a:buChar char="•"/>
            </a:pPr>
            <a:r>
              <a:rPr lang="en-IN" sz="2000" dirty="0"/>
              <a:t>In order to apply this join condition, on any two tables they need not to have any common column.</a:t>
            </a:r>
          </a:p>
        </p:txBody>
      </p:sp>
      <p:sp>
        <p:nvSpPr>
          <p:cNvPr id="4" name="Rectangle 3"/>
          <p:cNvSpPr/>
          <p:nvPr/>
        </p:nvSpPr>
        <p:spPr>
          <a:xfrm>
            <a:off x="109352" y="3505200"/>
            <a:ext cx="8839200" cy="1661993"/>
          </a:xfrm>
          <a:prstGeom prst="rect">
            <a:avLst/>
          </a:prstGeom>
        </p:spPr>
        <p:txBody>
          <a:bodyPr wrap="square">
            <a:spAutoFit/>
          </a:bodyPr>
          <a:lstStyle/>
          <a:p>
            <a:pPr algn="just"/>
            <a:r>
              <a:rPr lang="en-IN" sz="2000" b="1" i="1" dirty="0">
                <a:solidFill>
                  <a:srgbClr val="DBC04D"/>
                </a:solidFill>
              </a:rPr>
              <a:t>USING Attribute Contrition</a:t>
            </a:r>
            <a:endParaRPr lang="en-IN" sz="2000" dirty="0"/>
          </a:p>
          <a:p>
            <a:pPr marL="342900" indent="-342900" algn="just">
              <a:buFont typeface="Arial" panose="020B0604020202020204" pitchFamily="34" charset="0"/>
              <a:buChar char="•"/>
            </a:pPr>
            <a:r>
              <a:rPr lang="en-IN" sz="2000" dirty="0"/>
              <a:t>When all the common columns are used in the join predicate then the result would be same as Natural join.</a:t>
            </a:r>
          </a:p>
          <a:p>
            <a:pPr marL="342900" indent="-342900" algn="just">
              <a:buFont typeface="Arial" panose="020B0604020202020204" pitchFamily="34" charset="0"/>
              <a:buChar char="•"/>
            </a:pPr>
            <a:r>
              <a:rPr lang="en-IN" sz="2000" dirty="0"/>
              <a:t>In the result set of the join the duplicates of the columns used in the predicate gets eliminated.</a:t>
            </a:r>
          </a:p>
        </p:txBody>
      </p:sp>
    </p:spTree>
    <p:extLst>
      <p:ext uri="{BB962C8B-B14F-4D97-AF65-F5344CB8AC3E}">
        <p14:creationId xmlns:p14="http://schemas.microsoft.com/office/powerpoint/2010/main" val="227315212"/>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USING &amp; ON clause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3441700"/>
            <a:ext cx="8991600" cy="1292662"/>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i="1"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76200" y="825837"/>
            <a:ext cx="8991600" cy="1015663"/>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762000" y="1600200"/>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278308" y="4581876"/>
            <a:ext cx="7594974" cy="1590324"/>
            <a:chOff x="1278308" y="4581876"/>
            <a:chExt cx="7594974" cy="1590324"/>
          </a:xfrm>
        </p:grpSpPr>
        <p:grpSp>
          <p:nvGrpSpPr>
            <p:cNvPr id="14" name="Group 13"/>
            <p:cNvGrpSpPr/>
            <p:nvPr/>
          </p:nvGrpSpPr>
          <p:grpSpPr>
            <a:xfrm>
              <a:off x="4553705" y="4581876"/>
              <a:ext cx="4319577" cy="1590324"/>
              <a:chOff x="4748223" y="4572000"/>
              <a:chExt cx="4319577" cy="1590324"/>
            </a:xfrm>
          </p:grpSpPr>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00600" y="4572000"/>
                <a:ext cx="4267200" cy="1571861"/>
              </a:xfrm>
              <a:prstGeom prst="rect">
                <a:avLst/>
              </a:prstGeom>
            </p:spPr>
          </p:pic>
          <p:sp>
            <p:nvSpPr>
              <p:cNvPr id="12" name="Rectangle 11"/>
              <p:cNvSpPr/>
              <p:nvPr/>
            </p:nvSpPr>
            <p:spPr>
              <a:xfrm>
                <a:off x="4748223" y="5628924"/>
                <a:ext cx="3481377"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278308"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450772"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2146112"/>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JOIN</a:t>
            </a:r>
          </a:p>
        </p:txBody>
      </p:sp>
      <p:sp>
        <p:nvSpPr>
          <p:cNvPr id="3" name="Rectangle 2"/>
          <p:cNvSpPr/>
          <p:nvPr/>
        </p:nvSpPr>
        <p:spPr>
          <a:xfrm>
            <a:off x="1428728" y="3283865"/>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Tree>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34"/>
          <p:cNvPicPr>
            <a:picLocks noChangeAspect="1"/>
          </p:cNvPicPr>
          <p:nvPr/>
        </p:nvPicPr>
        <p:blipFill>
          <a:blip r:embed="rId3"/>
          <a:stretch>
            <a:fillRect/>
          </a:stretch>
        </p:blipFill>
        <p:spPr>
          <a:xfrm>
            <a:off x="32657" y="5038725"/>
            <a:ext cx="9111343" cy="1819275"/>
          </a:xfrm>
          <a:prstGeom prst="rect">
            <a:avLst/>
          </a:prstGeom>
        </p:spPr>
      </p:pic>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Inner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76200" y="1730828"/>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[INNER] JOIN &lt;table_references&gt; ON table1.column-name = table2.column-name</a:t>
            </a:r>
          </a:p>
        </p:txBody>
      </p:sp>
      <p:sp>
        <p:nvSpPr>
          <p:cNvPr id="12" name="Rectangle 11"/>
          <p:cNvSpPr/>
          <p:nvPr/>
        </p:nvSpPr>
        <p:spPr>
          <a:xfrm>
            <a:off x="32657" y="76200"/>
            <a:ext cx="4615544"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sp>
        <p:nvSpPr>
          <p:cNvPr id="3" name="Rectangle 2"/>
          <p:cNvSpPr/>
          <p:nvPr/>
        </p:nvSpPr>
        <p:spPr>
          <a:xfrm>
            <a:off x="76200" y="2438400"/>
            <a:ext cx="899160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US" dirty="0">
                <a:latin typeface="Arial" panose="020B0604020202020204" pitchFamily="34" charset="0"/>
                <a:cs typeface="Arial" panose="020B0604020202020204" pitchFamily="34" charset="0"/>
              </a:rPr>
              <a:t> EMPLOYEE E </a:t>
            </a:r>
            <a:r>
              <a:rPr lang="en-IN" dirty="0">
                <a:solidFill>
                  <a:srgbClr val="E0D612"/>
                </a:solidFill>
                <a:latin typeface="Arial" panose="020B0604020202020204" pitchFamily="34" charset="0"/>
                <a:cs typeface="Arial" panose="020B0604020202020204" pitchFamily="34" charset="0"/>
              </a:rPr>
              <a:t>INNER</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E0D612"/>
                </a:solidFill>
                <a:latin typeface="Arial" panose="020B0604020202020204" pitchFamily="34" charset="0"/>
                <a:cs typeface="Arial" panose="020B0604020202020204" pitchFamily="34" charset="0"/>
              </a:rPr>
              <a:t>JOIN</a:t>
            </a:r>
            <a:r>
              <a:rPr lang="en-US" dirty="0">
                <a:latin typeface="Arial" panose="020B0604020202020204" pitchFamily="34" charset="0"/>
                <a:cs typeface="Arial" panose="020B0604020202020204" pitchFamily="34" charset="0"/>
              </a:rPr>
              <a:t> QUALIFICATION Q </a:t>
            </a:r>
            <a:r>
              <a:rPr lang="en-IN" dirty="0">
                <a:solidFill>
                  <a:srgbClr val="DD4A68"/>
                </a:solidFill>
                <a:latin typeface="Arial" panose="020B0604020202020204" pitchFamily="34" charset="0"/>
                <a:ea typeface="Times New Roman" panose="02020603050405020304" pitchFamily="18" charset="0"/>
              </a:rPr>
              <a:t>ON</a:t>
            </a:r>
            <a:r>
              <a:rPr lang="en-US" dirty="0">
                <a:latin typeface="Arial" panose="020B0604020202020204" pitchFamily="34" charset="0"/>
                <a:cs typeface="Arial" panose="020B0604020202020204" pitchFamily="34" charset="0"/>
              </a:rPr>
              <a:t> E.ID = Q.EMPLOYEEID;</a:t>
            </a:r>
          </a:p>
        </p:txBody>
      </p:sp>
      <p:pic>
        <p:nvPicPr>
          <p:cNvPr id="6" name="Picture 5"/>
          <p:cNvPicPr>
            <a:picLocks noChangeAspect="1"/>
          </p:cNvPicPr>
          <p:nvPr/>
        </p:nvPicPr>
        <p:blipFill>
          <a:blip r:embed="rId4"/>
          <a:stretch>
            <a:fillRect/>
          </a:stretch>
        </p:blipFill>
        <p:spPr>
          <a:xfrm>
            <a:off x="1" y="3142833"/>
            <a:ext cx="9144000" cy="2114967"/>
          </a:xfrm>
          <a:prstGeom prst="rect">
            <a:avLst/>
          </a:prstGeom>
        </p:spPr>
      </p:pic>
      <p:sp>
        <p:nvSpPr>
          <p:cNvPr id="9" name="Rectangle 8"/>
          <p:cNvSpPr/>
          <p:nvPr/>
        </p:nvSpPr>
        <p:spPr>
          <a:xfrm>
            <a:off x="-32" y="6098465"/>
            <a:ext cx="6500858"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4" name="Rectangle 1"/>
          <p:cNvSpPr>
            <a:spLocks noChangeArrowheads="1"/>
          </p:cNvSpPr>
          <p:nvPr/>
        </p:nvSpPr>
        <p:spPr bwMode="auto">
          <a:xfrm>
            <a:off x="228600" y="2294947"/>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Inner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9" name="Rectangle 8"/>
          <p:cNvSpPr/>
          <p:nvPr/>
        </p:nvSpPr>
        <p:spPr>
          <a:xfrm>
            <a:off x="71406" y="1714488"/>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[INNER] JOIN &lt;table_references&gt; USING (column-name)</a:t>
            </a:r>
          </a:p>
        </p:txBody>
      </p:sp>
      <p:sp>
        <p:nvSpPr>
          <p:cNvPr id="10" name="Rectangle 9"/>
          <p:cNvSpPr/>
          <p:nvPr/>
        </p:nvSpPr>
        <p:spPr>
          <a:xfrm>
            <a:off x="76200" y="2514600"/>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US" dirty="0">
                <a:latin typeface="Arial" panose="020B0604020202020204" pitchFamily="34" charset="0"/>
                <a:ea typeface="Times New Roman" panose="02020603050405020304" pitchFamily="18" charset="0"/>
                <a:cs typeface="Arial" panose="020B0604020202020204" pitchFamily="34" charset="0"/>
              </a:rPr>
              <a:t>CUSTOMER</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E0D612"/>
                </a:solidFill>
                <a:latin typeface="Arial" panose="020B0604020202020204" pitchFamily="34" charset="0"/>
                <a:cs typeface="Arial" panose="020B0604020202020204" pitchFamily="34" charset="0"/>
              </a:rPr>
              <a:t>INNER</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E0D612"/>
                </a:solidFill>
                <a:latin typeface="Arial" panose="020B0604020202020204" pitchFamily="34" charset="0"/>
                <a:cs typeface="Arial" panose="020B0604020202020204" pitchFamily="34" charset="0"/>
              </a:rPr>
              <a:t>JOIN</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ea typeface="Times New Roman" panose="02020603050405020304" pitchFamily="18" charset="0"/>
                <a:cs typeface="Arial" panose="020B0604020202020204" pitchFamily="34" charset="0"/>
              </a:rPr>
              <a:t>ORD</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USING</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ea typeface="Times New Roman" panose="02020603050405020304" pitchFamily="18" charset="0"/>
                <a:cs typeface="Arial" panose="020B0604020202020204" pitchFamily="34" charset="0"/>
              </a:rPr>
              <a:t>(CUSTID);</a:t>
            </a:r>
          </a:p>
        </p:txBody>
      </p:sp>
      <p:sp>
        <p:nvSpPr>
          <p:cNvPr id="12" name="Rectangle 11"/>
          <p:cNvSpPr/>
          <p:nvPr/>
        </p:nvSpPr>
        <p:spPr>
          <a:xfrm>
            <a:off x="32657" y="76200"/>
            <a:ext cx="4615544"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pic>
        <p:nvPicPr>
          <p:cNvPr id="2" name="Picture 1"/>
          <p:cNvPicPr>
            <a:picLocks noChangeAspect="1"/>
          </p:cNvPicPr>
          <p:nvPr/>
        </p:nvPicPr>
        <p:blipFill>
          <a:blip r:embed="rId3"/>
          <a:stretch>
            <a:fillRect/>
          </a:stretch>
        </p:blipFill>
        <p:spPr>
          <a:xfrm>
            <a:off x="65039" y="2903564"/>
            <a:ext cx="8970104" cy="2133600"/>
          </a:xfrm>
          <a:prstGeom prst="rect">
            <a:avLst/>
          </a:prstGeom>
        </p:spPr>
      </p:pic>
      <p:pic>
        <p:nvPicPr>
          <p:cNvPr id="28" name="Picture 27"/>
          <p:cNvPicPr>
            <a:picLocks noChangeAspect="1"/>
          </p:cNvPicPr>
          <p:nvPr/>
        </p:nvPicPr>
        <p:blipFill>
          <a:blip r:embed="rId4"/>
          <a:stretch>
            <a:fillRect/>
          </a:stretch>
        </p:blipFill>
        <p:spPr>
          <a:xfrm>
            <a:off x="76200" y="5018114"/>
            <a:ext cx="9000000" cy="1697034"/>
          </a:xfrm>
          <a:prstGeom prst="rect">
            <a:avLst/>
          </a:prstGeom>
        </p:spPr>
      </p:pic>
      <p:sp>
        <p:nvSpPr>
          <p:cNvPr id="13" name="Rectangle 12"/>
          <p:cNvSpPr/>
          <p:nvPr/>
        </p:nvSpPr>
        <p:spPr>
          <a:xfrm>
            <a:off x="-32" y="6000768"/>
            <a:ext cx="6429420"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3906557571"/>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JOIN</a:t>
            </a:r>
          </a:p>
        </p:txBody>
      </p:sp>
      <p:sp>
        <p:nvSpPr>
          <p:cNvPr id="3" name="Rectangle 2"/>
          <p:cNvSpPr/>
          <p:nvPr/>
        </p:nvSpPr>
        <p:spPr>
          <a:xfrm>
            <a:off x="1428728" y="3283865"/>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Tree>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23220"/>
          </a:xfrm>
          <a:prstGeom prst="rect">
            <a:avLst/>
          </a:prstGeom>
          <a:solidFill>
            <a:schemeClr val="bg2">
              <a:lumMod val="10000"/>
            </a:schemeClr>
          </a:solidFill>
        </p:spPr>
        <p:txBody>
          <a:bodyPr wrap="square">
            <a:spAutoFit/>
          </a:bodyPr>
          <a:lstStyle/>
          <a:p>
            <a:pPr algn="r"/>
            <a:r>
              <a:rPr lang="en-US" sz="2800" b="1" i="1" dirty="0">
                <a:solidFill>
                  <a:srgbClr val="FFFF00"/>
                </a:solidFill>
                <a:latin typeface="Arial" pitchFamily="34" charset="0"/>
                <a:cs typeface="Arial" pitchFamily="34" charset="0"/>
              </a:rPr>
              <a:t>JOINS – Natural Join</a:t>
            </a:r>
            <a:endParaRPr lang="en-IN" sz="2800" b="1" i="1" dirty="0">
              <a:solidFill>
                <a:srgbClr val="FFFF00"/>
              </a:solidFill>
              <a:latin typeface="Arial" pitchFamily="34" charset="0"/>
              <a:cs typeface="Arial" pitchFamily="34" charset="0"/>
            </a:endParaRPr>
          </a:p>
        </p:txBody>
      </p:sp>
      <p:sp>
        <p:nvSpPr>
          <p:cNvPr id="5" name="Rectangle 4"/>
          <p:cNvSpPr/>
          <p:nvPr/>
        </p:nvSpPr>
        <p:spPr>
          <a:xfrm>
            <a:off x="76200" y="107846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76200" y="1406924"/>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NATURAL JOIN &lt;table_references&gt; NATURAL JOIN &lt;table_references&gt;</a:t>
            </a:r>
          </a:p>
        </p:txBody>
      </p:sp>
      <p:sp>
        <p:nvSpPr>
          <p:cNvPr id="8" name="Rectangle 7"/>
          <p:cNvSpPr/>
          <p:nvPr/>
        </p:nvSpPr>
        <p:spPr>
          <a:xfrm>
            <a:off x="76200" y="2101730"/>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a:t>
            </a:r>
          </a:p>
        </p:txBody>
      </p:sp>
      <p:sp>
        <p:nvSpPr>
          <p:cNvPr id="11" name="Rectangle 10"/>
          <p:cNvSpPr/>
          <p:nvPr/>
        </p:nvSpPr>
        <p:spPr>
          <a:xfrm>
            <a:off x="76200" y="2606615"/>
            <a:ext cx="8991600" cy="2118529"/>
          </a:xfrm>
          <a:prstGeom prst="rect">
            <a:avLst/>
          </a:prstGeom>
          <a:solidFill>
            <a:schemeClr val="bg1"/>
          </a:solidFill>
        </p:spPr>
        <p:txBody>
          <a:bodyPr wrap="square">
            <a:spAutoFit/>
          </a:bodyPr>
          <a:lstStyle/>
          <a:p>
            <a:pPr marL="285750" indent="-285750">
              <a:lnSpc>
                <a:spcPct val="150000"/>
              </a:lnSpc>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lnSpc>
                <a:spcPct val="150000"/>
              </a:lnSpc>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 and data type.</a:t>
            </a:r>
          </a:p>
          <a:p>
            <a:pPr marL="285750" indent="-285750">
              <a:lnSpc>
                <a:spcPct val="150000"/>
              </a:lnSpc>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lnSpc>
                <a:spcPct val="150000"/>
              </a:lnSpc>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0" y="5830669"/>
            <a:ext cx="5388429" cy="646331"/>
          </a:xfrm>
          <a:prstGeom prst="rect">
            <a:avLst/>
          </a:prstGeom>
          <a:solidFill>
            <a:srgbClr val="FE1212"/>
          </a:solidFill>
        </p:spPr>
        <p:txBody>
          <a:bodyPr wrap="square">
            <a:spAutoFit/>
          </a:bodyPr>
          <a:lstStyle/>
          <a:p>
            <a:r>
              <a:rPr lang="en-IN" dirty="0">
                <a:solidFill>
                  <a:schemeClr val="bg1"/>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76199" y="5068669"/>
            <a:ext cx="6096001" cy="646331"/>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join,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 </a:t>
            </a:r>
            <a:r>
              <a:rPr lang="en-US" b="1" dirty="0">
                <a:solidFill>
                  <a:srgbClr val="C74C49"/>
                </a:solidFill>
                <a:latin typeface="Arial" pitchFamily="34" charset="0"/>
                <a:cs typeface="Arial" pitchFamily="34" charset="0"/>
              </a:rPr>
              <a:t>RIGHT OUTER </a:t>
            </a:r>
            <a:r>
              <a:rPr lang="en-US" b="1" dirty="0">
                <a:solidFill>
                  <a:srgbClr val="006C86"/>
                </a:solidFill>
                <a:latin typeface="Arial" pitchFamily="34" charset="0"/>
                <a:cs typeface="Arial" pitchFamily="34" charset="0"/>
              </a:rPr>
              <a:t>join</a:t>
            </a:r>
            <a:r>
              <a:rPr lang="en-US" dirty="0">
                <a:solidFill>
                  <a:srgbClr val="006C86"/>
                </a:solidFill>
                <a:latin typeface="Arial" pitchFamily="34" charset="0"/>
                <a:cs typeface="Arial" pitchFamily="34" charset="0"/>
              </a:rPr>
              <a:t>.</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27907" y="5540830"/>
            <a:ext cx="3539893" cy="936170"/>
          </a:xfrm>
          <a:prstGeom prst="rect">
            <a:avLst/>
          </a:prstGeom>
        </p:spPr>
      </p:pic>
      <p:sp>
        <p:nvSpPr>
          <p:cNvPr id="6" name="Rectangle 5"/>
          <p:cNvSpPr/>
          <p:nvPr/>
        </p:nvSpPr>
        <p:spPr>
          <a:xfrm>
            <a:off x="21771" y="28666"/>
            <a:ext cx="5312229" cy="1015663"/>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JOIN</a:t>
            </a:r>
          </a:p>
        </p:txBody>
      </p:sp>
      <p:sp>
        <p:nvSpPr>
          <p:cNvPr id="3" name="Rectangle 2"/>
          <p:cNvSpPr/>
          <p:nvPr/>
        </p:nvSpPr>
        <p:spPr>
          <a:xfrm>
            <a:off x="1428728" y="3283865"/>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Tree>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Simple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76200" y="1307068"/>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SIMPLE JOIN &lt;table_references&gt; USING (column-list)</a:t>
            </a:r>
          </a:p>
        </p:txBody>
      </p:sp>
      <p:sp>
        <p:nvSpPr>
          <p:cNvPr id="8" name="Rectangle 7"/>
          <p:cNvSpPr/>
          <p:nvPr/>
        </p:nvSpPr>
        <p:spPr>
          <a:xfrm>
            <a:off x="76200" y="2133600"/>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 </a:t>
            </a:r>
            <a:r>
              <a:rPr lang="en-IN" dirty="0">
                <a:solidFill>
                  <a:srgbClr val="DD4A68"/>
                </a:solidFill>
                <a:latin typeface="Arial" panose="020B0604020202020204" pitchFamily="34" charset="0"/>
                <a:ea typeface="Times New Roman" panose="02020603050405020304" pitchFamily="18"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latin typeface="Arial" panose="020B0604020202020204" pitchFamily="34" charset="0"/>
              <a:cs typeface="Arial" panose="020B0604020202020204" pitchFamily="34" charset="0"/>
            </a:endParaRPr>
          </a:p>
        </p:txBody>
      </p:sp>
      <p:grpSp>
        <p:nvGrpSpPr>
          <p:cNvPr id="2" name="Group 1"/>
          <p:cNvGrpSpPr/>
          <p:nvPr/>
        </p:nvGrpSpPr>
        <p:grpSpPr>
          <a:xfrm>
            <a:off x="228600" y="2971800"/>
            <a:ext cx="4354286" cy="2548354"/>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JOINS</a:t>
            </a:r>
          </a:p>
        </p:txBody>
      </p:sp>
      <p:sp>
        <p:nvSpPr>
          <p:cNvPr id="3" name="Rectangle 2"/>
          <p:cNvSpPr/>
          <p:nvPr/>
        </p:nvSpPr>
        <p:spPr>
          <a:xfrm>
            <a:off x="1428728" y="3283865"/>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42844" y="357166"/>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right or left outer join.</a:t>
            </a:r>
          </a:p>
        </p:txBody>
      </p:sp>
    </p:spTree>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JOINS</a:t>
            </a:r>
          </a:p>
        </p:txBody>
      </p:sp>
      <p:sp>
        <p:nvSpPr>
          <p:cNvPr id="3" name="Rectangle 2"/>
          <p:cNvSpPr/>
          <p:nvPr/>
        </p:nvSpPr>
        <p:spPr>
          <a:xfrm>
            <a:off x="1428728" y="3283865"/>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42844" y="357166"/>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Tree>
    <p:extLst>
      <p:ext uri="{BB962C8B-B14F-4D97-AF65-F5344CB8AC3E}">
        <p14:creationId xmlns:p14="http://schemas.microsoft.com/office/powerpoint/2010/main" val="3141619635"/>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Left Outer Join </a:t>
            </a:r>
            <a:endParaRPr lang="en-IN" sz="3200" b="1" i="1" dirty="0">
              <a:solidFill>
                <a:srgbClr val="FFFF00"/>
              </a:solidFill>
              <a:latin typeface="Arial" pitchFamily="34" charset="0"/>
              <a:cs typeface="Arial" pitchFamily="34" charset="0"/>
            </a:endParaRPr>
          </a:p>
        </p:txBody>
      </p:sp>
      <p:pic>
        <p:nvPicPr>
          <p:cNvPr id="41" name="Picture 40"/>
          <p:cNvPicPr>
            <a:picLocks noChangeAspect="1"/>
          </p:cNvPicPr>
          <p:nvPr/>
        </p:nvPicPr>
        <p:blipFill>
          <a:blip r:embed="rId2"/>
          <a:stretch>
            <a:fillRect/>
          </a:stretch>
        </p:blipFill>
        <p:spPr>
          <a:xfrm>
            <a:off x="23502" y="3028516"/>
            <a:ext cx="9096996" cy="1695884"/>
          </a:xfrm>
          <a:prstGeom prst="rect">
            <a:avLst/>
          </a:prstGeom>
        </p:spPr>
      </p:pic>
      <p:sp>
        <p:nvSpPr>
          <p:cNvPr id="42" name="Rectangle 41"/>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43" name="Rectangle 42"/>
          <p:cNvSpPr/>
          <p:nvPr/>
        </p:nvSpPr>
        <p:spPr>
          <a:xfrm>
            <a:off x="76200" y="1761530"/>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LEFT [OUTER ] JOIN &lt;table_references&gt; ON table1.column-name = table2.column-name</a:t>
            </a:r>
          </a:p>
        </p:txBody>
      </p:sp>
      <p:pic>
        <p:nvPicPr>
          <p:cNvPr id="18" name="Picture 17">
            <a:extLst>
              <a:ext uri="{FF2B5EF4-FFF2-40B4-BE49-F238E27FC236}">
                <a16:creationId xmlns:a16="http://schemas.microsoft.com/office/drawing/2014/main" id="{06587129-F6DA-4640-A158-F5D95F3C1350}"/>
              </a:ext>
            </a:extLst>
          </p:cNvPr>
          <p:cNvPicPr>
            <a:picLocks noChangeAspect="1"/>
          </p:cNvPicPr>
          <p:nvPr/>
        </p:nvPicPr>
        <p:blipFill>
          <a:blip r:embed="rId3"/>
          <a:stretch>
            <a:fillRect/>
          </a:stretch>
        </p:blipFill>
        <p:spPr>
          <a:xfrm>
            <a:off x="23502" y="4763911"/>
            <a:ext cx="9105900" cy="1695450"/>
          </a:xfrm>
          <a:prstGeom prst="rect">
            <a:avLst/>
          </a:prstGeom>
        </p:spPr>
      </p:pic>
    </p:spTree>
    <p:extLst>
      <p:ext uri="{BB962C8B-B14F-4D97-AF65-F5344CB8AC3E}">
        <p14:creationId xmlns:p14="http://schemas.microsoft.com/office/powerpoint/2010/main" val="1387879498"/>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Left Outer Join</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76200" y="838200"/>
            <a:ext cx="899160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 FROM </a:t>
            </a:r>
            <a:r>
              <a:rPr lang="en-US" dirty="0">
                <a:solidFill>
                  <a:srgbClr val="000000"/>
                </a:solidFill>
                <a:latin typeface="Arial" panose="020B0604020202020204" pitchFamily="34" charset="0"/>
                <a:ea typeface="Times New Roman" panose="02020603050405020304" pitchFamily="18" charset="0"/>
              </a:rPr>
              <a:t>ORDER</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O</a:t>
            </a:r>
            <a:r>
              <a:rPr lang="en-US" dirty="0">
                <a:solidFill>
                  <a:srgbClr val="0077AA"/>
                </a:solidFill>
                <a:latin typeface="Arial" panose="020B0604020202020204" pitchFamily="34" charset="0"/>
                <a:ea typeface="Times New Roman" panose="02020603050405020304" pitchFamily="18" charset="0"/>
              </a:rPr>
              <a:t> </a:t>
            </a:r>
            <a:r>
              <a:rPr lang="en-IN" dirty="0">
                <a:solidFill>
                  <a:srgbClr val="E0D612"/>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EMPLOYEE</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E</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ON</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E.ID</a:t>
            </a:r>
            <a:r>
              <a:rPr lang="en-US" dirty="0">
                <a:solidFill>
                  <a:srgbClr val="0077AA"/>
                </a:solidFill>
                <a:latin typeface="Arial" panose="020B0604020202020204" pitchFamily="34" charset="0"/>
                <a:ea typeface="Times New Roman" panose="02020603050405020304" pitchFamily="18" charset="0"/>
              </a:rPr>
              <a:t> = </a:t>
            </a:r>
            <a:r>
              <a:rPr lang="en-US" dirty="0">
                <a:solidFill>
                  <a:srgbClr val="000000"/>
                </a:solidFill>
                <a:latin typeface="Arial" panose="020B0604020202020204" pitchFamily="34" charset="0"/>
                <a:ea typeface="Times New Roman" panose="02020603050405020304" pitchFamily="18" charset="0"/>
              </a:rPr>
              <a:t>O.EMPLOYEEID</a:t>
            </a:r>
            <a:r>
              <a:rPr lang="en-US" dirty="0">
                <a:solidFill>
                  <a:srgbClr val="0077AA"/>
                </a:solidFill>
                <a:latin typeface="Arial" panose="020B0604020202020204" pitchFamily="34" charset="0"/>
                <a:ea typeface="Times New Roman" panose="02020603050405020304" pitchFamily="18" charset="0"/>
              </a:rPr>
              <a:t>;</a:t>
            </a:r>
            <a:endParaRPr lang="en-IN" dirty="0">
              <a:solidFill>
                <a:srgbClr val="0077AA"/>
              </a:solidFill>
              <a:latin typeface="Arial" panose="020B0604020202020204" pitchFamily="34" charset="0"/>
              <a:ea typeface="Times New Roman" panose="02020603050405020304" pitchFamily="18" charset="0"/>
            </a:endParaRPr>
          </a:p>
        </p:txBody>
      </p:sp>
      <p:sp>
        <p:nvSpPr>
          <p:cNvPr id="7" name="Rectangle 6"/>
          <p:cNvSpPr/>
          <p:nvPr/>
        </p:nvSpPr>
        <p:spPr>
          <a:xfrm>
            <a:off x="468085"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p:cNvGrpSpPr/>
          <p:nvPr/>
        </p:nvGrpSpPr>
        <p:grpSpPr>
          <a:xfrm>
            <a:off x="87085" y="1705731"/>
            <a:ext cx="8969830" cy="3628269"/>
            <a:chOff x="87085" y="3048000"/>
            <a:chExt cx="8969830" cy="3628269"/>
          </a:xfrm>
        </p:grpSpPr>
        <p:pic>
          <p:nvPicPr>
            <p:cNvPr id="3" name="Picture 2"/>
            <p:cNvPicPr>
              <a:picLocks noChangeAspect="1"/>
            </p:cNvPicPr>
            <p:nvPr/>
          </p:nvPicPr>
          <p:blipFill>
            <a:blip r:embed="rId2"/>
            <a:stretch>
              <a:fillRect/>
            </a:stretch>
          </p:blipFill>
          <p:spPr>
            <a:xfrm>
              <a:off x="87085" y="3048000"/>
              <a:ext cx="8969830" cy="3628269"/>
            </a:xfrm>
            <a:prstGeom prst="rect">
              <a:avLst/>
            </a:prstGeom>
            <a:ln>
              <a:noFill/>
            </a:ln>
          </p:spPr>
        </p:pic>
        <p:sp>
          <p:nvSpPr>
            <p:cNvPr id="8" name="Rectangle 7"/>
            <p:cNvSpPr/>
            <p:nvPr/>
          </p:nvSpPr>
          <p:spPr>
            <a:xfrm>
              <a:off x="429985" y="3866495"/>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29985" y="4619463"/>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29985" y="5943600"/>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515166831"/>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Left Outer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10" name="Rectangle 9"/>
          <p:cNvSpPr/>
          <p:nvPr/>
        </p:nvSpPr>
        <p:spPr>
          <a:xfrm>
            <a:off x="76200" y="2023646"/>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LEFT [OUTER ] JOIN &lt;table_references&gt; USING (column-name)</a:t>
            </a:r>
          </a:p>
        </p:txBody>
      </p:sp>
      <p:sp>
        <p:nvSpPr>
          <p:cNvPr id="11" name="Rectangle 10"/>
          <p:cNvSpPr/>
          <p:nvPr/>
        </p:nvSpPr>
        <p:spPr>
          <a:xfrm>
            <a:off x="76200" y="3014246"/>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 </a:t>
            </a:r>
            <a:r>
              <a:rPr lang="en-IN" dirty="0">
                <a:solidFill>
                  <a:srgbClr val="DD4A68"/>
                </a:solidFill>
                <a:latin typeface="Arial" panose="020B0604020202020204" pitchFamily="34" charset="0"/>
                <a:ea typeface="Times New Roman" panose="02020603050405020304" pitchFamily="18"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12" name="Rectangle 11"/>
          <p:cNvSpPr/>
          <p:nvPr/>
        </p:nvSpPr>
        <p:spPr>
          <a:xfrm>
            <a:off x="76200" y="481226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a:t>
            </a:r>
          </a:p>
        </p:txBody>
      </p:sp>
      <p:sp>
        <p:nvSpPr>
          <p:cNvPr id="13" name="Rectangle 12"/>
          <p:cNvSpPr/>
          <p:nvPr/>
        </p:nvSpPr>
        <p:spPr>
          <a:xfrm>
            <a:off x="76200" y="3821668"/>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NATURAL LEFT [OUTER ] JOIN &lt;table_references&gt;</a:t>
            </a:r>
          </a:p>
        </p:txBody>
      </p:sp>
    </p:spTree>
    <p:extLst>
      <p:ext uri="{BB962C8B-B14F-4D97-AF65-F5344CB8AC3E}">
        <p14:creationId xmlns:p14="http://schemas.microsoft.com/office/powerpoint/2010/main" val="341602987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4" name="Rectangle 3"/>
          <p:cNvSpPr/>
          <p:nvPr/>
        </p:nvSpPr>
        <p:spPr>
          <a:xfrm>
            <a:off x="304800" y="762000"/>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31242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Left Outer Join </a:t>
            </a:r>
            <a:endParaRPr lang="en-IN" sz="3200" b="1" i="1" dirty="0">
              <a:solidFill>
                <a:srgbClr val="FFFF00"/>
              </a:solidFill>
              <a:latin typeface="Arial" pitchFamily="34" charset="0"/>
              <a:cs typeface="Arial" pitchFamily="34" charset="0"/>
            </a:endParaRPr>
          </a:p>
        </p:txBody>
      </p:sp>
      <p:pic>
        <p:nvPicPr>
          <p:cNvPr id="41" name="Picture 40"/>
          <p:cNvPicPr>
            <a:picLocks noChangeAspect="1"/>
          </p:cNvPicPr>
          <p:nvPr/>
        </p:nvPicPr>
        <p:blipFill>
          <a:blip r:embed="rId2"/>
          <a:stretch>
            <a:fillRect/>
          </a:stretch>
        </p:blipFill>
        <p:spPr>
          <a:xfrm>
            <a:off x="23502" y="3028516"/>
            <a:ext cx="9096996" cy="1695884"/>
          </a:xfrm>
          <a:prstGeom prst="rect">
            <a:avLst/>
          </a:prstGeom>
        </p:spPr>
      </p:pic>
      <p:sp>
        <p:nvSpPr>
          <p:cNvPr id="42" name="Rectangle 41"/>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43" name="Rectangle 42"/>
          <p:cNvSpPr/>
          <p:nvPr/>
        </p:nvSpPr>
        <p:spPr>
          <a:xfrm>
            <a:off x="76200" y="1761530"/>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LEFT [OUTER ] JOIN &lt;table_references&gt; ON table1.column-name = table2.column-name</a:t>
            </a: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3"/>
          <a:stretch>
            <a:fillRect/>
          </a:stretch>
        </p:blipFill>
        <p:spPr>
          <a:xfrm>
            <a:off x="0" y="2996952"/>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76200" y="5085184"/>
            <a:ext cx="8991600" cy="646331"/>
          </a:xfrm>
          <a:prstGeom prst="rect">
            <a:avLst/>
          </a:prstGeom>
        </p:spPr>
        <p:txBody>
          <a:bodyPr wrap="square">
            <a:spAutoFit/>
          </a:bodyPr>
          <a:lstStyle/>
          <a:p>
            <a:r>
              <a:rPr lang="en-IN" dirty="0">
                <a:solidFill>
                  <a:srgbClr val="0077AA"/>
                </a:solidFill>
                <a:latin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rPr>
              <a:t>FROM</a:t>
            </a:r>
            <a:r>
              <a:rPr lang="en-IN" sz="1600" dirty="0">
                <a:latin typeface="Arial" panose="020B0604020202020204" pitchFamily="34" charset="0"/>
                <a:cs typeface="Arial" panose="020B0604020202020204" pitchFamily="34" charset="0"/>
              </a:rPr>
              <a:t> ORDERS O </a:t>
            </a:r>
            <a:r>
              <a:rPr lang="en-IN" sz="1600" dirty="0">
                <a:solidFill>
                  <a:srgbClr val="E0D612"/>
                </a:solidFill>
                <a:latin typeface="Arial" panose="020B0604020202020204" pitchFamily="34" charset="0"/>
                <a:cs typeface="Arial" panose="020B0604020202020204" pitchFamily="34" charset="0"/>
              </a:rPr>
              <a:t>LEFT OUTER JOIN </a:t>
            </a:r>
            <a:r>
              <a:rPr lang="en-IN" sz="1600" dirty="0">
                <a:latin typeface="Arial" panose="020B0604020202020204" pitchFamily="34" charset="0"/>
                <a:cs typeface="Arial" panose="020B0604020202020204" pitchFamily="34" charset="0"/>
              </a:rPr>
              <a:t>EMPLOYEE E </a:t>
            </a:r>
            <a:r>
              <a:rPr lang="en-IN" dirty="0">
                <a:solidFill>
                  <a:srgbClr val="DD4A68"/>
                </a:solidFill>
                <a:latin typeface="Arial" panose="020B0604020202020204" pitchFamily="34" charset="0"/>
              </a:rPr>
              <a:t>ON</a:t>
            </a:r>
            <a:r>
              <a:rPr lang="en-IN" sz="1600" dirty="0">
                <a:latin typeface="Arial" panose="020B0604020202020204" pitchFamily="34" charset="0"/>
                <a:cs typeface="Arial" panose="020B0604020202020204" pitchFamily="34" charset="0"/>
              </a:rPr>
              <a:t> E.ID = O.EMPLOYEEID  </a:t>
            </a:r>
            <a:r>
              <a:rPr lang="en-IN" dirty="0">
                <a:solidFill>
                  <a:srgbClr val="DD4A68"/>
                </a:solidFill>
                <a:latin typeface="Arial" panose="020B0604020202020204" pitchFamily="34" charset="0"/>
              </a:rPr>
              <a:t>WHERE</a:t>
            </a:r>
            <a:r>
              <a:rPr lang="en-IN" sz="1600" dirty="0">
                <a:latin typeface="Arial" panose="020B0604020202020204" pitchFamily="34" charset="0"/>
                <a:cs typeface="Arial" panose="020B0604020202020204" pitchFamily="34" charset="0"/>
              </a:rPr>
              <a:t> E.ID IS NULL;</a:t>
            </a:r>
          </a:p>
        </p:txBody>
      </p:sp>
    </p:spTree>
    <p:extLst>
      <p:ext uri="{BB962C8B-B14F-4D97-AF65-F5344CB8AC3E}">
        <p14:creationId xmlns:p14="http://schemas.microsoft.com/office/powerpoint/2010/main" val="1533210040"/>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JOINS</a:t>
            </a:r>
          </a:p>
        </p:txBody>
      </p:sp>
      <p:sp>
        <p:nvSpPr>
          <p:cNvPr id="3" name="Rectangle 2"/>
          <p:cNvSpPr/>
          <p:nvPr/>
        </p:nvSpPr>
        <p:spPr>
          <a:xfrm>
            <a:off x="1428728" y="3283865"/>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42844" y="357166"/>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Tree>
    <p:extLst>
      <p:ext uri="{BB962C8B-B14F-4D97-AF65-F5344CB8AC3E}">
        <p14:creationId xmlns:p14="http://schemas.microsoft.com/office/powerpoint/2010/main" val="3648306333"/>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Right Outer Join</a:t>
            </a:r>
            <a:endParaRPr lang="en-IN" sz="3200" b="1" i="1" dirty="0">
              <a:solidFill>
                <a:srgbClr val="FFFF00"/>
              </a:solidFill>
              <a:latin typeface="Arial" pitchFamily="34" charset="0"/>
              <a:cs typeface="Arial" pitchFamily="34" charset="0"/>
            </a:endParaRPr>
          </a:p>
        </p:txBody>
      </p:sp>
      <p:pic>
        <p:nvPicPr>
          <p:cNvPr id="32" name="Picture 31"/>
          <p:cNvPicPr>
            <a:picLocks noChangeAspect="1"/>
          </p:cNvPicPr>
          <p:nvPr/>
        </p:nvPicPr>
        <p:blipFill>
          <a:blip r:embed="rId2"/>
          <a:stretch>
            <a:fillRect/>
          </a:stretch>
        </p:blipFill>
        <p:spPr>
          <a:xfrm>
            <a:off x="76200" y="2996045"/>
            <a:ext cx="9067800" cy="1714500"/>
          </a:xfrm>
          <a:prstGeom prst="rect">
            <a:avLst/>
          </a:prstGeom>
        </p:spPr>
      </p:pic>
      <p:sp>
        <p:nvSpPr>
          <p:cNvPr id="34" name="Rectangle 33"/>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(table2), with the matching rows in the left table (table1). The result is NULL in the left side when there is no match.</a:t>
            </a:r>
          </a:p>
        </p:txBody>
      </p:sp>
      <p:sp>
        <p:nvSpPr>
          <p:cNvPr id="35" name="Rectangle 34"/>
          <p:cNvSpPr/>
          <p:nvPr/>
        </p:nvSpPr>
        <p:spPr>
          <a:xfrm>
            <a:off x="76200" y="1923871"/>
            <a:ext cx="8915400" cy="707886"/>
          </a:xfrm>
          <a:prstGeom prst="rect">
            <a:avLst/>
          </a:prstGeom>
        </p:spPr>
        <p:txBody>
          <a:bodyPr wrap="square">
            <a:spAutoFit/>
          </a:bodyPr>
          <a:lstStyle/>
          <a:p>
            <a:r>
              <a:rPr lang="en-US" sz="2000" dirty="0">
                <a:solidFill>
                  <a:srgbClr val="0077AA"/>
                </a:solidFill>
                <a:latin typeface="Liberation Mono"/>
              </a:rPr>
              <a:t>SELECT column-list from &lt;table_references&gt; RIGHT [OUTER ] JOIN &lt;table_references&gt; ON table1.column-name = table2.column-name</a:t>
            </a: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3"/>
          <a:stretch>
            <a:fillRect/>
          </a:stretch>
        </p:blipFill>
        <p:spPr>
          <a:xfrm>
            <a:off x="38100" y="4725144"/>
            <a:ext cx="9067800" cy="1714500"/>
          </a:xfrm>
          <a:prstGeom prst="rect">
            <a:avLst/>
          </a:prstGeom>
        </p:spPr>
      </p:pic>
    </p:spTree>
    <p:extLst>
      <p:ext uri="{BB962C8B-B14F-4D97-AF65-F5344CB8AC3E}">
        <p14:creationId xmlns:p14="http://schemas.microsoft.com/office/powerpoint/2010/main" val="978147692"/>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Right Outer Join</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76200" y="889617"/>
            <a:ext cx="8991600" cy="646331"/>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ORDER </a:t>
            </a:r>
            <a:r>
              <a:rPr lang="en-IN" sz="1600" dirty="0">
                <a:solidFill>
                  <a:srgbClr val="E0D612"/>
                </a:solidFill>
                <a:latin typeface="Arial" panose="020B0604020202020204" pitchFamily="34" charset="0"/>
                <a:cs typeface="Arial" panose="020B0604020202020204" pitchFamily="34" charset="0"/>
              </a:rPr>
              <a:t>RIGHT</a:t>
            </a:r>
            <a:r>
              <a:rPr lang="en-IN" dirty="0">
                <a:solidFill>
                  <a:srgbClr val="DD4A68"/>
                </a:solidFill>
                <a:latin typeface="Arial" panose="020B0604020202020204" pitchFamily="34" charset="0"/>
                <a:ea typeface="Times New Roman" panose="02020603050405020304" pitchFamily="18" charset="0"/>
              </a:rPr>
              <a:t> </a:t>
            </a:r>
            <a:r>
              <a:rPr lang="en-IN" sz="1600" dirty="0">
                <a:solidFill>
                  <a:srgbClr val="E0D612"/>
                </a:solidFill>
                <a:latin typeface="Arial" panose="020B0604020202020204" pitchFamily="34" charset="0"/>
                <a:cs typeface="Arial" panose="020B0604020202020204" pitchFamily="34" charset="0"/>
              </a:rPr>
              <a:t>OUTER</a:t>
            </a:r>
            <a:r>
              <a:rPr lang="en-IN" dirty="0">
                <a:solidFill>
                  <a:srgbClr val="DD4A68"/>
                </a:solidFill>
                <a:latin typeface="Arial" panose="020B0604020202020204" pitchFamily="34" charset="0"/>
                <a:ea typeface="Times New Roman" panose="02020603050405020304" pitchFamily="18" charset="0"/>
              </a:rPr>
              <a:t> </a:t>
            </a:r>
            <a:r>
              <a:rPr lang="en-IN" sz="1600" dirty="0">
                <a:solidFill>
                  <a:srgbClr val="E0D612"/>
                </a:solidFill>
                <a:latin typeface="Arial" panose="020B0604020202020204" pitchFamily="34" charset="0"/>
                <a:cs typeface="Arial" panose="020B0604020202020204" pitchFamily="34" charset="0"/>
              </a:rPr>
              <a:t>JOIN</a:t>
            </a:r>
            <a:r>
              <a:rPr lang="en-IN" dirty="0">
                <a:solidFill>
                  <a:srgbClr val="DD4A68"/>
                </a:solidFill>
                <a:latin typeface="Arial" panose="020B0604020202020204" pitchFamily="34" charset="0"/>
                <a:ea typeface="Times New Roman" panose="02020603050405020304" pitchFamily="18" charset="0"/>
              </a:rPr>
              <a:t> </a:t>
            </a:r>
            <a:r>
              <a:rPr lang="en-US" dirty="0"/>
              <a:t>EMPLOYEE</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ON </a:t>
            </a:r>
            <a:r>
              <a:rPr lang="en-US" dirty="0"/>
              <a:t>ON E.ID = O.EMPLOYEEID</a:t>
            </a:r>
            <a:r>
              <a:rPr lang="en-IN" dirty="0">
                <a:latin typeface="Arial" panose="020B0604020202020204" pitchFamily="34" charset="0"/>
                <a:cs typeface="Arial" panose="020B0604020202020204" pitchFamily="34" charset="0"/>
              </a:rPr>
              <a:t>;</a:t>
            </a:r>
          </a:p>
        </p:txBody>
      </p:sp>
      <p:pic>
        <p:nvPicPr>
          <p:cNvPr id="16" name="Picture 15"/>
          <p:cNvPicPr>
            <a:picLocks noChangeAspect="1"/>
          </p:cNvPicPr>
          <p:nvPr/>
        </p:nvPicPr>
        <p:blipFill>
          <a:blip r:embed="rId2"/>
          <a:stretch>
            <a:fillRect/>
          </a:stretch>
        </p:blipFill>
        <p:spPr>
          <a:xfrm>
            <a:off x="48491" y="1822977"/>
            <a:ext cx="8991600" cy="2286000"/>
          </a:xfrm>
          <a:prstGeom prst="rect">
            <a:avLst/>
          </a:prstGeom>
        </p:spPr>
      </p:pic>
      <p:sp>
        <p:nvSpPr>
          <p:cNvPr id="17" name="Rectangle 16"/>
          <p:cNvSpPr/>
          <p:nvPr/>
        </p:nvSpPr>
        <p:spPr>
          <a:xfrm>
            <a:off x="429985" y="2174175"/>
            <a:ext cx="8626930" cy="56435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85010817"/>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Right Outer Join</a:t>
            </a:r>
            <a:endParaRPr lang="en-IN" sz="3200" b="1" i="1" dirty="0">
              <a:solidFill>
                <a:srgbClr val="FFFF00"/>
              </a:solidFill>
              <a:latin typeface="Arial" pitchFamily="34" charset="0"/>
              <a:cs typeface="Arial" pitchFamily="34" charset="0"/>
            </a:endParaRPr>
          </a:p>
        </p:txBody>
      </p:sp>
      <p:sp>
        <p:nvSpPr>
          <p:cNvPr id="7" name="Rectangle 6"/>
          <p:cNvSpPr/>
          <p:nvPr/>
        </p:nvSpPr>
        <p:spPr>
          <a:xfrm>
            <a:off x="76200" y="2057400"/>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RIGHT [OUTER ] JOIN &lt;table_references&gt; USING (column-name)</a:t>
            </a:r>
          </a:p>
        </p:txBody>
      </p:sp>
      <p:sp>
        <p:nvSpPr>
          <p:cNvPr id="8" name="Rectangle 7"/>
          <p:cNvSpPr/>
          <p:nvPr/>
        </p:nvSpPr>
        <p:spPr>
          <a:xfrm>
            <a:off x="76200" y="3059668"/>
            <a:ext cx="89916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 </a:t>
            </a:r>
            <a:r>
              <a:rPr lang="en-IN" dirty="0">
                <a:solidFill>
                  <a:srgbClr val="DD4A68"/>
                </a:solidFill>
                <a:latin typeface="Arial" panose="020B0604020202020204" pitchFamily="34" charset="0"/>
                <a:ea typeface="Times New Roman" panose="02020603050405020304" pitchFamily="18"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9" name="Rectangle 8"/>
          <p:cNvSpPr/>
          <p:nvPr/>
        </p:nvSpPr>
        <p:spPr>
          <a:xfrm>
            <a:off x="76200" y="4812268"/>
            <a:ext cx="89916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a:t>
            </a:r>
          </a:p>
        </p:txBody>
      </p:sp>
      <p:sp>
        <p:nvSpPr>
          <p:cNvPr id="10" name="Rectangle 9"/>
          <p:cNvSpPr/>
          <p:nvPr/>
        </p:nvSpPr>
        <p:spPr>
          <a:xfrm>
            <a:off x="76200" y="3821668"/>
            <a:ext cx="8915400" cy="707886"/>
          </a:xfrm>
          <a:prstGeom prst="rect">
            <a:avLst/>
          </a:prstGeom>
        </p:spPr>
        <p:txBody>
          <a:bodyPr wrap="square">
            <a:spAutoFit/>
          </a:bodyPr>
          <a:lstStyle/>
          <a:p>
            <a:r>
              <a:rPr lang="en-US" sz="2000" dirty="0">
                <a:solidFill>
                  <a:srgbClr val="0077AA"/>
                </a:solidFill>
                <a:latin typeface="Liberation Mono"/>
              </a:rPr>
              <a:t>SELECT column-list from &lt;table_references&gt; NATURAL RIGHT [OUTER ] JOIN &lt;table_references&gt;</a:t>
            </a:r>
          </a:p>
        </p:txBody>
      </p:sp>
      <p:sp>
        <p:nvSpPr>
          <p:cNvPr id="11" name="Rectangle 10"/>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(table2), with the matching rows in the left table (table1). The result is NULL in the left side when there is no match.</a:t>
            </a:r>
          </a:p>
        </p:txBody>
      </p:sp>
    </p:spTree>
    <p:extLst>
      <p:ext uri="{BB962C8B-B14F-4D97-AF65-F5344CB8AC3E}">
        <p14:creationId xmlns:p14="http://schemas.microsoft.com/office/powerpoint/2010/main" val="986535929"/>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Right Outer Join</a:t>
            </a:r>
            <a:endParaRPr lang="en-IN" sz="3200" b="1" i="1" dirty="0">
              <a:solidFill>
                <a:srgbClr val="FFFF00"/>
              </a:solidFill>
              <a:latin typeface="Arial" pitchFamily="34" charset="0"/>
              <a:cs typeface="Arial" pitchFamily="34" charset="0"/>
            </a:endParaRPr>
          </a:p>
        </p:txBody>
      </p:sp>
      <p:pic>
        <p:nvPicPr>
          <p:cNvPr id="32" name="Picture 31"/>
          <p:cNvPicPr>
            <a:picLocks noChangeAspect="1"/>
          </p:cNvPicPr>
          <p:nvPr/>
        </p:nvPicPr>
        <p:blipFill>
          <a:blip r:embed="rId2"/>
          <a:stretch>
            <a:fillRect/>
          </a:stretch>
        </p:blipFill>
        <p:spPr>
          <a:xfrm>
            <a:off x="76200" y="2996045"/>
            <a:ext cx="9067800" cy="1714500"/>
          </a:xfrm>
          <a:prstGeom prst="rect">
            <a:avLst/>
          </a:prstGeom>
        </p:spPr>
      </p:pic>
      <p:sp>
        <p:nvSpPr>
          <p:cNvPr id="34" name="Rectangle 33"/>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(table2), with the matching rows in the left table (table1). The result is NULL in the left side when there is no match.</a:t>
            </a:r>
          </a:p>
        </p:txBody>
      </p:sp>
      <p:sp>
        <p:nvSpPr>
          <p:cNvPr id="35" name="Rectangle 34"/>
          <p:cNvSpPr/>
          <p:nvPr/>
        </p:nvSpPr>
        <p:spPr>
          <a:xfrm>
            <a:off x="76200" y="1923871"/>
            <a:ext cx="8915400" cy="707886"/>
          </a:xfrm>
          <a:prstGeom prst="rect">
            <a:avLst/>
          </a:prstGeom>
        </p:spPr>
        <p:txBody>
          <a:bodyPr wrap="square">
            <a:spAutoFit/>
          </a:bodyPr>
          <a:lstStyle/>
          <a:p>
            <a:r>
              <a:rPr lang="en-US" sz="2000" dirty="0">
                <a:solidFill>
                  <a:srgbClr val="0077AA"/>
                </a:solidFill>
                <a:latin typeface="Liberation Mono"/>
              </a:rPr>
              <a:t>SELECT column-list from &lt;table_references&gt; RIGHT [OUTER ] JOIN &lt;table_references&gt; ON table1.column-name = table2.column-name</a:t>
            </a: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3"/>
          <a:stretch>
            <a:fillRect/>
          </a:stretch>
        </p:blipFill>
        <p:spPr>
          <a:xfrm>
            <a:off x="38100" y="2938636"/>
            <a:ext cx="9067800" cy="1714500"/>
          </a:xfrm>
          <a:prstGeom prst="rect">
            <a:avLst/>
          </a:prstGeom>
        </p:spPr>
      </p:pic>
      <p:sp>
        <p:nvSpPr>
          <p:cNvPr id="7" name="Rectangle 6">
            <a:extLst>
              <a:ext uri="{FF2B5EF4-FFF2-40B4-BE49-F238E27FC236}">
                <a16:creationId xmlns:a16="http://schemas.microsoft.com/office/drawing/2014/main" id="{13858F2E-AF9D-4473-9E3E-24A5947A2164}"/>
              </a:ext>
            </a:extLst>
          </p:cNvPr>
          <p:cNvSpPr/>
          <p:nvPr/>
        </p:nvSpPr>
        <p:spPr>
          <a:xfrm>
            <a:off x="76200" y="5085184"/>
            <a:ext cx="8991600" cy="646331"/>
          </a:xfrm>
          <a:prstGeom prst="rect">
            <a:avLst/>
          </a:prstGeom>
        </p:spPr>
        <p:txBody>
          <a:bodyPr wrap="square">
            <a:spAutoFit/>
          </a:bodyPr>
          <a:lstStyle/>
          <a:p>
            <a:r>
              <a:rPr lang="en-IN" dirty="0">
                <a:solidFill>
                  <a:srgbClr val="0077AA"/>
                </a:solidFill>
                <a:latin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rPr>
              <a:t>FROM</a:t>
            </a:r>
            <a:r>
              <a:rPr lang="en-IN" sz="1600" dirty="0">
                <a:latin typeface="Arial" panose="020B0604020202020204" pitchFamily="34" charset="0"/>
                <a:cs typeface="Arial" panose="020B0604020202020204" pitchFamily="34" charset="0"/>
              </a:rPr>
              <a:t> ORDERS O </a:t>
            </a:r>
            <a:r>
              <a:rPr lang="en-IN" sz="1600" dirty="0">
                <a:solidFill>
                  <a:srgbClr val="E0D612"/>
                </a:solidFill>
                <a:latin typeface="Arial" panose="020B0604020202020204" pitchFamily="34" charset="0"/>
                <a:cs typeface="Arial" panose="020B0604020202020204" pitchFamily="34" charset="0"/>
              </a:rPr>
              <a:t>RIGHT OUTER JOIN </a:t>
            </a:r>
            <a:r>
              <a:rPr lang="en-IN" sz="1600" dirty="0">
                <a:latin typeface="Arial" panose="020B0604020202020204" pitchFamily="34" charset="0"/>
                <a:cs typeface="Arial" panose="020B0604020202020204" pitchFamily="34" charset="0"/>
              </a:rPr>
              <a:t>EMPLOYEE E </a:t>
            </a:r>
            <a:r>
              <a:rPr lang="en-IN" dirty="0">
                <a:solidFill>
                  <a:srgbClr val="DD4A68"/>
                </a:solidFill>
                <a:latin typeface="Arial" panose="020B0604020202020204" pitchFamily="34" charset="0"/>
              </a:rPr>
              <a:t>ON</a:t>
            </a:r>
            <a:r>
              <a:rPr lang="en-IN" sz="1600" dirty="0">
                <a:latin typeface="Arial" panose="020B0604020202020204" pitchFamily="34" charset="0"/>
                <a:cs typeface="Arial" panose="020B0604020202020204" pitchFamily="34" charset="0"/>
              </a:rPr>
              <a:t> E.ID = O.EMPLOYEEID  </a:t>
            </a:r>
            <a:r>
              <a:rPr lang="en-IN" dirty="0">
                <a:solidFill>
                  <a:srgbClr val="DD4A68"/>
                </a:solidFill>
                <a:latin typeface="Arial" panose="020B0604020202020204" pitchFamily="34" charset="0"/>
              </a:rPr>
              <a:t>WHERE</a:t>
            </a:r>
            <a:r>
              <a:rPr lang="en-IN" sz="1600" dirty="0">
                <a:latin typeface="Arial" panose="020B0604020202020204" pitchFamily="34" charset="0"/>
                <a:cs typeface="Arial" panose="020B0604020202020204" pitchFamily="34" charset="0"/>
              </a:rPr>
              <a:t> O.EMPLOYEEID IS NULL;</a:t>
            </a:r>
          </a:p>
        </p:txBody>
      </p:sp>
    </p:spTree>
    <p:extLst>
      <p:ext uri="{BB962C8B-B14F-4D97-AF65-F5344CB8AC3E}">
        <p14:creationId xmlns:p14="http://schemas.microsoft.com/office/powerpoint/2010/main" val="2690088721"/>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JOINS</a:t>
            </a:r>
          </a:p>
        </p:txBody>
      </p:sp>
      <p:sp>
        <p:nvSpPr>
          <p:cNvPr id="3" name="Rectangle 2"/>
          <p:cNvSpPr/>
          <p:nvPr/>
        </p:nvSpPr>
        <p:spPr>
          <a:xfrm>
            <a:off x="1428728" y="3283865"/>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42844" y="357166"/>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Self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76200" y="1944469"/>
            <a:ext cx="8991600" cy="707886"/>
          </a:xfrm>
          <a:prstGeom prst="rect">
            <a:avLst/>
          </a:prstGeom>
        </p:spPr>
        <p:txBody>
          <a:bodyPr wrap="square">
            <a:spAutoFit/>
          </a:bodyPr>
          <a:lstStyle/>
          <a:p>
            <a:r>
              <a:rPr lang="en-IN" sz="2000" dirty="0">
                <a:solidFill>
                  <a:srgbClr val="0077AA"/>
                </a:solidFill>
                <a:latin typeface="Liberation Mono"/>
              </a:rPr>
              <a:t>SELECT a.column_name, b.column_name... FROM table1 a, table1 b  WHERE a.common_name = b.common_name;</a:t>
            </a:r>
            <a:endParaRPr lang="en-US" sz="2000" dirty="0">
              <a:solidFill>
                <a:srgbClr val="0077AA"/>
              </a:solidFill>
              <a:latin typeface="Liberation Mono"/>
            </a:endParaRPr>
          </a:p>
        </p:txBody>
      </p:sp>
    </p:spTree>
    <p:extLst>
      <p:ext uri="{BB962C8B-B14F-4D97-AF65-F5344CB8AC3E}">
        <p14:creationId xmlns:p14="http://schemas.microsoft.com/office/powerpoint/2010/main" val="413848831"/>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sp>
        <p:nvSpPr>
          <p:cNvPr id="6" name="Rectangle 5"/>
          <p:cNvSpPr/>
          <p:nvPr/>
        </p:nvSpPr>
        <p:spPr>
          <a:xfrm>
            <a:off x="152400" y="143470"/>
            <a:ext cx="8534400" cy="923330"/>
          </a:xfrm>
          <a:prstGeom prst="rect">
            <a:avLst/>
          </a:prstGeom>
        </p:spPr>
        <p:txBody>
          <a:bodyPr wrap="square">
            <a:spAutoFit/>
          </a:bodyPr>
          <a:lstStyle/>
          <a:p>
            <a:r>
              <a:rPr lang="en-IN" dirty="0">
                <a:solidFill>
                  <a:srgbClr val="006C86"/>
                </a:solidFill>
                <a:latin typeface="Liberation Mono"/>
              </a:rPr>
              <a:t>UNION: To apply ORDER BY or LIMIT to an individual SELECT, place the clause inside the parentheses that enclose the SELECT.</a:t>
            </a:r>
          </a:p>
          <a:p>
            <a:r>
              <a:rPr lang="en-IN" dirty="0">
                <a:solidFill>
                  <a:srgbClr val="006C86"/>
                </a:solidFill>
                <a:latin typeface="Liberation Mono"/>
              </a:rPr>
              <a:t>E.g. (SELECT …) UNION (SELECT …)</a:t>
            </a:r>
          </a:p>
        </p:txBody>
      </p:sp>
      <p:pic>
        <p:nvPicPr>
          <p:cNvPr id="9" name="Picture 8"/>
          <p:cNvPicPr>
            <a:picLocks noChangeAspect="1"/>
          </p:cNvPicPr>
          <p:nvPr/>
        </p:nvPicPr>
        <p:blipFill>
          <a:blip r:embed="rId2"/>
          <a:stretch>
            <a:fillRect/>
          </a:stretch>
        </p:blipFill>
        <p:spPr>
          <a:xfrm>
            <a:off x="186046" y="1219200"/>
            <a:ext cx="8500753" cy="990600"/>
          </a:xfrm>
          <a:prstGeom prst="rect">
            <a:avLst/>
          </a:prstGeom>
        </p:spPr>
      </p:pic>
      <p:pic>
        <p:nvPicPr>
          <p:cNvPr id="8" name="Picture 7"/>
          <p:cNvPicPr>
            <a:picLocks noChangeAspect="1"/>
          </p:cNvPicPr>
          <p:nvPr/>
        </p:nvPicPr>
        <p:blipFill>
          <a:blip r:embed="rId3"/>
          <a:stretch>
            <a:fillRect/>
          </a:stretch>
        </p:blipFill>
        <p:spPr>
          <a:xfrm>
            <a:off x="842996" y="3475175"/>
            <a:ext cx="7301153" cy="685799"/>
          </a:xfrm>
          <a:prstGeom prst="rect">
            <a:avLst/>
          </a:prstGeom>
        </p:spPr>
      </p:pic>
      <p:pic>
        <p:nvPicPr>
          <p:cNvPr id="10" name="Picture 9"/>
          <p:cNvPicPr>
            <a:picLocks noChangeAspect="1"/>
          </p:cNvPicPr>
          <p:nvPr/>
        </p:nvPicPr>
        <p:blipFill>
          <a:blip r:embed="rId4"/>
          <a:stretch>
            <a:fillRect/>
          </a:stretch>
        </p:blipFill>
        <p:spPr>
          <a:xfrm>
            <a:off x="842996" y="4341600"/>
            <a:ext cx="7186851" cy="687600"/>
          </a:xfrm>
          <a:prstGeom prst="rect">
            <a:avLst/>
          </a:prstGeom>
        </p:spPr>
      </p:pic>
      <p:pic>
        <p:nvPicPr>
          <p:cNvPr id="11" name="Picture 10"/>
          <p:cNvPicPr>
            <a:picLocks noChangeAspect="1"/>
          </p:cNvPicPr>
          <p:nvPr/>
        </p:nvPicPr>
        <p:blipFill>
          <a:blip r:embed="rId5"/>
          <a:stretch>
            <a:fillRect/>
          </a:stretch>
        </p:blipFill>
        <p:spPr>
          <a:xfrm>
            <a:off x="826174" y="5257800"/>
            <a:ext cx="7186851" cy="687600"/>
          </a:xfrm>
          <a:prstGeom prst="rect">
            <a:avLst/>
          </a:prstGeom>
        </p:spPr>
      </p:pic>
    </p:spTree>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UNION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UNION operator is used to combine the result sets of 2 or more SELECT statements. It removes duplicate rows between the various SELECT statements. Each SELECT statement within the UNION operator must have the same number of fields in the result sets.</a:t>
            </a:r>
          </a:p>
        </p:txBody>
      </p:sp>
      <p:sp>
        <p:nvSpPr>
          <p:cNvPr id="9" name="Rectangle 8"/>
          <p:cNvSpPr/>
          <p:nvPr/>
        </p:nvSpPr>
        <p:spPr>
          <a:xfrm>
            <a:off x="76200" y="3705761"/>
            <a:ext cx="8991600" cy="1323439"/>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 </a:t>
            </a:r>
            <a:r>
              <a:rPr lang="en-IN" dirty="0">
                <a:latin typeface="Arial" panose="020B0604020202020204" pitchFamily="34" charset="0"/>
                <a:cs typeface="Arial" panose="020B0604020202020204" pitchFamily="34" charset="0"/>
              </a:rPr>
              <a:t>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EMP </a:t>
            </a:r>
            <a:r>
              <a:rPr lang="en-IN" dirty="0">
                <a:solidFill>
                  <a:srgbClr val="DD4A68"/>
                </a:solidFill>
                <a:latin typeface="Arial" panose="020B0604020202020204" pitchFamily="34" charset="0"/>
                <a:ea typeface="Times New Roman" panose="02020603050405020304" pitchFamily="18" charset="0"/>
              </a:rPr>
              <a:t>LIMIT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 </a:t>
            </a:r>
            <a:r>
              <a:rPr lang="en-IN" dirty="0">
                <a:latin typeface="Arial" panose="020B0604020202020204" pitchFamily="34" charset="0"/>
                <a:cs typeface="Arial" panose="020B0604020202020204" pitchFamily="34" charset="0"/>
              </a:rPr>
              <a:t>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DEPT </a:t>
            </a:r>
            <a:r>
              <a:rPr lang="en-IN" dirty="0">
                <a:solidFill>
                  <a:srgbClr val="DD4A68"/>
                </a:solidFill>
                <a:latin typeface="Arial" panose="020B0604020202020204" pitchFamily="34" charset="0"/>
                <a:ea typeface="Times New Roman" panose="02020603050405020304" pitchFamily="18" charset="0"/>
              </a:rPr>
              <a:t>LIMIT 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'EMP' as 'Table Name', count(*)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 count(*)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'BONUS', count(*)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BONUS;</a:t>
            </a:r>
          </a:p>
        </p:txBody>
      </p:sp>
      <p:sp>
        <p:nvSpPr>
          <p:cNvPr id="2" name="Rectangle 1"/>
          <p:cNvSpPr/>
          <p:nvPr/>
        </p:nvSpPr>
        <p:spPr>
          <a:xfrm>
            <a:off x="152400" y="2136099"/>
            <a:ext cx="4572000" cy="1015663"/>
          </a:xfrm>
          <a:prstGeom prst="rect">
            <a:avLst/>
          </a:prstGeom>
        </p:spPr>
        <p:txBody>
          <a:bodyPr>
            <a:spAutoFit/>
          </a:bodyPr>
          <a:lstStyle/>
          <a:p>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UNION</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ALL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DISTINCT</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UNION</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ALL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DISTINCT</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endParaRPr lang="en-IN" sz="2000" dirty="0">
              <a:latin typeface="Liberation Mono"/>
            </a:endParaRPr>
          </a:p>
        </p:txBody>
      </p:sp>
      <p:sp>
        <p:nvSpPr>
          <p:cNvPr id="7" name="Rectangle 6"/>
          <p:cNvSpPr/>
          <p:nvPr/>
        </p:nvSpPr>
        <p:spPr>
          <a:xfrm>
            <a:off x="4800600" y="1985813"/>
            <a:ext cx="4267200" cy="923330"/>
          </a:xfrm>
          <a:prstGeom prst="rect">
            <a:avLst/>
          </a:prstGeom>
          <a:solidFill>
            <a:srgbClr val="E5EAC8"/>
          </a:solidFill>
        </p:spPr>
        <p:txBody>
          <a:bodyPr wrap="square">
            <a:spAutoFit/>
          </a:bodyPr>
          <a:lstStyle/>
          <a:p>
            <a:r>
              <a:rPr lang="en-IN" dirty="0"/>
              <a:t>The default behaviour for UNION is that duplicate rows are removed from the result.</a:t>
            </a:r>
          </a:p>
        </p:txBody>
      </p:sp>
    </p:spTree>
    <p:extLst>
      <p:ext uri="{BB962C8B-B14F-4D97-AF65-F5344CB8AC3E}">
        <p14:creationId xmlns:p14="http://schemas.microsoft.com/office/powerpoint/2010/main" val="403456870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228600" y="2133600"/>
            <a:ext cx="8686800"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Arial" pitchFamily="34" charset="0"/>
                <a:ea typeface="MS Mincho" pitchFamily="49" charset="-128"/>
                <a:cs typeface="Arial" pitchFamily="34" charset="0"/>
              </a:rPr>
              <a:t>e.g.</a:t>
            </a:r>
            <a:r>
              <a:rPr kumimoji="0" lang="en-US" sz="2400" b="0" u="none" strike="noStrike" cap="none" normalizeH="0" baseline="0" dirty="0">
                <a:ln>
                  <a:noFill/>
                </a:ln>
                <a:solidFill>
                  <a:schemeClr val="tx1"/>
                </a:solidFill>
                <a:effectLst/>
                <a:latin typeface="Arial" pitchFamily="34" charset="0"/>
                <a:ea typeface="MS Mincho" pitchFamily="49" charset="-128"/>
                <a:cs typeface="Arial" pitchFamily="34" charset="0"/>
              </a:rPr>
              <a:t>, in a school database, </a:t>
            </a:r>
            <a:r>
              <a:rPr kumimoji="0" lang="en-US" sz="2400" b="1" u="none" strike="noStrike" cap="none" normalizeH="0" baseline="0" dirty="0">
                <a:ln>
                  <a:noFill/>
                </a:ln>
                <a:solidFill>
                  <a:schemeClr val="tx1"/>
                </a:solidFill>
                <a:effectLst/>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kumimoji="0" lang="en-US" sz="2400" b="1" u="none" strike="noStrike" cap="none" normalizeH="0" baseline="0" dirty="0">
                <a:ln>
                  <a:noFill/>
                </a:ln>
                <a:solidFill>
                  <a:schemeClr val="tx1"/>
                </a:solidFill>
                <a:effectLst/>
                <a:latin typeface="Arial" pitchFamily="34" charset="0"/>
                <a:ea typeface="MS Mincho" pitchFamily="49" charset="-128"/>
                <a:cs typeface="Arial" pitchFamily="34" charset="0"/>
              </a:rPr>
              <a:t> courses</a:t>
            </a:r>
            <a:r>
              <a:rPr kumimoji="0" lang="en-US" sz="2400" b="1" u="none" strike="noStrike" cap="none" normalizeH="0" dirty="0">
                <a:ln>
                  <a:noFill/>
                </a:ln>
                <a:solidFill>
                  <a:schemeClr val="tx1"/>
                </a:solidFill>
                <a:effectLst/>
                <a:latin typeface="Arial" pitchFamily="34" charset="0"/>
                <a:ea typeface="MS Mincho" pitchFamily="49" charset="-128"/>
                <a:cs typeface="Arial" pitchFamily="34" charset="0"/>
              </a:rPr>
              <a:t> </a:t>
            </a:r>
            <a:r>
              <a:rPr kumimoji="0" lang="en-US" sz="2400" b="0" u="none" strike="noStrike" cap="none" normalizeH="0" baseline="0" dirty="0">
                <a:ln>
                  <a:noFill/>
                </a:ln>
                <a:solidFill>
                  <a:schemeClr val="tx1"/>
                </a:solidFill>
                <a:effectLst/>
                <a:latin typeface="Arial" pitchFamily="34" charset="0"/>
                <a:ea typeface="MS Mincho" pitchFamily="49" charset="-128"/>
                <a:cs typeface="Arial" pitchFamily="34" charset="0"/>
              </a:rPr>
              <a:t>can be considered as </a:t>
            </a:r>
            <a:r>
              <a:rPr kumimoji="0" lang="en-US" sz="2400" b="1" u="none" strike="noStrike" cap="none" normalizeH="0" baseline="0" dirty="0">
                <a:ln>
                  <a:noFill/>
                </a:ln>
                <a:solidFill>
                  <a:schemeClr val="tx1"/>
                </a:solidFill>
                <a:effectLst/>
                <a:latin typeface="Arial" pitchFamily="34" charset="0"/>
                <a:ea typeface="MS Mincho" pitchFamily="49" charset="-128"/>
                <a:cs typeface="Arial" pitchFamily="34" charset="0"/>
              </a:rPr>
              <a:t>entities</a:t>
            </a:r>
            <a:r>
              <a:rPr kumimoji="0" lang="en-US" sz="2400" b="0" u="none" strike="noStrike" cap="none" normalizeH="0" baseline="0" dirty="0">
                <a:ln>
                  <a:noFill/>
                </a:ln>
                <a:solidFill>
                  <a:schemeClr val="tx1"/>
                </a:solidFill>
                <a:effectLst/>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228600" y="4825425"/>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r" defTabSz="914400" rtl="0" eaLnBrk="1" fontAlgn="base" latinLnBrk="0" hangingPunct="1">
              <a:lnSpc>
                <a:spcPct val="100000"/>
              </a:lnSpc>
              <a:spcBef>
                <a:spcPct val="0"/>
              </a:spcBef>
              <a:spcAft>
                <a:spcPct val="0"/>
              </a:spcAft>
              <a:buClrTx/>
              <a:buSzTx/>
              <a:buFontTx/>
              <a:buNone/>
              <a:tabLs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28600" y="762000"/>
            <a:ext cx="8686800" cy="954107"/>
          </a:xfrm>
          <a:prstGeom prst="rect">
            <a:avLst/>
          </a:prstGeom>
        </p:spPr>
        <p:txBody>
          <a:bodyPr wrap="square">
            <a:spAutoFit/>
          </a:bodyPr>
          <a:lstStyle/>
          <a:p>
            <a:r>
              <a:rPr lang="en-US" sz="2400" dirty="0">
                <a:latin typeface="Arial" pitchFamily="34" charset="0"/>
                <a:cs typeface="Arial" pitchFamily="34" charset="0"/>
              </a:rPr>
              <a:t>In relation to a database , an entity is a </a:t>
            </a:r>
            <a:r>
              <a:rPr lang="en-US" sz="2800" b="1" dirty="0">
                <a:solidFill>
                  <a:srgbClr val="C00000"/>
                </a:solidFill>
                <a:latin typeface="Arial" pitchFamily="34" charset="0"/>
                <a:cs typeface="Arial" pitchFamily="34" charset="0"/>
              </a:rPr>
              <a:t>person</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place</a:t>
            </a:r>
            <a:r>
              <a:rPr lang="en-US" sz="2800" b="1" dirty="0">
                <a:latin typeface="Arial" pitchFamily="34" charset="0"/>
                <a:cs typeface="Arial" pitchFamily="34" charset="0"/>
              </a:rPr>
              <a:t>, </a:t>
            </a:r>
            <a:r>
              <a:rPr lang="en-US" sz="2400" dirty="0">
                <a:latin typeface="Arial" pitchFamily="34" charset="0"/>
                <a:cs typeface="Arial" pitchFamily="34" charset="0"/>
              </a:rPr>
              <a:t>or</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thing</a:t>
            </a:r>
            <a:r>
              <a:rPr lang="en-US" sz="2400" dirty="0">
                <a:solidFill>
                  <a:srgbClr val="C00000"/>
                </a:solidFill>
                <a:latin typeface="Arial" pitchFamily="34" charset="0"/>
                <a:cs typeface="Arial" pitchFamily="34" charset="0"/>
              </a:rPr>
              <a:t> </a:t>
            </a:r>
            <a:r>
              <a:rPr lang="en-US" sz="2400" dirty="0">
                <a:latin typeface="Arial" pitchFamily="34" charset="0"/>
                <a:cs typeface="Arial" pitchFamily="34" charset="0"/>
              </a:rPr>
              <a:t>about which data can be stored.</a:t>
            </a:r>
          </a:p>
        </p:txBody>
      </p:sp>
      <p:sp>
        <p:nvSpPr>
          <p:cNvPr id="7" name="Rectangle 6"/>
          <p:cNvSpPr/>
          <p:nvPr/>
        </p:nvSpPr>
        <p:spPr>
          <a:xfrm>
            <a:off x="0" y="0"/>
            <a:ext cx="9144000" cy="646331"/>
          </a:xfrm>
          <a:prstGeom prst="rect">
            <a:avLst/>
          </a:prstGeom>
          <a:solidFill>
            <a:schemeClr val="bg2">
              <a:lumMod val="10000"/>
            </a:schemeClr>
          </a:solidFill>
        </p:spPr>
        <p:txBody>
          <a:bodyPr wrap="square">
            <a:spAutoFit/>
          </a:bodyPr>
          <a:lstStyle/>
          <a:p>
            <a:pPr lvl="0" algn="r"/>
            <a:r>
              <a:rPr lang="en-US" sz="3600" b="1" i="1" dirty="0">
                <a:solidFill>
                  <a:srgbClr val="FFFF00"/>
                </a:solidFill>
                <a:latin typeface="Arial" pitchFamily="34" charset="0"/>
                <a:cs typeface="Arial" pitchFamily="34" charset="0"/>
              </a:rPr>
              <a:t>Entity</a:t>
            </a:r>
          </a:p>
        </p:txBody>
      </p:sp>
      <p:sp>
        <p:nvSpPr>
          <p:cNvPr id="4" name="Rectangle 3"/>
          <p:cNvSpPr/>
          <p:nvPr/>
        </p:nvSpPr>
        <p:spPr>
          <a:xfrm>
            <a:off x="228601" y="3429000"/>
            <a:ext cx="8686800" cy="830997"/>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spTree>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UNION</a:t>
            </a:r>
            <a:endParaRPr lang="en-IN" sz="3200" b="1" i="1" dirty="0">
              <a:solidFill>
                <a:srgbClr val="FFFF00"/>
              </a:solidFill>
              <a:latin typeface="Arial" pitchFamily="34" charset="0"/>
              <a:cs typeface="Arial"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158825195"/>
              </p:ext>
            </p:extLst>
          </p:nvPr>
        </p:nvGraphicFramePr>
        <p:xfrm>
          <a:off x="119743" y="1660792"/>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a16="http://schemas.microsoft.com/office/drawing/2014/main" val="20000"/>
                    </a:ext>
                  </a:extLst>
                </a:gridCol>
                <a:gridCol w="1955800">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val="10006"/>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187390609"/>
              </p:ext>
            </p:extLst>
          </p:nvPr>
        </p:nvGraphicFramePr>
        <p:xfrm>
          <a:off x="3200400" y="1660792"/>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a16="http://schemas.microsoft.com/office/drawing/2014/main" val="20000"/>
                    </a:ext>
                  </a:extLst>
                </a:gridCol>
                <a:gridCol w="2128873">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dirty="0">
                          <a:effectLst/>
                        </a:rPr>
                        <a:t>2</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noFill/>
                  </a:tcPr>
                </a:tc>
                <a:tc>
                  <a:txBody>
                    <a:bodyPr/>
                    <a:lstStyle/>
                    <a:p>
                      <a:pPr algn="l">
                        <a:lnSpc>
                          <a:spcPct val="107000"/>
                        </a:lnSpc>
                        <a:spcAft>
                          <a:spcPts val="0"/>
                        </a:spcAft>
                      </a:pPr>
                      <a:r>
                        <a:rPr lang="en-US" sz="1400" dirty="0">
                          <a:effectLst/>
                        </a:rPr>
                        <a:t>hBase</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noFill/>
                  </a:tcP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a:effectLst/>
                        </a:rPr>
                        <a:t>3</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4"/>
                  </a:ext>
                </a:extLst>
              </a:tr>
            </a:tbl>
          </a:graphicData>
        </a:graphic>
      </p:graphicFrame>
      <p:sp>
        <p:nvSpPr>
          <p:cNvPr id="9" name="TextBox 8"/>
          <p:cNvSpPr txBox="1"/>
          <p:nvPr/>
        </p:nvSpPr>
        <p:spPr>
          <a:xfrm>
            <a:off x="2667000" y="1676400"/>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a:t>
            </a:r>
          </a:p>
        </p:txBody>
      </p:sp>
      <p:sp>
        <p:nvSpPr>
          <p:cNvPr id="2" name="Rectangle 1"/>
          <p:cNvSpPr/>
          <p:nvPr/>
        </p:nvSpPr>
        <p:spPr>
          <a:xfrm>
            <a:off x="152400" y="83820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OLDBOOK </a:t>
            </a:r>
            <a:r>
              <a:rPr lang="en-US" dirty="0">
                <a:solidFill>
                  <a:srgbClr val="E0D612"/>
                </a:solidFill>
                <a:latin typeface="Arial" panose="020B0604020202020204" pitchFamily="34" charset="0"/>
                <a:cs typeface="Arial" panose="020B0604020202020204" pitchFamily="34" charset="0"/>
              </a:rPr>
              <a:t>UNION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NEWBOOK;</a:t>
            </a:r>
          </a:p>
        </p:txBody>
      </p:sp>
      <p:graphicFrame>
        <p:nvGraphicFramePr>
          <p:cNvPr id="6" name="Table 5"/>
          <p:cNvGraphicFramePr>
            <a:graphicFrameLocks noGrp="1"/>
          </p:cNvGraphicFramePr>
          <p:nvPr>
            <p:extLst>
              <p:ext uri="{D42A27DB-BD31-4B8C-83A1-F6EECF244321}">
                <p14:modId xmlns:p14="http://schemas.microsoft.com/office/powerpoint/2010/main" val="2042048211"/>
              </p:ext>
            </p:extLst>
          </p:nvPr>
        </p:nvGraphicFramePr>
        <p:xfrm>
          <a:off x="6425384" y="1658161"/>
          <a:ext cx="2544445" cy="2149199"/>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val="20000"/>
                    </a:ext>
                  </a:extLst>
                </a:gridCol>
                <a:gridCol w="191706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5"/>
                  </a:ext>
                </a:extLst>
              </a:tr>
              <a:tr h="255857">
                <a:tc>
                  <a:txBody>
                    <a:bodyPr/>
                    <a:lstStyle/>
                    <a:p>
                      <a:pPr algn="ctr">
                        <a:lnSpc>
                          <a:spcPct val="107000"/>
                        </a:lnSpc>
                        <a:spcAft>
                          <a:spcPts val="0"/>
                        </a:spcAft>
                      </a:pPr>
                      <a:r>
                        <a:rPr lang="en-US" sz="1400">
                          <a:effectLst/>
                        </a:rPr>
                        <a:t>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6"/>
                  </a:ext>
                </a:extLst>
              </a:tr>
              <a:tr h="255857">
                <a:tc>
                  <a:txBody>
                    <a:bodyPr/>
                    <a:lstStyle/>
                    <a:p>
                      <a:pPr algn="ctr">
                        <a:lnSpc>
                          <a:spcPct val="107000"/>
                        </a:lnSpc>
                        <a:spcAft>
                          <a:spcPts val="0"/>
                        </a:spcAft>
                      </a:pPr>
                      <a:r>
                        <a:rPr lang="en-US" sz="1400">
                          <a:effectLst/>
                        </a:rPr>
                        <a:t>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7"/>
                  </a:ext>
                </a:extLst>
              </a:tr>
            </a:tbl>
          </a:graphicData>
        </a:graphic>
      </p:graphicFrame>
      <p:sp>
        <p:nvSpPr>
          <p:cNvPr id="7" name="TextBox 6"/>
          <p:cNvSpPr txBox="1"/>
          <p:nvPr/>
        </p:nvSpPr>
        <p:spPr>
          <a:xfrm>
            <a:off x="5867400" y="2362200"/>
            <a:ext cx="425116" cy="584775"/>
          </a:xfrm>
          <a:prstGeom prst="rect">
            <a:avLst/>
          </a:prstGeom>
          <a:noFill/>
        </p:spPr>
        <p:txBody>
          <a:bodyPr wrap="none" rtlCol="0">
            <a:spAutoFit/>
          </a:bodyPr>
          <a:lstStyle/>
          <a:p>
            <a:r>
              <a:rPr lang="en-US" sz="3200" dirty="0">
                <a:solidFill>
                  <a:srgbClr val="FF0000"/>
                </a:solidFill>
              </a:rPr>
              <a:t>=</a:t>
            </a:r>
          </a:p>
        </p:txBody>
      </p:sp>
      <p:pic>
        <p:nvPicPr>
          <p:cNvPr id="3" name="Picture 2"/>
          <p:cNvPicPr>
            <a:picLocks noChangeAspect="1"/>
          </p:cNvPicPr>
          <p:nvPr/>
        </p:nvPicPr>
        <p:blipFill>
          <a:blip r:embed="rId2"/>
          <a:stretch>
            <a:fillRect/>
          </a:stretch>
        </p:blipFill>
        <p:spPr>
          <a:xfrm>
            <a:off x="6781800" y="3962400"/>
            <a:ext cx="1743709" cy="1065600"/>
          </a:xfrm>
          <a:prstGeom prst="rect">
            <a:avLst/>
          </a:prstGeom>
        </p:spPr>
      </p:pic>
    </p:spTree>
    <p:extLst>
      <p:ext uri="{BB962C8B-B14F-4D97-AF65-F5344CB8AC3E}">
        <p14:creationId xmlns:p14="http://schemas.microsoft.com/office/powerpoint/2010/main" val="1993342127"/>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UNION ALL</a:t>
            </a:r>
            <a:endParaRPr lang="en-IN" sz="3200" b="1" i="1" dirty="0">
              <a:solidFill>
                <a:srgbClr val="FFFF00"/>
              </a:solidFill>
              <a:latin typeface="Arial" pitchFamily="34" charset="0"/>
              <a:cs typeface="Arial" pitchFamily="34" charset="0"/>
            </a:endParaRPr>
          </a:p>
        </p:txBody>
      </p:sp>
      <p:sp>
        <p:nvSpPr>
          <p:cNvPr id="11" name="Rectangle 10"/>
          <p:cNvSpPr/>
          <p:nvPr/>
        </p:nvSpPr>
        <p:spPr>
          <a:xfrm>
            <a:off x="152400" y="83820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OLDBOOK </a:t>
            </a:r>
            <a:r>
              <a:rPr lang="en-US" dirty="0">
                <a:solidFill>
                  <a:srgbClr val="E0D612"/>
                </a:solidFill>
                <a:latin typeface="Arial" panose="020B0604020202020204" pitchFamily="34" charset="0"/>
                <a:cs typeface="Arial" panose="020B0604020202020204" pitchFamily="34" charset="0"/>
              </a:rPr>
              <a:t>UNION ALL</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NEWBOOK;</a:t>
            </a:r>
          </a:p>
        </p:txBody>
      </p:sp>
      <p:graphicFrame>
        <p:nvGraphicFramePr>
          <p:cNvPr id="12" name="Table 11"/>
          <p:cNvGraphicFramePr>
            <a:graphicFrameLocks noGrp="1"/>
          </p:cNvGraphicFramePr>
          <p:nvPr>
            <p:extLst>
              <p:ext uri="{D42A27DB-BD31-4B8C-83A1-F6EECF244321}">
                <p14:modId xmlns:p14="http://schemas.microsoft.com/office/powerpoint/2010/main" val="2924181547"/>
              </p:ext>
            </p:extLst>
          </p:nvPr>
        </p:nvGraphicFramePr>
        <p:xfrm>
          <a:off x="119743" y="1660792"/>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a16="http://schemas.microsoft.com/office/drawing/2014/main" val="20000"/>
                    </a:ext>
                  </a:extLst>
                </a:gridCol>
                <a:gridCol w="1955800">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6"/>
                  </a:ext>
                </a:extLst>
              </a:tr>
            </a:tbl>
          </a:graphicData>
        </a:graphic>
      </p:graphicFrame>
      <p:graphicFrame>
        <p:nvGraphicFramePr>
          <p:cNvPr id="13" name="Table 12"/>
          <p:cNvGraphicFramePr>
            <a:graphicFrameLocks noGrp="1"/>
          </p:cNvGraphicFramePr>
          <p:nvPr>
            <p:extLst>
              <p:ext uri="{D42A27DB-BD31-4B8C-83A1-F6EECF244321}">
                <p14:modId xmlns:p14="http://schemas.microsoft.com/office/powerpoint/2010/main" val="4017939087"/>
              </p:ext>
            </p:extLst>
          </p:nvPr>
        </p:nvGraphicFramePr>
        <p:xfrm>
          <a:off x="3200400" y="1660792"/>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a16="http://schemas.microsoft.com/office/drawing/2014/main" val="20000"/>
                    </a:ext>
                  </a:extLst>
                </a:gridCol>
                <a:gridCol w="2128873">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4"/>
                  </a:ext>
                </a:extLst>
              </a:tr>
            </a:tbl>
          </a:graphicData>
        </a:graphic>
      </p:graphicFrame>
      <p:sp>
        <p:nvSpPr>
          <p:cNvPr id="14" name="TextBox 13"/>
          <p:cNvSpPr txBox="1"/>
          <p:nvPr/>
        </p:nvSpPr>
        <p:spPr>
          <a:xfrm>
            <a:off x="2667000" y="167640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 ALL</a:t>
            </a:r>
          </a:p>
        </p:txBody>
      </p:sp>
      <p:sp>
        <p:nvSpPr>
          <p:cNvPr id="15" name="TextBox 14"/>
          <p:cNvSpPr txBox="1"/>
          <p:nvPr/>
        </p:nvSpPr>
        <p:spPr>
          <a:xfrm>
            <a:off x="5867400" y="2362200"/>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6" name="Table 15"/>
          <p:cNvGraphicFramePr>
            <a:graphicFrameLocks noGrp="1"/>
          </p:cNvGraphicFramePr>
          <p:nvPr>
            <p:extLst>
              <p:ext uri="{D42A27DB-BD31-4B8C-83A1-F6EECF244321}">
                <p14:modId xmlns:p14="http://schemas.microsoft.com/office/powerpoint/2010/main" val="826163890"/>
              </p:ext>
            </p:extLst>
          </p:nvPr>
        </p:nvGraphicFramePr>
        <p:xfrm>
          <a:off x="6425384" y="1658161"/>
          <a:ext cx="2544445" cy="2660913"/>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val="20000"/>
                    </a:ext>
                  </a:extLst>
                </a:gridCol>
                <a:gridCol w="191706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extLst>
                  <a:ext uri="{0D108BD9-81ED-4DB2-BD59-A6C34878D82A}">
                    <a16:rowId xmlns:a16="http://schemas.microsoft.com/office/drawing/2014/main" val="10005"/>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extLst>
                  <a:ext uri="{0D108BD9-81ED-4DB2-BD59-A6C34878D82A}">
                    <a16:rowId xmlns:a16="http://schemas.microsoft.com/office/drawing/2014/main" val="10006"/>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7"/>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8"/>
                  </a:ext>
                </a:extLst>
              </a:tr>
              <a:tr h="255857">
                <a:tc>
                  <a:txBody>
                    <a:bodyPr/>
                    <a:lstStyle/>
                    <a:p>
                      <a:pPr algn="ctr">
                        <a:lnSpc>
                          <a:spcPct val="107000"/>
                        </a:lnSpc>
                        <a:spcAft>
                          <a:spcPts val="0"/>
                        </a:spcAft>
                      </a:pPr>
                      <a:r>
                        <a:rPr lang="en-US" sz="1400" dirty="0">
                          <a:effectLst/>
                        </a:rPr>
                        <a:t>3</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9"/>
                  </a:ext>
                </a:extLst>
              </a:tr>
            </a:tbl>
          </a:graphicData>
        </a:graphic>
      </p:graphicFrame>
      <p:pic>
        <p:nvPicPr>
          <p:cNvPr id="2" name="Picture 1"/>
          <p:cNvPicPr>
            <a:picLocks noChangeAspect="1"/>
          </p:cNvPicPr>
          <p:nvPr/>
        </p:nvPicPr>
        <p:blipFill>
          <a:blip r:embed="rId2"/>
          <a:stretch>
            <a:fillRect/>
          </a:stretch>
        </p:blipFill>
        <p:spPr>
          <a:xfrm>
            <a:off x="6705600" y="4495800"/>
            <a:ext cx="1981200" cy="1063977"/>
          </a:xfrm>
          <a:prstGeom prst="rect">
            <a:avLst/>
          </a:prstGeom>
        </p:spPr>
      </p:pic>
    </p:spTree>
    <p:extLst>
      <p:ext uri="{BB962C8B-B14F-4D97-AF65-F5344CB8AC3E}">
        <p14:creationId xmlns:p14="http://schemas.microsoft.com/office/powerpoint/2010/main" val="3299127102"/>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INTERSECT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753308"/>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76200" y="2401669"/>
            <a:ext cx="899160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OLDBOOK O </a:t>
            </a:r>
            <a:r>
              <a:rPr lang="en-IN" dirty="0">
                <a:solidFill>
                  <a:srgbClr val="0077AA"/>
                </a:solidFill>
                <a:latin typeface="Arial" panose="020B0604020202020204" pitchFamily="34" charset="0"/>
                <a:ea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NEWBOOK N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US" dirty="0"/>
              <a:t>O.ID = N.ID AND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7" name="Rectangle 6"/>
          <p:cNvSpPr/>
          <p:nvPr/>
        </p:nvSpPr>
        <p:spPr>
          <a:xfrm>
            <a:off x="76200" y="1524000"/>
            <a:ext cx="8991600" cy="646331"/>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graphicFrame>
        <p:nvGraphicFramePr>
          <p:cNvPr id="8" name="Table 7"/>
          <p:cNvGraphicFramePr>
            <a:graphicFrameLocks noGrp="1"/>
          </p:cNvGraphicFramePr>
          <p:nvPr>
            <p:extLst>
              <p:ext uri="{D42A27DB-BD31-4B8C-83A1-F6EECF244321}">
                <p14:modId xmlns:p14="http://schemas.microsoft.com/office/powerpoint/2010/main" val="692391823"/>
              </p:ext>
            </p:extLst>
          </p:nvPr>
        </p:nvGraphicFramePr>
        <p:xfrm>
          <a:off x="54429" y="3507831"/>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a16="http://schemas.microsoft.com/office/drawing/2014/main" val="20000"/>
                    </a:ext>
                  </a:extLst>
                </a:gridCol>
                <a:gridCol w="1955800">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6"/>
                  </a:ext>
                </a:extLst>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2705822313"/>
              </p:ext>
            </p:extLst>
          </p:nvPr>
        </p:nvGraphicFramePr>
        <p:xfrm>
          <a:off x="3135086" y="3507831"/>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a16="http://schemas.microsoft.com/office/drawing/2014/main" val="20000"/>
                    </a:ext>
                  </a:extLst>
                </a:gridCol>
                <a:gridCol w="2128873">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4"/>
                  </a:ext>
                </a:extLst>
              </a:tr>
            </a:tbl>
          </a:graphicData>
        </a:graphic>
      </p:graphicFrame>
      <p:sp>
        <p:nvSpPr>
          <p:cNvPr id="11" name="TextBox 10"/>
          <p:cNvSpPr txBox="1"/>
          <p:nvPr/>
        </p:nvSpPr>
        <p:spPr>
          <a:xfrm>
            <a:off x="2601686" y="327660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INTERSECT</a:t>
            </a:r>
          </a:p>
        </p:txBody>
      </p:sp>
      <p:sp>
        <p:nvSpPr>
          <p:cNvPr id="12" name="TextBox 11"/>
          <p:cNvSpPr txBox="1"/>
          <p:nvPr/>
        </p:nvSpPr>
        <p:spPr>
          <a:xfrm>
            <a:off x="5802086" y="3962400"/>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3" name="Table 12"/>
          <p:cNvGraphicFramePr>
            <a:graphicFrameLocks noGrp="1"/>
          </p:cNvGraphicFramePr>
          <p:nvPr>
            <p:extLst>
              <p:ext uri="{D42A27DB-BD31-4B8C-83A1-F6EECF244321}">
                <p14:modId xmlns:p14="http://schemas.microsoft.com/office/powerpoint/2010/main" val="2676984121"/>
              </p:ext>
            </p:extLst>
          </p:nvPr>
        </p:nvGraphicFramePr>
        <p:xfrm>
          <a:off x="6360070" y="3505200"/>
          <a:ext cx="2544445" cy="869914"/>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val="20000"/>
                    </a:ext>
                  </a:extLst>
                </a:gridCol>
                <a:gridCol w="191706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3389791968"/>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MINUS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858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MINUS operator takes the distinct rows of one query and returns the rows that do not appear in a second result set.</a:t>
            </a:r>
          </a:p>
        </p:txBody>
      </p:sp>
      <p:sp>
        <p:nvSpPr>
          <p:cNvPr id="7" name="Rectangle 6"/>
          <p:cNvSpPr/>
          <p:nvPr/>
        </p:nvSpPr>
        <p:spPr>
          <a:xfrm>
            <a:off x="76200" y="1334869"/>
            <a:ext cx="8991600" cy="646331"/>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graphicFrame>
        <p:nvGraphicFramePr>
          <p:cNvPr id="6" name="Table 5"/>
          <p:cNvGraphicFramePr>
            <a:graphicFrameLocks noGrp="1"/>
          </p:cNvGraphicFramePr>
          <p:nvPr>
            <p:extLst>
              <p:ext uri="{D42A27DB-BD31-4B8C-83A1-F6EECF244321}">
                <p14:modId xmlns:p14="http://schemas.microsoft.com/office/powerpoint/2010/main" val="3231188856"/>
              </p:ext>
            </p:extLst>
          </p:nvPr>
        </p:nvGraphicFramePr>
        <p:xfrm>
          <a:off x="54429" y="3584031"/>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a16="http://schemas.microsoft.com/office/drawing/2014/main" val="20000"/>
                    </a:ext>
                  </a:extLst>
                </a:gridCol>
                <a:gridCol w="1955800">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6"/>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2499422659"/>
              </p:ext>
            </p:extLst>
          </p:nvPr>
        </p:nvGraphicFramePr>
        <p:xfrm>
          <a:off x="3135086" y="3584031"/>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a16="http://schemas.microsoft.com/office/drawing/2014/main" val="20000"/>
                    </a:ext>
                  </a:extLst>
                </a:gridCol>
                <a:gridCol w="2128873">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4"/>
                  </a:ext>
                </a:extLst>
              </a:tr>
            </a:tbl>
          </a:graphicData>
        </a:graphic>
      </p:graphicFrame>
      <p:sp>
        <p:nvSpPr>
          <p:cNvPr id="10" name="TextBox 9"/>
          <p:cNvSpPr txBox="1"/>
          <p:nvPr/>
        </p:nvSpPr>
        <p:spPr>
          <a:xfrm>
            <a:off x="2601686" y="3599639"/>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MINUS</a:t>
            </a:r>
          </a:p>
        </p:txBody>
      </p:sp>
      <p:sp>
        <p:nvSpPr>
          <p:cNvPr id="11" name="TextBox 10"/>
          <p:cNvSpPr txBox="1"/>
          <p:nvPr/>
        </p:nvSpPr>
        <p:spPr>
          <a:xfrm>
            <a:off x="5802086" y="4285439"/>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2" name="Table 11"/>
          <p:cNvGraphicFramePr>
            <a:graphicFrameLocks noGrp="1"/>
          </p:cNvGraphicFramePr>
          <p:nvPr>
            <p:extLst>
              <p:ext uri="{D42A27DB-BD31-4B8C-83A1-F6EECF244321}">
                <p14:modId xmlns:p14="http://schemas.microsoft.com/office/powerpoint/2010/main" val="4021304199"/>
              </p:ext>
            </p:extLst>
          </p:nvPr>
        </p:nvGraphicFramePr>
        <p:xfrm>
          <a:off x="6360070" y="3581400"/>
          <a:ext cx="2544445" cy="1637485"/>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val="20000"/>
                    </a:ext>
                  </a:extLst>
                </a:gridCol>
                <a:gridCol w="191706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extLst>
                  <a:ext uri="{0D108BD9-81ED-4DB2-BD59-A6C34878D82A}">
                    <a16:rowId xmlns:a16="http://schemas.microsoft.com/office/drawing/2014/main" val="10005"/>
                  </a:ext>
                </a:extLst>
              </a:tr>
            </a:tbl>
          </a:graphicData>
        </a:graphic>
      </p:graphicFrame>
      <p:sp>
        <p:nvSpPr>
          <p:cNvPr id="13" name="Rectangle 12"/>
          <p:cNvSpPr/>
          <p:nvPr/>
        </p:nvSpPr>
        <p:spPr>
          <a:xfrm>
            <a:off x="76200" y="2057400"/>
            <a:ext cx="899160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OLDBOOK O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NEWBOOK N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cs typeface="Arial" panose="020B0604020202020204" pitchFamily="34" charset="0"/>
              </a:rPr>
              <a:t>O.ID = N.ID </a:t>
            </a:r>
            <a:r>
              <a:rPr lang="en-US" dirty="0">
                <a:solidFill>
                  <a:schemeClr val="accent5">
                    <a:lumMod val="50000"/>
                  </a:schemeClr>
                </a:solidFill>
                <a:latin typeface="Arial" panose="020B0604020202020204" pitchFamily="34" charset="0"/>
                <a:cs typeface="Arial" panose="020B0604020202020204" pitchFamily="34" charset="0"/>
              </a:rPr>
              <a:t>AND</a:t>
            </a:r>
            <a:r>
              <a:rPr lang="en-US" dirty="0">
                <a:latin typeface="Arial" panose="020B0604020202020204" pitchFamily="34" charset="0"/>
                <a:cs typeface="Arial" panose="020B0604020202020204" pitchFamily="34" charset="0"/>
              </a:rPr>
              <a:t>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NEWBOOK N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OLDBOOK O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cs typeface="Arial" panose="020B0604020202020204" pitchFamily="34" charset="0"/>
              </a:rPr>
              <a:t>O.ID = N.ID </a:t>
            </a:r>
            <a:r>
              <a:rPr lang="en-US" dirty="0">
                <a:solidFill>
                  <a:schemeClr val="accent5">
                    <a:lumMod val="50000"/>
                  </a:schemeClr>
                </a:solidFill>
                <a:latin typeface="Arial" panose="020B0604020202020204" pitchFamily="34" charset="0"/>
                <a:cs typeface="Arial" panose="020B0604020202020204" pitchFamily="34" charset="0"/>
              </a:rPr>
              <a:t>AND</a:t>
            </a:r>
            <a:r>
              <a:rPr lang="en-US" dirty="0">
                <a:latin typeface="Arial" panose="020B0604020202020204" pitchFamily="34" charset="0"/>
                <a:cs typeface="Arial" panose="020B0604020202020204" pitchFamily="34" charset="0"/>
              </a:rPr>
              <a:t>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4" name="TextBox 13"/>
          <p:cNvSpPr txBox="1"/>
          <p:nvPr/>
        </p:nvSpPr>
        <p:spPr>
          <a:xfrm>
            <a:off x="5791200" y="5657039"/>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5" name="Table 14"/>
          <p:cNvGraphicFramePr>
            <a:graphicFrameLocks noGrp="1"/>
          </p:cNvGraphicFramePr>
          <p:nvPr>
            <p:extLst>
              <p:ext uri="{D42A27DB-BD31-4B8C-83A1-F6EECF244321}">
                <p14:modId xmlns:p14="http://schemas.microsoft.com/office/powerpoint/2010/main" val="525430499"/>
              </p:ext>
            </p:extLst>
          </p:nvPr>
        </p:nvGraphicFramePr>
        <p:xfrm>
          <a:off x="6349184" y="5334000"/>
          <a:ext cx="2544445" cy="1125771"/>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val="20000"/>
                    </a:ext>
                  </a:extLst>
                </a:gridCol>
                <a:gridCol w="191706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881707447"/>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CREATE TABLE ... LIKE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152400" y="1563469"/>
            <a:ext cx="8839200" cy="400110"/>
          </a:xfrm>
          <a:prstGeom prst="rect">
            <a:avLst/>
          </a:prstGeom>
        </p:spPr>
        <p:txBody>
          <a:bodyPr wrap="square">
            <a:spAutoFit/>
          </a:bodyPr>
          <a:lstStyle/>
          <a:p>
            <a:r>
              <a:rPr lang="en-IN" sz="2000" dirty="0">
                <a:solidFill>
                  <a:srgbClr val="0077AA"/>
                </a:solidFill>
                <a:latin typeface="Liberation Mono"/>
              </a:rPr>
              <a:t>CREATE TABLE [IF NOT EXISTS] new_tbl LIKE orig_tbl;</a:t>
            </a:r>
            <a:endParaRPr lang="en-US" sz="2000" dirty="0">
              <a:solidFill>
                <a:srgbClr val="0077AA"/>
              </a:solidFill>
              <a:latin typeface="Liberation Mono"/>
            </a:endParaRPr>
          </a:p>
        </p:txBody>
      </p:sp>
      <p:sp>
        <p:nvSpPr>
          <p:cNvPr id="8" name="Rectangle 7"/>
          <p:cNvSpPr/>
          <p:nvPr/>
        </p:nvSpPr>
        <p:spPr>
          <a:xfrm>
            <a:off x="76200" y="3352800"/>
            <a:ext cx="89916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 TABLE</a:t>
            </a:r>
            <a:r>
              <a:rPr lang="en-IN" dirty="0">
                <a:latin typeface="Arial" panose="020B0604020202020204" pitchFamily="34" charset="0"/>
                <a:cs typeface="Arial" panose="020B0604020202020204" pitchFamily="34" charset="0"/>
              </a:rPr>
              <a:t> 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EMP;</a:t>
            </a:r>
          </a:p>
        </p:txBody>
      </p:sp>
      <p:sp>
        <p:nvSpPr>
          <p:cNvPr id="6" name="Rectangle 5"/>
          <p:cNvSpPr/>
          <p:nvPr/>
        </p:nvSpPr>
        <p:spPr>
          <a:xfrm>
            <a:off x="76200" y="2057400"/>
            <a:ext cx="8991600" cy="923330"/>
          </a:xfrm>
          <a:prstGeom prst="rect">
            <a:avLst/>
          </a:prstGeom>
          <a:solidFill>
            <a:schemeClr val="accent4">
              <a:lumMod val="75000"/>
            </a:schemeClr>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2895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CREATE  TEMPORARY TABLE ... LIKE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152400" y="1563469"/>
            <a:ext cx="8839200"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8" name="Rectangle 7"/>
          <p:cNvSpPr/>
          <p:nvPr/>
        </p:nvSpPr>
        <p:spPr>
          <a:xfrm>
            <a:off x="76200" y="4309646"/>
            <a:ext cx="89916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TEMPORARY</a:t>
            </a:r>
            <a:r>
              <a:rPr lang="en-IN" dirty="0">
                <a:solidFill>
                  <a:srgbClr val="298AE5"/>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EMP;</a:t>
            </a:r>
          </a:p>
        </p:txBody>
      </p:sp>
      <p:sp>
        <p:nvSpPr>
          <p:cNvPr id="6" name="Rectangle 5"/>
          <p:cNvSpPr/>
          <p:nvPr/>
        </p:nvSpPr>
        <p:spPr>
          <a:xfrm>
            <a:off x="76200" y="2057400"/>
            <a:ext cx="8991600" cy="923330"/>
          </a:xfrm>
          <a:prstGeom prst="rect">
            <a:avLst/>
          </a:prstGeom>
          <a:solidFill>
            <a:schemeClr val="accent4">
              <a:lumMod val="75000"/>
            </a:schemeClr>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76200" y="3048000"/>
            <a:ext cx="8991600" cy="923330"/>
          </a:xfrm>
          <a:prstGeom prst="rect">
            <a:avLst/>
          </a:prstGeom>
          <a:solidFill>
            <a:schemeClr val="accent4">
              <a:lumMod val="75000"/>
            </a:schemeClr>
          </a:solid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76200" y="47244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CREATE TABLE ... SELECT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152400" y="1563469"/>
            <a:ext cx="8839200" cy="400110"/>
          </a:xfrm>
          <a:prstGeom prst="rect">
            <a:avLst/>
          </a:prstGeom>
        </p:spPr>
        <p:txBody>
          <a:bodyPr wrap="square">
            <a:spAutoFit/>
          </a:bodyPr>
          <a:lstStyle/>
          <a:p>
            <a:r>
              <a:rPr lang="en-IN" sz="2000" dirty="0">
                <a:solidFill>
                  <a:srgbClr val="0077AA"/>
                </a:solidFill>
                <a:latin typeface="Liberation Mono"/>
              </a:rPr>
              <a:t>CREATE TABLE new_tbl [AS] SELECT * FROM orig_tbl;</a:t>
            </a:r>
            <a:endParaRPr lang="en-US" sz="2000" dirty="0">
              <a:solidFill>
                <a:srgbClr val="0077AA"/>
              </a:solidFill>
              <a:latin typeface="Liberation Mono"/>
            </a:endParaRPr>
          </a:p>
        </p:txBody>
      </p:sp>
      <p:sp>
        <p:nvSpPr>
          <p:cNvPr id="8" name="Rectangle 7"/>
          <p:cNvSpPr/>
          <p:nvPr/>
        </p:nvSpPr>
        <p:spPr>
          <a:xfrm>
            <a:off x="76200" y="3048000"/>
            <a:ext cx="8991600"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latin typeface="Arial" panose="020B0604020202020204" pitchFamily="34" charset="0"/>
                <a:ea typeface="Times New Roman" panose="02020603050405020304" pitchFamily="18"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(ID INT)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latin typeface="Arial" panose="020B0604020202020204" pitchFamily="34" charset="0"/>
                <a:ea typeface="Times New Roman" panose="02020603050405020304" pitchFamily="18"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1+1, ENAME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latin typeface="Arial" panose="020B0604020202020204" pitchFamily="34" charset="0"/>
                <a:ea typeface="Times New Roman" panose="02020603050405020304" pitchFamily="18"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1+1 R1, ENAME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latin typeface="Arial" panose="020B0604020202020204" pitchFamily="34" charset="0"/>
                <a:ea typeface="Times New Roman" panose="02020603050405020304" pitchFamily="18"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WHERE 1=2</a:t>
            </a:r>
            <a:r>
              <a:rPr lang="en-IN" dirty="0">
                <a:latin typeface="Arial" panose="020B0604020202020204" pitchFamily="34" charset="0"/>
                <a:cs typeface="Arial" panose="020B0604020202020204" pitchFamily="34" charset="0"/>
              </a:rPr>
              <a:t>;</a:t>
            </a:r>
          </a:p>
        </p:txBody>
      </p:sp>
      <p:sp>
        <p:nvSpPr>
          <p:cNvPr id="9" name="Rectangle 8"/>
          <p:cNvSpPr/>
          <p:nvPr/>
        </p:nvSpPr>
        <p:spPr>
          <a:xfrm>
            <a:off x="76200" y="2057400"/>
            <a:ext cx="8991600" cy="923330"/>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190500" y="5715000"/>
            <a:ext cx="8763000" cy="353943"/>
          </a:xfrm>
          <a:prstGeom prst="rect">
            <a:avLst/>
          </a:prstGeom>
          <a:solidFill>
            <a:schemeClr val="accent2">
              <a:lumMod val="75000"/>
            </a:schemeClr>
          </a:solidFill>
        </p:spPr>
        <p:txBody>
          <a:bodyPr wrap="square">
            <a:spAutoFit/>
          </a:bodyPr>
          <a:lstStyle/>
          <a:p>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920805210"/>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89053834"/>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Commit and Rollback</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52400" y="1524000"/>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76200" y="4286071"/>
            <a:ext cx="899160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START TRANSACTION READ ONLY;</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INSERT DEPT values (60, 'HRD', 'Pune' );</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COMMIT</a:t>
            </a:r>
          </a:p>
        </p:txBody>
      </p:sp>
      <p:sp>
        <p:nvSpPr>
          <p:cNvPr id="6" name="Rectangle 5"/>
          <p:cNvSpPr/>
          <p:nvPr/>
        </p:nvSpPr>
        <p:spPr>
          <a:xfrm>
            <a:off x="76200" y="3581400"/>
            <a:ext cx="8991600" cy="646331"/>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Commit and Rollback</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52400" y="1524000"/>
            <a:ext cx="8839200"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76200" y="3581400"/>
            <a:ext cx="8991600" cy="124649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BEGIN WORK</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INSERT</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(60, 'HRD', 'Pune' );</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COMMIT WORK</a:t>
            </a:r>
          </a:p>
        </p:txBody>
      </p:sp>
      <p:sp>
        <p:nvSpPr>
          <p:cNvPr id="6" name="Rectangle 5"/>
          <p:cNvSpPr/>
          <p:nvPr/>
        </p:nvSpPr>
        <p:spPr>
          <a:xfrm>
            <a:off x="76200" y="2873514"/>
            <a:ext cx="8991600" cy="646331"/>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9" name="Rectangle 8"/>
          <p:cNvSpPr/>
          <p:nvPr/>
        </p:nvSpPr>
        <p:spPr>
          <a:xfrm>
            <a:off x="152400" y="5029200"/>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SET autocommit = {0 | 1}    0 - </a:t>
            </a:r>
            <a:r>
              <a:rPr lang="en-US" dirty="0">
                <a:solidFill>
                  <a:srgbClr val="298AE5"/>
                </a:solidFill>
                <a:latin typeface="Arial" panose="020B0604020202020204" pitchFamily="34" charset="0"/>
                <a:cs typeface="Arial" panose="020B0604020202020204" pitchFamily="34" charset="0"/>
              </a:rPr>
              <a:t>disable; 1 - enable</a:t>
            </a:r>
          </a:p>
        </p:txBody>
      </p:sp>
      <p:sp>
        <p:nvSpPr>
          <p:cNvPr id="10" name="Rectangle 9"/>
          <p:cNvSpPr/>
          <p:nvPr/>
        </p:nvSpPr>
        <p:spPr>
          <a:xfrm>
            <a:off x="152400" y="5599837"/>
            <a:ext cx="2917273" cy="369332"/>
          </a:xfrm>
          <a:prstGeom prst="rect">
            <a:avLst/>
          </a:prstGeom>
        </p:spPr>
        <p:txBody>
          <a:bodyPr wrap="non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dirty="0"/>
              <a:t> </a:t>
            </a:r>
            <a:r>
              <a:rPr lang="en-IN" sz="1600" dirty="0">
                <a:solidFill>
                  <a:srgbClr val="DD4A68"/>
                </a:solidFill>
                <a:latin typeface="Arial" panose="020B0604020202020204" pitchFamily="34" charset="0"/>
                <a:ea typeface="Times New Roman" panose="02020603050405020304" pitchFamily="18" charset="0"/>
              </a:rPr>
              <a:t>@@AUTOCOMMIT;</a:t>
            </a:r>
          </a:p>
        </p:txBody>
      </p:sp>
    </p:spTree>
    <p:extLst>
      <p:ext uri="{BB962C8B-B14F-4D97-AF65-F5344CB8AC3E}">
        <p14:creationId xmlns:p14="http://schemas.microsoft.com/office/powerpoint/2010/main" val="556562057"/>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a:blip r:embed="rId2"/>
          <a:stretch>
            <a:fillRect/>
          </a:stretch>
        </p:blipFill>
        <p:spPr>
          <a:xfrm>
            <a:off x="168828" y="3200400"/>
            <a:ext cx="7826226" cy="407679"/>
          </a:xfrm>
          <a:prstGeom prst="rect">
            <a:avLst/>
          </a:prstGeom>
        </p:spPr>
      </p:pic>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INSERT … VALUES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VALUES</a:t>
            </a:r>
          </a:p>
        </p:txBody>
      </p:sp>
      <p:sp>
        <p:nvSpPr>
          <p:cNvPr id="7" name="Rectangle 6"/>
          <p:cNvSpPr/>
          <p:nvPr/>
        </p:nvSpPr>
        <p:spPr>
          <a:xfrm>
            <a:off x="152400" y="1447800"/>
            <a:ext cx="8839200" cy="707886"/>
          </a:xfrm>
          <a:prstGeom prst="rect">
            <a:avLst/>
          </a:prstGeom>
        </p:spPr>
        <p:txBody>
          <a:bodyPr wrap="square">
            <a:spAutoFit/>
          </a:bodyPr>
          <a:lstStyle/>
          <a:p>
            <a:r>
              <a:rPr lang="en-IN" sz="2000" dirty="0">
                <a:solidFill>
                  <a:srgbClr val="0077AA"/>
                </a:solidFill>
                <a:latin typeface="Liberation Mono"/>
              </a:rPr>
              <a:t>INSERT [INTO] tbl_name [(col_name,...)] {VALUES | VALUE} ({expr | DEFAULT}, ...) , (...), ... [ON DUPLICATE KEY UPDATE assignment_list]</a:t>
            </a:r>
            <a:endParaRPr lang="en-US" sz="2000" dirty="0">
              <a:solidFill>
                <a:srgbClr val="0077AA"/>
              </a:solidFill>
              <a:latin typeface="Liberation Mono"/>
            </a:endParaRPr>
          </a:p>
        </p:txBody>
      </p:sp>
      <p:sp>
        <p:nvSpPr>
          <p:cNvPr id="6" name="Rectangle 5"/>
          <p:cNvSpPr/>
          <p:nvPr/>
        </p:nvSpPr>
        <p:spPr>
          <a:xfrm>
            <a:off x="76200" y="2340114"/>
            <a:ext cx="8991600" cy="707886"/>
          </a:xfrm>
          <a:prstGeom prst="rect">
            <a:avLst/>
          </a:prstGeom>
          <a:solidFill>
            <a:srgbClr val="1B0125"/>
          </a:solidFill>
        </p:spPr>
        <p:txBody>
          <a:bodyPr wrap="square">
            <a:spAutoFit/>
          </a:bodyPr>
          <a:lstStyle/>
          <a:p>
            <a:pPr>
              <a:buFont typeface="Arial" panose="020B0604020202020204" pitchFamily="34" charset="0"/>
              <a:buNone/>
            </a:pPr>
            <a:r>
              <a:rPr lang="en-IN" sz="2000" dirty="0">
                <a:solidFill>
                  <a:srgbClr val="C8A0C3"/>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3" name="Group 2"/>
          <p:cNvGrpSpPr/>
          <p:nvPr/>
        </p:nvGrpSpPr>
        <p:grpSpPr>
          <a:xfrm>
            <a:off x="3817620" y="4442415"/>
            <a:ext cx="2647667" cy="472666"/>
            <a:chOff x="3817620" y="4442415"/>
            <a:chExt cx="2647667"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402948"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6123543" y="3536458"/>
            <a:ext cx="2989977" cy="472666"/>
            <a:chOff x="6123543" y="3536458"/>
            <a:chExt cx="2989977"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732077"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3429000"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a:stretch>
            <a:fillRect/>
          </a:stretch>
        </p:blipFill>
        <p:spPr>
          <a:xfrm>
            <a:off x="160614" y="4054884"/>
            <a:ext cx="8822772" cy="381000"/>
          </a:xfrm>
          <a:prstGeom prst="rect">
            <a:avLst/>
          </a:prstGeom>
        </p:spPr>
      </p:pic>
      <p:pic>
        <p:nvPicPr>
          <p:cNvPr id="33" name="Picture 32"/>
          <p:cNvPicPr>
            <a:picLocks noChangeAspect="1"/>
          </p:cNvPicPr>
          <p:nvPr/>
        </p:nvPicPr>
        <p:blipFill>
          <a:blip r:embed="rId4"/>
          <a:stretch>
            <a:fillRect/>
          </a:stretch>
        </p:blipFill>
        <p:spPr>
          <a:xfrm>
            <a:off x="152400" y="5027710"/>
            <a:ext cx="8898972" cy="724264"/>
          </a:xfrm>
          <a:prstGeom prst="rect">
            <a:avLst/>
          </a:prstGeom>
        </p:spPr>
      </p:pic>
    </p:spTree>
    <p:extLst>
      <p:ext uri="{BB962C8B-B14F-4D97-AF65-F5344CB8AC3E}">
        <p14:creationId xmlns:p14="http://schemas.microsoft.com/office/powerpoint/2010/main" val="2779365987"/>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transition/>
</p:sld>
</file>

<file path=ppt/slides/slide3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aes_encrypt  /  aes_decrypt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01469"/>
            <a:ext cx="8991600" cy="923330"/>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71406" y="4657563"/>
            <a:ext cx="8858312" cy="1200329"/>
          </a:xfrm>
          <a:prstGeom prst="rect">
            <a:avLst/>
          </a:prstGeom>
        </p:spPr>
        <p:txBody>
          <a:bodyPr wrap="square">
            <a:spAutoFit/>
          </a:bodyPr>
          <a:lstStyle/>
          <a:p>
            <a:r>
              <a:rPr lang="en-US" dirty="0">
                <a:solidFill>
                  <a:srgbClr val="0070C0"/>
                </a:solidFill>
                <a:latin typeface="Arial" pitchFamily="34" charset="0"/>
                <a:cs typeface="Arial" pitchFamily="34" charset="0"/>
              </a:rPr>
              <a:t>INSERT INTO </a:t>
            </a:r>
            <a:r>
              <a:rPr lang="en-US" dirty="0">
                <a:latin typeface="Arial" pitchFamily="34" charset="0"/>
                <a:cs typeface="Arial" pitchFamily="34" charset="0"/>
              </a:rPr>
              <a:t>TEMP</a:t>
            </a:r>
            <a:r>
              <a:rPr lang="en-US" dirty="0">
                <a:solidFill>
                  <a:srgbClr val="0070C0"/>
                </a:solidFill>
                <a:latin typeface="Arial" pitchFamily="34" charset="0"/>
                <a:cs typeface="Arial" pitchFamily="34" charset="0"/>
              </a:rPr>
              <a:t> </a:t>
            </a:r>
            <a:r>
              <a:rPr lang="en-US" dirty="0">
                <a:latin typeface="Arial" pitchFamily="34" charset="0"/>
                <a:cs typeface="Arial" pitchFamily="34" charset="0"/>
              </a:rPr>
              <a:t>VALUES(1,"SALEEL1", </a:t>
            </a:r>
            <a:r>
              <a:rPr lang="en-US" dirty="0">
                <a:solidFill>
                  <a:schemeClr val="accent4">
                    <a:lumMod val="50000"/>
                  </a:schemeClr>
                </a:solidFill>
                <a:latin typeface="Arial" pitchFamily="34" charset="0"/>
                <a:cs typeface="Arial" pitchFamily="34" charset="0"/>
              </a:rPr>
              <a:t>AES_ENCRYPT(</a:t>
            </a:r>
            <a:r>
              <a:rPr lang="en-US" dirty="0">
                <a:solidFill>
                  <a:srgbClr val="00B050"/>
                </a:solidFill>
                <a:latin typeface="Arial" pitchFamily="34" charset="0"/>
                <a:cs typeface="Arial" pitchFamily="34" charset="0"/>
              </a:rPr>
              <a:t>'SHARMIN', 'KEY1'</a:t>
            </a:r>
            <a:r>
              <a:rPr lang="en-US" dirty="0">
                <a:solidFill>
                  <a:schemeClr val="accent4">
                    <a:lumMod val="50000"/>
                  </a:schemeClr>
                </a:solidFill>
                <a:latin typeface="Arial" pitchFamily="34" charset="0"/>
                <a:cs typeface="Arial" pitchFamily="34" charset="0"/>
              </a:rPr>
              <a:t>)</a:t>
            </a:r>
            <a:r>
              <a:rPr lang="en-US" dirty="0">
                <a:solidFill>
                  <a:srgbClr val="0070C0"/>
                </a:solidFill>
                <a:latin typeface="Arial" pitchFamily="34" charset="0"/>
                <a:cs typeface="Arial" pitchFamily="34" charset="0"/>
              </a:rPr>
              <a:t>);</a:t>
            </a:r>
          </a:p>
          <a:p>
            <a:endParaRPr lang="en-US" dirty="0">
              <a:solidFill>
                <a:srgbClr val="0070C0"/>
              </a:solidFill>
              <a:latin typeface="Arial" pitchFamily="34" charset="0"/>
              <a:cs typeface="Arial" pitchFamily="34" charset="0"/>
            </a:endParaRPr>
          </a:p>
          <a:p>
            <a:r>
              <a:rPr lang="en-US" dirty="0">
                <a:solidFill>
                  <a:srgbClr val="0070C0"/>
                </a:solidFill>
                <a:latin typeface="Arial" pitchFamily="34" charset="0"/>
                <a:cs typeface="Arial" pitchFamily="34" charset="0"/>
              </a:rPr>
              <a:t>SELECT </a:t>
            </a:r>
            <a:r>
              <a:rPr lang="en-US" dirty="0">
                <a:latin typeface="Arial" pitchFamily="34" charset="0"/>
                <a:cs typeface="Arial" pitchFamily="34" charset="0"/>
              </a:rPr>
              <a:t>ID, ENAME, </a:t>
            </a:r>
            <a:r>
              <a:rPr lang="en-US" dirty="0">
                <a:solidFill>
                  <a:srgbClr val="0070C0"/>
                </a:solidFill>
                <a:latin typeface="Arial" pitchFamily="34" charset="0"/>
                <a:cs typeface="Arial" pitchFamily="34" charset="0"/>
              </a:rPr>
              <a:t>CONVERT(</a:t>
            </a:r>
            <a:r>
              <a:rPr lang="en-US" dirty="0">
                <a:solidFill>
                  <a:schemeClr val="accent4">
                    <a:lumMod val="50000"/>
                  </a:schemeClr>
                </a:solidFill>
                <a:latin typeface="Arial" pitchFamily="34" charset="0"/>
                <a:cs typeface="Arial" pitchFamily="34" charset="0"/>
              </a:rPr>
              <a:t>AES_DECRYPT(</a:t>
            </a:r>
            <a:r>
              <a:rPr lang="en-US" dirty="0">
                <a:latin typeface="Arial" pitchFamily="34" charset="0"/>
                <a:cs typeface="Arial" pitchFamily="34" charset="0"/>
              </a:rPr>
              <a:t>PASSWORD</a:t>
            </a:r>
            <a:r>
              <a:rPr lang="en-US" dirty="0">
                <a:solidFill>
                  <a:srgbClr val="0070C0"/>
                </a:solidFill>
                <a:latin typeface="Arial" pitchFamily="34" charset="0"/>
                <a:cs typeface="Arial" pitchFamily="34" charset="0"/>
              </a:rPr>
              <a:t>, </a:t>
            </a:r>
            <a:r>
              <a:rPr lang="en-US" dirty="0">
                <a:solidFill>
                  <a:srgbClr val="00B050"/>
                </a:solidFill>
                <a:latin typeface="Arial" pitchFamily="34" charset="0"/>
                <a:cs typeface="Arial" pitchFamily="34" charset="0"/>
              </a:rPr>
              <a:t>'KEY1'</a:t>
            </a:r>
            <a:r>
              <a:rPr lang="en-US" dirty="0">
                <a:solidFill>
                  <a:schemeClr val="accent4">
                    <a:lumMod val="50000"/>
                  </a:schemeClr>
                </a:solidFill>
                <a:latin typeface="Arial" pitchFamily="34" charset="0"/>
                <a:cs typeface="Arial" pitchFamily="34" charset="0"/>
              </a:rPr>
              <a:t>)</a:t>
            </a:r>
            <a:r>
              <a:rPr lang="en-US" dirty="0">
                <a:solidFill>
                  <a:srgbClr val="0070C0"/>
                </a:solidFill>
                <a:latin typeface="Arial" pitchFamily="34" charset="0"/>
                <a:cs typeface="Arial" pitchFamily="34" charset="0"/>
              </a:rPr>
              <a:t> USING UTF8) FROM </a:t>
            </a:r>
            <a:r>
              <a:rPr lang="en-US" dirty="0">
                <a:latin typeface="Arial" pitchFamily="34" charset="0"/>
                <a:cs typeface="Arial" pitchFamily="34" charset="0"/>
              </a:rPr>
              <a:t>TEMP;</a:t>
            </a:r>
            <a:endParaRPr lang="en-US" dirty="0">
              <a:solidFill>
                <a:srgbClr val="0070C0"/>
              </a:solidFill>
              <a:latin typeface="Arial" pitchFamily="34" charset="0"/>
              <a:cs typeface="Arial" pitchFamily="34" charset="0"/>
            </a:endParaRPr>
          </a:p>
        </p:txBody>
      </p:sp>
      <p:sp>
        <p:nvSpPr>
          <p:cNvPr id="10" name="Rectangle 9"/>
          <p:cNvSpPr/>
          <p:nvPr/>
        </p:nvSpPr>
        <p:spPr>
          <a:xfrm>
            <a:off x="142844" y="1800043"/>
            <a:ext cx="8786874" cy="1200329"/>
          </a:xfrm>
          <a:prstGeom prst="rect">
            <a:avLst/>
          </a:prstGeom>
        </p:spPr>
        <p:txBody>
          <a:bodyPr wrap="square">
            <a:spAutoFit/>
          </a:bodyPr>
          <a:lstStyle/>
          <a:p>
            <a:r>
              <a:rPr lang="en-US" dirty="0"/>
              <a:t>AES_ENCRYPT() encrypts the string str using the key string key_str and returns a binary string containing the encrypted output. AES_DECRYPT() decrypts the encrypted string crypt_str using the key string key_str and returns the original plaintext string.</a:t>
            </a:r>
          </a:p>
        </p:txBody>
      </p:sp>
      <p:sp>
        <p:nvSpPr>
          <p:cNvPr id="12" name="Rectangle 11"/>
          <p:cNvSpPr/>
          <p:nvPr/>
        </p:nvSpPr>
        <p:spPr>
          <a:xfrm>
            <a:off x="285720" y="3286124"/>
            <a:ext cx="3142912" cy="923330"/>
          </a:xfrm>
          <a:prstGeom prst="rect">
            <a:avLst/>
          </a:prstGeom>
        </p:spPr>
        <p:txBody>
          <a:bodyPr wrap="none">
            <a:spAutoFit/>
          </a:bodyPr>
          <a:lstStyle/>
          <a:p>
            <a:pPr>
              <a:lnSpc>
                <a:spcPct val="150000"/>
              </a:lnSpc>
            </a:pPr>
            <a:r>
              <a:rPr lang="en-US" dirty="0">
                <a:solidFill>
                  <a:srgbClr val="006C86"/>
                </a:solidFill>
              </a:rPr>
              <a:t>AES_ENCRYPT(str, key_str)</a:t>
            </a:r>
          </a:p>
          <a:p>
            <a:pPr>
              <a:lnSpc>
                <a:spcPct val="150000"/>
              </a:lnSpc>
            </a:pPr>
            <a:r>
              <a:rPr lang="en-US" dirty="0">
                <a:solidFill>
                  <a:srgbClr val="006C86"/>
                </a:solidFill>
              </a:rPr>
              <a:t>AES_DECRYPT(str, key_str)</a:t>
            </a:r>
          </a:p>
        </p:txBody>
      </p:sp>
    </p:spTree>
    <p:extLst>
      <p:ext uri="{BB962C8B-B14F-4D97-AF65-F5344CB8AC3E}">
        <p14:creationId xmlns:p14="http://schemas.microsoft.com/office/powerpoint/2010/main" val="345885321"/>
      </p:ext>
    </p:extLst>
  </p:cSld>
  <p:clrMapOvr>
    <a:masterClrMapping/>
  </p:clrMapOvr>
  <p:transition/>
</p:sld>
</file>

<file path=ppt/slides/slide3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md5()</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45885321"/>
      </p:ext>
    </p:extLst>
  </p:cSld>
  <p:clrMapOvr>
    <a:masterClrMapping/>
  </p:clrMapOvr>
  <p:transition/>
</p:sld>
</file>

<file path=ppt/slides/slide3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81477927"/>
      </p:ext>
    </p:extLst>
  </p:cSld>
  <p:clrMapOvr>
    <a:masterClrMapping/>
  </p:clrMapOvr>
  <p:transition/>
</p:sld>
</file>

<file path=ppt/slides/slide3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DML- INSERT …SET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01469"/>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152400" y="1524000"/>
            <a:ext cx="8839200" cy="707886"/>
          </a:xfrm>
          <a:prstGeom prst="rect">
            <a:avLst/>
          </a:prstGeom>
        </p:spPr>
        <p:txBody>
          <a:bodyPr wrap="square">
            <a:spAutoFit/>
          </a:bodyPr>
          <a:lstStyle/>
          <a:p>
            <a:r>
              <a:rPr lang="en-IN" sz="2000" dirty="0">
                <a:solidFill>
                  <a:srgbClr val="0077AA"/>
                </a:solidFill>
                <a:latin typeface="Liberation Mono"/>
              </a:rPr>
              <a:t>INSERT [INTO] tbl_name SET col_name={expr | DEFAULT}, ... [ON DUPLICATE KEY UPDATE assignment_list]</a:t>
            </a:r>
            <a:endParaRPr lang="en-US" sz="2000" dirty="0">
              <a:solidFill>
                <a:srgbClr val="0077AA"/>
              </a:solidFill>
              <a:latin typeface="Liberation Mono"/>
            </a:endParaRPr>
          </a:p>
        </p:txBody>
      </p:sp>
      <p:sp>
        <p:nvSpPr>
          <p:cNvPr id="6" name="Rectangle 5"/>
          <p:cNvSpPr/>
          <p:nvPr/>
        </p:nvSpPr>
        <p:spPr>
          <a:xfrm>
            <a:off x="76200" y="2362200"/>
            <a:ext cx="8991600" cy="707886"/>
          </a:xfrm>
          <a:prstGeom prst="rect">
            <a:avLst/>
          </a:prstGeom>
          <a:solidFill>
            <a:srgbClr val="1B0125"/>
          </a:solidFill>
        </p:spPr>
        <p:txBody>
          <a:bodyPr wrap="square">
            <a:spAutoFit/>
          </a:bodyPr>
          <a:lstStyle/>
          <a:p>
            <a:pPr>
              <a:buFont typeface="Arial" panose="020B0604020202020204" pitchFamily="34" charset="0"/>
              <a:buNone/>
            </a:pPr>
            <a:r>
              <a:rPr lang="en-IN" sz="2000" dirty="0">
                <a:solidFill>
                  <a:srgbClr val="C8A0C3"/>
                </a:solidFill>
                <a:latin typeface="Segoe UI Light" panose="020B0502040204020203" pitchFamily="34" charset="0"/>
                <a:cs typeface="Segoe UI Light" panose="020B0502040204020203" pitchFamily="34" charset="0"/>
              </a:rPr>
              <a:t>The affected-rows value for an INSERT can be obtained using the ROW_COUNT() function.</a:t>
            </a:r>
          </a:p>
        </p:txBody>
      </p:sp>
      <p:sp>
        <p:nvSpPr>
          <p:cNvPr id="2" name="Rectangle 1"/>
          <p:cNvSpPr/>
          <p:nvPr/>
        </p:nvSpPr>
        <p:spPr>
          <a:xfrm>
            <a:off x="76200" y="4038600"/>
            <a:ext cx="8915400" cy="707886"/>
          </a:xfrm>
          <a:prstGeom prst="rect">
            <a:avLst/>
          </a:prstGeom>
          <a:solidFill>
            <a:srgbClr val="1B0125"/>
          </a:solidFill>
        </p:spPr>
        <p:txBody>
          <a:bodyPr wrap="square">
            <a:spAutoFit/>
          </a:bodyPr>
          <a:lstStyle/>
          <a:p>
            <a:pPr>
              <a:buFont typeface="Arial" panose="020B0604020202020204" pitchFamily="34" charset="0"/>
              <a:buNone/>
            </a:pPr>
            <a:r>
              <a:rPr lang="en-IN" sz="2000" dirty="0">
                <a:solidFill>
                  <a:srgbClr val="C8A0C3"/>
                </a:solidFill>
                <a:latin typeface="Segoe UI Light" panose="020B0502040204020203" pitchFamily="34" charset="0"/>
                <a:cs typeface="Segoe UI Light" panose="020B0502040204020203" pitchFamily="34" charset="0"/>
              </a:rPr>
              <a:t>A SET clause indicates columns explicitly by name, together with the value to assign each one.</a:t>
            </a:r>
          </a:p>
        </p:txBody>
      </p:sp>
      <p:pic>
        <p:nvPicPr>
          <p:cNvPr id="3" name="Picture 2"/>
          <p:cNvPicPr>
            <a:picLocks noChangeAspect="1"/>
          </p:cNvPicPr>
          <p:nvPr/>
        </p:nvPicPr>
        <p:blipFill>
          <a:blip r:embed="rId2"/>
          <a:stretch>
            <a:fillRect/>
          </a:stretch>
        </p:blipFill>
        <p:spPr>
          <a:xfrm>
            <a:off x="76201" y="3389531"/>
            <a:ext cx="8991600" cy="400050"/>
          </a:xfrm>
          <a:prstGeom prst="rect">
            <a:avLst/>
          </a:prstGeom>
        </p:spPr>
      </p:pic>
    </p:spTree>
    <p:extLst>
      <p:ext uri="{BB962C8B-B14F-4D97-AF65-F5344CB8AC3E}">
        <p14:creationId xmlns:p14="http://schemas.microsoft.com/office/powerpoint/2010/main" val="345885321"/>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228600" y="700446"/>
            <a:ext cx="8610600" cy="329320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800" b="1" dirty="0">
                <a:latin typeface="Arial" pitchFamily="34" charset="0"/>
                <a:ea typeface="MS Mincho" pitchFamily="49" charset="-128"/>
                <a:cs typeface="Arial" pitchFamily="34" charset="0"/>
              </a:rPr>
              <a:t>common</a:t>
            </a:r>
            <a:r>
              <a:rPr lang="en-IN" sz="2800" dirty="0"/>
              <a:t> </a:t>
            </a:r>
            <a:r>
              <a:rPr lang="en-US" sz="28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8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8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t>
            </a:r>
            <a:r>
              <a:rPr lang="en-US" sz="2800" b="1" dirty="0">
                <a:latin typeface="Arial" pitchFamily="34" charset="0"/>
                <a:ea typeface="MS Mincho" pitchFamily="49" charset="-128"/>
                <a:cs typeface="Arial" pitchFamily="34" charset="0"/>
              </a:rPr>
              <a:t>a list of attributes</a:t>
            </a:r>
            <a:r>
              <a:rPr lang="en-US" sz="2400" b="1" dirty="0">
                <a:latin typeface="Arial" pitchFamily="34" charset="0"/>
                <a:ea typeface="MS Mincho" pitchFamily="49" charset="-128"/>
                <a:cs typeface="Arial" pitchFamily="34" charset="0"/>
              </a:rPr>
              <a:t>.</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228600" y="4256782"/>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b="1" i="1" u="none" strike="noStrike" cap="none" normalizeH="0" baseline="0" dirty="0">
                <a:ln>
                  <a:noFill/>
                </a:ln>
                <a:solidFill>
                  <a:srgbClr val="FF0000"/>
                </a:solidFill>
                <a:effectLst/>
                <a:latin typeface="Arial" pitchFamily="34" charset="0"/>
                <a:ea typeface="MS Mincho" pitchFamily="49" charset="-128"/>
                <a:cs typeface="Arial" pitchFamily="34" charset="0"/>
              </a:rPr>
              <a:t>Eg.</a:t>
            </a:r>
            <a:endParaRPr kumimoji="0" lang="en-US" sz="10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800" b="1" i="1" u="none" strike="noStrike" cap="none" normalizeH="0" baseline="0" dirty="0">
                <a:ln>
                  <a:noFill/>
                </a:ln>
                <a:solidFill>
                  <a:srgbClr val="002060"/>
                </a:solidFill>
                <a:effectLst/>
                <a:latin typeface="Arial" pitchFamily="34" charset="0"/>
                <a:ea typeface="MS Mincho" pitchFamily="49" charset="-128"/>
                <a:cs typeface="Arial" pitchFamily="34" charset="0"/>
              </a:rPr>
              <a:t>Entity TYPE		                   Entity</a:t>
            </a:r>
            <a:r>
              <a:rPr kumimoji="0" lang="en-US" sz="2400" b="1" i="1" u="none" strike="noStrike" cap="none" normalizeH="0" baseline="0" dirty="0">
                <a:ln>
                  <a:noFill/>
                </a:ln>
                <a:solidFill>
                  <a:srgbClr val="002060"/>
                </a:solidFill>
                <a:effectLst/>
                <a:latin typeface="Arial" pitchFamily="34" charset="0"/>
                <a:ea typeface="MS Mincho" pitchFamily="49" charset="-128"/>
                <a:cs typeface="Arial" pitchFamily="34" charset="0"/>
              </a:rPr>
              <a:t>	</a:t>
            </a:r>
            <a:endParaRPr kumimoji="0" lang="en-US" sz="8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b="1" i="1" u="none" strike="noStrike" cap="none" normalizeH="0" baseline="0" dirty="0">
                <a:ln>
                  <a:noFill/>
                </a:ln>
                <a:solidFill>
                  <a:schemeClr val="tx1"/>
                </a:solidFill>
                <a:effectLst/>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 . .)</a:t>
            </a:r>
            <a:r>
              <a:rPr kumimoji="0" lang="en-US" sz="1200" b="1" i="1" u="none" strike="noStrike" cap="none" normalizeH="0" baseline="0" dirty="0">
                <a:ln>
                  <a:noFill/>
                </a:ln>
                <a:solidFill>
                  <a:schemeClr val="tx1"/>
                </a:solidFill>
                <a:effectLst/>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a:solidFill>
                  <a:srgbClr val="FFFF00"/>
                </a:solidFill>
                <a:latin typeface="Arial" pitchFamily="34" charset="0"/>
                <a:cs typeface="Arial" pitchFamily="34" charset="0"/>
              </a:rPr>
              <a:t>Entity type</a:t>
            </a:r>
          </a:p>
        </p:txBody>
      </p:sp>
    </p:spTree>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ON DUPLICATE KEY</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45906084"/>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DML- INSERT …ON DUPLICATE KEY</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2927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specify an ON DUPLICATE KEY UPDATE clause and a row to be inserted would cause a duplicate value in a UNIQUE index or PRIMARY KEY, an UPDATE of the old row occurs.</a:t>
            </a:r>
          </a:p>
        </p:txBody>
      </p:sp>
      <p:sp>
        <p:nvSpPr>
          <p:cNvPr id="9" name="Rectangle 8"/>
          <p:cNvSpPr/>
          <p:nvPr/>
        </p:nvSpPr>
        <p:spPr>
          <a:xfrm>
            <a:off x="152400" y="1905000"/>
            <a:ext cx="8839200" cy="707886"/>
          </a:xfrm>
          <a:prstGeom prst="rect">
            <a:avLst/>
          </a:prstGeom>
        </p:spPr>
        <p:txBody>
          <a:bodyPr wrap="square">
            <a:spAutoFit/>
          </a:bodyPr>
          <a:lstStyle/>
          <a:p>
            <a:r>
              <a:rPr lang="en-IN" sz="2000" dirty="0">
                <a:solidFill>
                  <a:srgbClr val="0077AA"/>
                </a:solidFill>
                <a:latin typeface="Liberation Mono"/>
              </a:rPr>
              <a:t>INSERT [INTO] tbl_name [(col_name,...)] {VALUES | VALUE} ({expr | DEFAULT}, ...) , (...), ... ON DUPLICATE KEY UPDATE</a:t>
            </a:r>
            <a:endParaRPr lang="en-US" sz="2000" dirty="0">
              <a:solidFill>
                <a:srgbClr val="0077AA"/>
              </a:solidFill>
              <a:latin typeface="Liberation Mono"/>
            </a:endParaRPr>
          </a:p>
        </p:txBody>
      </p:sp>
      <p:sp>
        <p:nvSpPr>
          <p:cNvPr id="2" name="Rectangle 1"/>
          <p:cNvSpPr/>
          <p:nvPr/>
        </p:nvSpPr>
        <p:spPr>
          <a:xfrm>
            <a:off x="172192" y="2890897"/>
            <a:ext cx="8819408" cy="2062103"/>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sz="1600" dirty="0">
                <a:latin typeface="Arial" panose="020B0604020202020204" pitchFamily="34" charset="0"/>
                <a:cs typeface="Arial" panose="020B0604020202020204" pitchFamily="34" charset="0"/>
              </a:rPr>
              <a:t> TEMP (a int primary key, b int, c int);</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(1,2,3), (4,5,6)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ON DUPLICATE KEY UPDATE c = 10+10;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(1,2,3), (4,5,6)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ON DUPLICATE KEY UPDATE c= a + b;</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(1,2,3), (4,5,6)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ON DUPLICATE KEY UPDATE c = VALUES(a) + VALUES(b);</a:t>
            </a:r>
          </a:p>
        </p:txBody>
      </p:sp>
    </p:spTree>
    <p:extLst>
      <p:ext uri="{BB962C8B-B14F-4D97-AF65-F5344CB8AC3E}">
        <p14:creationId xmlns:p14="http://schemas.microsoft.com/office/powerpoint/2010/main" val="344604141"/>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89723082"/>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INSERT ... SELECT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152400" y="1563469"/>
            <a:ext cx="8839200" cy="707886"/>
          </a:xfrm>
          <a:prstGeom prst="rect">
            <a:avLst/>
          </a:prstGeom>
        </p:spPr>
        <p:txBody>
          <a:bodyPr wrap="square">
            <a:spAutoFit/>
          </a:bodyPr>
          <a:lstStyle/>
          <a:p>
            <a:r>
              <a:rPr lang="en-IN" sz="2000" dirty="0">
                <a:solidFill>
                  <a:srgbClr val="0077AA"/>
                </a:solidFill>
                <a:latin typeface="Liberation Mono"/>
              </a:rPr>
              <a:t>INSERT [INTO] tbl_name [(col_name,...)] SELECT ... [ON DUPLICATE KEY UPDATE assignment_list]</a:t>
            </a:r>
            <a:endParaRPr lang="en-US" sz="2000" dirty="0">
              <a:solidFill>
                <a:srgbClr val="0077AA"/>
              </a:solidFill>
              <a:latin typeface="Liberation Mono"/>
            </a:endParaRPr>
          </a:p>
        </p:txBody>
      </p:sp>
      <p:sp>
        <p:nvSpPr>
          <p:cNvPr id="8" name="Rectangle 7"/>
          <p:cNvSpPr/>
          <p:nvPr/>
        </p:nvSpPr>
        <p:spPr>
          <a:xfrm>
            <a:off x="76200" y="2416076"/>
            <a:ext cx="8991600" cy="2677656"/>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(DEPTNO)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1 + 1;</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(DEPTNO)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DEPTNO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MAX(DEPTNO) + 1</a:t>
            </a:r>
            <a:r>
              <a:rPr lang="en-IN" sz="1600" dirty="0">
                <a:latin typeface="Arial" panose="020B0604020202020204" pitchFamily="34" charset="0"/>
                <a:cs typeface="Arial" panose="020B0604020202020204" pitchFamily="34" charset="0"/>
              </a:rPr>
              <a:t>, 'HRD', 'BARODA', 'r57px33px'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 := 40;</a:t>
            </a: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(@x := @x + 1 </a:t>
            </a:r>
            <a:r>
              <a:rPr lang="en-IN" sz="1600" dirty="0">
                <a:latin typeface="Arial" panose="020B0604020202020204" pitchFamily="34" charset="0"/>
                <a:cs typeface="Arial" panose="020B0604020202020204" pitchFamily="34" charset="0"/>
              </a:rPr>
              <a:t>, 'HRD', 'BARODA', 'r57px33px');</a:t>
            </a:r>
          </a:p>
        </p:txBody>
      </p:sp>
    </p:spTree>
    <p:extLst>
      <p:ext uri="{BB962C8B-B14F-4D97-AF65-F5344CB8AC3E}">
        <p14:creationId xmlns:p14="http://schemas.microsoft.com/office/powerpoint/2010/main" val="2444856781"/>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65017129"/>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REPLACE … VALUES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152400" y="1868269"/>
            <a:ext cx="8839200" cy="707886"/>
          </a:xfrm>
          <a:prstGeom prst="rect">
            <a:avLst/>
          </a:prstGeom>
        </p:spPr>
        <p:txBody>
          <a:bodyPr wrap="square">
            <a:spAutoFit/>
          </a:bodyPr>
          <a:lstStyle/>
          <a:p>
            <a:r>
              <a:rPr lang="en-IN" sz="2000" dirty="0">
                <a:solidFill>
                  <a:srgbClr val="0077AA"/>
                </a:solidFill>
                <a:latin typeface="Liberation Mono"/>
              </a:rPr>
              <a:t>REPLACE [INTO] tbl_name [(col_name,...)] {VALUES | VALUE} ({expr | DEFAULT}, ...), (...),...</a:t>
            </a:r>
            <a:endParaRPr lang="en-US" sz="2000" dirty="0">
              <a:solidFill>
                <a:srgbClr val="0077AA"/>
              </a:solidFill>
              <a:latin typeface="Liberation Mono"/>
            </a:endParaRPr>
          </a:p>
        </p:txBody>
      </p:sp>
      <p:sp>
        <p:nvSpPr>
          <p:cNvPr id="8" name="Rectangle 7"/>
          <p:cNvSpPr/>
          <p:nvPr/>
        </p:nvSpPr>
        <p:spPr>
          <a:xfrm>
            <a:off x="76200" y="3886200"/>
            <a:ext cx="899160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(10,'HRD','BARODA');</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(50,'RESEARCH','DALLAS');</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DEPT(DEPTNO, DNAME) </a:t>
            </a:r>
            <a:r>
              <a:rPr lang="en-IN" sz="1600" dirty="0">
                <a:solidFill>
                  <a:srgbClr val="0077AA"/>
                </a:solidFill>
                <a:latin typeface="Arial" panose="020B0604020202020204" pitchFamily="34" charset="0"/>
                <a:ea typeface="Times New Roman" panose="02020603050405020304" pitchFamily="18" charset="0"/>
              </a:rPr>
              <a:t>VALUE</a:t>
            </a:r>
            <a:r>
              <a:rPr lang="en-IN" sz="1600" dirty="0">
                <a:latin typeface="Arial" panose="020B0604020202020204" pitchFamily="34" charset="0"/>
                <a:cs typeface="Arial" panose="020B0604020202020204" pitchFamily="34" charset="0"/>
              </a:rPr>
              <a:t> (60,‘New Data');</a:t>
            </a:r>
          </a:p>
        </p:txBody>
      </p:sp>
      <p:sp>
        <p:nvSpPr>
          <p:cNvPr id="6" name="Rectangle 5"/>
          <p:cNvSpPr/>
          <p:nvPr/>
        </p:nvSpPr>
        <p:spPr>
          <a:xfrm>
            <a:off x="76200" y="2667000"/>
            <a:ext cx="8991600"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840247033"/>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06666347"/>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REPLACE … SET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152400" y="1868269"/>
            <a:ext cx="8839200" cy="400110"/>
          </a:xfrm>
          <a:prstGeom prst="rect">
            <a:avLst/>
          </a:prstGeom>
        </p:spPr>
        <p:txBody>
          <a:bodyPr wrap="square">
            <a:spAutoFit/>
          </a:bodyPr>
          <a:lstStyle/>
          <a:p>
            <a:r>
              <a:rPr lang="en-IN" sz="2000" dirty="0">
                <a:solidFill>
                  <a:srgbClr val="0077AA"/>
                </a:solidFill>
                <a:latin typeface="Liberation Mono"/>
              </a:rPr>
              <a:t>REPLACE [INTO] tbl_name SET col_name = {expr | DEFAULT}, ...</a:t>
            </a:r>
            <a:endParaRPr lang="en-US" sz="2000" dirty="0">
              <a:solidFill>
                <a:srgbClr val="0077AA"/>
              </a:solidFill>
              <a:latin typeface="Liberation Mono"/>
            </a:endParaRPr>
          </a:p>
        </p:txBody>
      </p:sp>
      <p:sp>
        <p:nvSpPr>
          <p:cNvPr id="8" name="Rectangle 7"/>
          <p:cNvSpPr/>
          <p:nvPr/>
        </p:nvSpPr>
        <p:spPr>
          <a:xfrm>
            <a:off x="76200" y="3657600"/>
            <a:ext cx="8991600" cy="830997"/>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DD4A68"/>
                </a:solidFill>
                <a:latin typeface="Arial" panose="020B0604020202020204" pitchFamily="34" charset="0"/>
                <a:ea typeface="Times New Roman" panose="02020603050405020304" pitchFamily="18" charset="0"/>
              </a:rPr>
              <a:t>SET DNAME='HRD', LOC='BARODA', DEPTNO=10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DD4A68"/>
                </a:solidFill>
                <a:latin typeface="Arial" panose="020B0604020202020204" pitchFamily="34" charset="0"/>
                <a:ea typeface="Times New Roman" panose="02020603050405020304" pitchFamily="18" charset="0"/>
              </a:rPr>
              <a:t>SET DNAME='HRD', LOC='BARODA', DEPTNO=50</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76200" y="2438400"/>
            <a:ext cx="8991600"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701790220"/>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SELECT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52486249"/>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REPLACE … SELECT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152400" y="1868269"/>
            <a:ext cx="8839200" cy="400110"/>
          </a:xfrm>
          <a:prstGeom prst="rect">
            <a:avLst/>
          </a:prstGeom>
        </p:spPr>
        <p:txBody>
          <a:bodyPr wrap="square">
            <a:spAutoFit/>
          </a:bodyPr>
          <a:lstStyle/>
          <a:p>
            <a:r>
              <a:rPr lang="en-IN" sz="2000" dirty="0">
                <a:solidFill>
                  <a:srgbClr val="0077AA"/>
                </a:solidFill>
                <a:latin typeface="Liberation Mono"/>
              </a:rPr>
              <a:t>REPLACE [INTO] tbl_name [(col_name,...)] SELECT ...</a:t>
            </a:r>
            <a:endParaRPr lang="en-US" sz="2000" dirty="0">
              <a:solidFill>
                <a:srgbClr val="0077AA"/>
              </a:solidFill>
              <a:latin typeface="Liberation Mono"/>
            </a:endParaRPr>
          </a:p>
        </p:txBody>
      </p:sp>
      <p:sp>
        <p:nvSpPr>
          <p:cNvPr id="8" name="Rectangle 7"/>
          <p:cNvSpPr/>
          <p:nvPr/>
        </p:nvSpPr>
        <p:spPr>
          <a:xfrm>
            <a:off x="76200" y="3657600"/>
            <a:ext cx="8991600" cy="124649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REPLACEDEPT;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(DEPTNO, DNAME)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DNAME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a:t>
            </a:r>
          </a:p>
        </p:txBody>
      </p:sp>
      <p:sp>
        <p:nvSpPr>
          <p:cNvPr id="6" name="Rectangle 5"/>
          <p:cNvSpPr/>
          <p:nvPr/>
        </p:nvSpPr>
        <p:spPr>
          <a:xfrm>
            <a:off x="76200" y="2438400"/>
            <a:ext cx="8991600"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58839176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p:cNvGrpSpPr/>
          <p:nvPr/>
        </p:nvGrpSpPr>
        <p:grpSpPr>
          <a:xfrm>
            <a:off x="5562600" y="2895600"/>
            <a:ext cx="3276600" cy="3290658"/>
            <a:chOff x="5564023" y="2715357"/>
            <a:chExt cx="3642125" cy="381156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761747" cy="369332"/>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043876" cy="369332"/>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4" name="Rectangle 3"/>
          <p:cNvSpPr/>
          <p:nvPr/>
        </p:nvSpPr>
        <p:spPr>
          <a:xfrm>
            <a:off x="76200" y="228600"/>
            <a:ext cx="8991600" cy="1538883"/>
          </a:xfrm>
          <a:prstGeom prst="rect">
            <a:avLst/>
          </a:prstGeom>
        </p:spPr>
        <p:txBody>
          <a:bodyPr wrap="square">
            <a:spAutoFit/>
          </a:bodyPr>
          <a:lstStyle/>
          <a:p>
            <a:pPr algn="just"/>
            <a:r>
              <a:rPr lang="en-IN" dirty="0">
                <a:solidFill>
                  <a:schemeClr val="accent6">
                    <a:lumMod val="75000"/>
                  </a:schemeClr>
                </a:solidFill>
                <a:latin typeface="Arial" panose="020B0604020202020204" pitchFamily="34" charset="0"/>
                <a:cs typeface="Arial" panose="020B0604020202020204" pitchFamily="34" charset="0"/>
              </a:rPr>
              <a:t>When you are designing attributes for your entities, you will sometimes find that an attribute does not have a value for every instance of the entity. For example, you might want an attribute for a person's middle name, but you can't require a value because some people have no middle name</a:t>
            </a:r>
            <a:r>
              <a:rPr lang="en-IN" i="1" dirty="0">
                <a:solidFill>
                  <a:srgbClr val="D9DD21"/>
                </a:solidFill>
                <a:latin typeface="Arial" panose="020B0604020202020204" pitchFamily="34" charset="0"/>
                <a:cs typeface="Arial" panose="020B0604020202020204" pitchFamily="34" charset="0"/>
              </a:rPr>
              <a:t>. </a:t>
            </a:r>
            <a:r>
              <a:rPr lang="en-IN" sz="2000" i="1" dirty="0">
                <a:solidFill>
                  <a:srgbClr val="D9DD21"/>
                </a:solidFill>
                <a:latin typeface="Arial" panose="020B0604020202020204" pitchFamily="34" charset="0"/>
                <a:cs typeface="Arial" panose="020B0604020202020204" pitchFamily="34" charset="0"/>
              </a:rPr>
              <a:t>For these occasions, you can define the attribute so that it can contain null values.</a:t>
            </a:r>
            <a:endParaRPr lang="en-IN" i="1" dirty="0">
              <a:solidFill>
                <a:srgbClr val="D9DD21"/>
              </a:solidFill>
              <a:latin typeface="Arial" panose="020B0604020202020204" pitchFamily="34" charset="0"/>
              <a:cs typeface="Arial" panose="020B0604020202020204" pitchFamily="34" charset="0"/>
            </a:endParaRPr>
          </a:p>
        </p:txBody>
      </p:sp>
      <p:sp>
        <p:nvSpPr>
          <p:cNvPr id="5" name="Rectangle 4"/>
          <p:cNvSpPr/>
          <p:nvPr/>
        </p:nvSpPr>
        <p:spPr>
          <a:xfrm>
            <a:off x="76200" y="3544431"/>
            <a:ext cx="5562600" cy="2123658"/>
          </a:xfrm>
          <a:prstGeom prst="rect">
            <a:avLst/>
          </a:prstGeom>
        </p:spPr>
        <p:txBody>
          <a:bodyPr wrap="square">
            <a:spAutoFit/>
          </a:bodyPr>
          <a:lstStyle/>
          <a:p>
            <a:pPr algn="just"/>
            <a:r>
              <a:rPr lang="en-IN" dirty="0">
                <a:solidFill>
                  <a:schemeClr val="accent6">
                    <a:lumMod val="75000"/>
                  </a:schemeClr>
                </a:solidFill>
                <a:latin typeface="Arial" panose="020B0604020202020204" pitchFamily="34" charset="0"/>
                <a:cs typeface="Arial" panose="020B0604020202020204" pitchFamily="34" charset="0"/>
              </a:rPr>
              <a:t>In some cases, you might not want a specific attribute to contain a null value, but you don't want to require that the user or program always provide a value. In this case, a default value might be appropriate. </a:t>
            </a:r>
            <a:r>
              <a:rPr lang="en-IN" sz="2000" i="1" dirty="0">
                <a:solidFill>
                  <a:srgbClr val="D9DD21"/>
                </a:solidFill>
                <a:latin typeface="Arial" panose="020B0604020202020204" pitchFamily="34" charset="0"/>
                <a:cs typeface="Arial" panose="020B0604020202020204" pitchFamily="34" charset="0"/>
              </a:rPr>
              <a:t>A default value is a value that applies to an attribute if no other valid value is available.</a:t>
            </a:r>
          </a:p>
        </p:txBody>
      </p:sp>
    </p:spTree>
    <p:extLst>
      <p:ext uri="{BB962C8B-B14F-4D97-AF65-F5344CB8AC3E}">
        <p14:creationId xmlns:p14="http://schemas.microsoft.com/office/powerpoint/2010/main" val="2234012022"/>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304800" y="3429000"/>
            <a:ext cx="8534400" cy="1200329"/>
          </a:xfrm>
          <a:prstGeom prst="rect">
            <a:avLst/>
          </a:prstGeom>
          <a:solidFill>
            <a:srgbClr val="C74C49"/>
          </a:solidFill>
        </p:spPr>
        <p:txBody>
          <a:bodyPr wrap="square">
            <a:spAutoFit/>
          </a:bodyPr>
          <a:lstStyle/>
          <a:p>
            <a:r>
              <a:rPr lang="en-IN" dirty="0">
                <a:solidFill>
                  <a:schemeClr val="bg1"/>
                </a:solidFill>
              </a:rPr>
              <a:t>ORDER BY in UPDATE: if the table contains 1 and 2 in the id column and 1 is updated to 2 before 2 is updated to 3, an error occurs. To avoid this problem, add an ORDER BY clause to cause the rows with larger id values to be updated before those with </a:t>
            </a:r>
            <a:r>
              <a:rPr lang="en-IN">
                <a:solidFill>
                  <a:schemeClr val="bg1"/>
                </a:solidFill>
              </a:rPr>
              <a:t>smaller values</a:t>
            </a:r>
            <a:endParaRPr lang="en-IN" dirty="0">
              <a:solidFill>
                <a:schemeClr val="bg1"/>
              </a:solidFill>
            </a:endParaRPr>
          </a:p>
        </p:txBody>
      </p:sp>
      <p:sp>
        <p:nvSpPr>
          <p:cNvPr id="3" name="Rectangle 2"/>
          <p:cNvSpPr/>
          <p:nvPr/>
        </p:nvSpPr>
        <p:spPr>
          <a:xfrm>
            <a:off x="152400" y="184414"/>
            <a:ext cx="8839200" cy="87203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dirty="0">
                <a:latin typeface="Arial" panose="020B0604020202020204" pitchFamily="34" charset="0"/>
                <a:cs typeface="Arial" panose="020B0604020202020204" pitchFamily="34" charset="0"/>
              </a:rPr>
              <a:t> C1 = C1 - 1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latin typeface="Arial" panose="020B0604020202020204" pitchFamily="34" charset="0"/>
                <a:cs typeface="Arial" panose="020B0604020202020204" pitchFamily="34" charset="0"/>
              </a:rPr>
              <a:t> C1 </a:t>
            </a:r>
            <a:r>
              <a:rPr lang="en-IN" dirty="0">
                <a:solidFill>
                  <a:srgbClr val="0077AA"/>
                </a:solidFill>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 In case of decrement</a:t>
            </a:r>
          </a:p>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dirty="0">
                <a:latin typeface="Arial" panose="020B0604020202020204" pitchFamily="34" charset="0"/>
                <a:cs typeface="Arial" panose="020B0604020202020204" pitchFamily="34" charset="0"/>
              </a:rPr>
              <a:t> C1 = C1 + 1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latin typeface="Arial" panose="020B0604020202020204" pitchFamily="34" charset="0"/>
                <a:cs typeface="Arial" panose="020B0604020202020204" pitchFamily="34" charset="0"/>
              </a:rPr>
              <a:t> C1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DESC</a:t>
            </a:r>
            <a:r>
              <a:rPr lang="en-IN" dirty="0">
                <a:latin typeface="Arial" panose="020B0604020202020204" pitchFamily="34" charset="0"/>
                <a:cs typeface="Arial" panose="020B0604020202020204" pitchFamily="34" charset="0"/>
              </a:rPr>
              <a:t>;</a:t>
            </a:r>
            <a:r>
              <a:rPr lang="en-IN" dirty="0">
                <a:solidFill>
                  <a:srgbClr val="00B050"/>
                </a:solidFill>
                <a:latin typeface="Arial" panose="020B0604020202020204" pitchFamily="34" charset="0"/>
                <a:cs typeface="Arial" panose="020B0604020202020204" pitchFamily="34" charset="0"/>
              </a:rPr>
              <a:t>   // In case of increment</a:t>
            </a:r>
            <a:endParaRPr lang="en-IN"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14F0DF3D-4D5F-442A-8C1C-F208484CE7ED}"/>
              </a:ext>
            </a:extLst>
          </p:cNvPr>
          <p:cNvSpPr txBox="1"/>
          <p:nvPr/>
        </p:nvSpPr>
        <p:spPr>
          <a:xfrm>
            <a:off x="152400" y="1155326"/>
            <a:ext cx="4211409" cy="369332"/>
          </a:xfrm>
          <a:prstGeom prst="rect">
            <a:avLst/>
          </a:prstGeom>
          <a:noFill/>
        </p:spPr>
        <p:txBody>
          <a:bodyPr wrap="none" rtlCol="0">
            <a:spAutoFit/>
          </a:bodyPr>
          <a:lstStyle/>
          <a:p>
            <a:r>
              <a:rPr lang="en-US" dirty="0">
                <a:solidFill>
                  <a:srgbClr val="E01E1E"/>
                </a:solidFill>
                <a:latin typeface="Arial" panose="020B0604020202020204" pitchFamily="34" charset="0"/>
                <a:cs typeface="Arial" panose="020B0604020202020204" pitchFamily="34" charset="0"/>
              </a:rPr>
              <a:t>Note: </a:t>
            </a: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p:txBody>
      </p:sp>
    </p:spTree>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Single-table UPDATE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152400" y="2667000"/>
            <a:ext cx="8839200" cy="1631216"/>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76200" y="4373940"/>
            <a:ext cx="8991600"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dname='xyz' LIMIT 2</a:t>
            </a:r>
            <a:r>
              <a:rPr lang="en-IN" sz="1600" dirty="0"/>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c1='x' 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WHERE deptno &lt;50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WHERE deptno &lt;50 LIMIT 2</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237116413"/>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UPDATE</a:t>
            </a:r>
          </a:p>
        </p:txBody>
      </p:sp>
    </p:spTree>
    <p:extLst>
      <p:ext uri="{BB962C8B-B14F-4D97-AF65-F5344CB8AC3E}">
        <p14:creationId xmlns:p14="http://schemas.microsoft.com/office/powerpoint/2010/main" val="975566639"/>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Multiple-table UPDATE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multiple-table UPDATE updates rows in each table named in table_references that satisfy the conditions. Each matching row is updated once, even if it matches the conditions multiple times.</a:t>
            </a:r>
          </a:p>
        </p:txBody>
      </p:sp>
      <p:sp>
        <p:nvSpPr>
          <p:cNvPr id="7" name="Rectangle 6"/>
          <p:cNvSpPr/>
          <p:nvPr/>
        </p:nvSpPr>
        <p:spPr>
          <a:xfrm>
            <a:off x="152400" y="1828800"/>
            <a:ext cx="8839200" cy="1015663"/>
          </a:xfrm>
          <a:prstGeom prst="rect">
            <a:avLst/>
          </a:prstGeom>
        </p:spPr>
        <p:txBody>
          <a:bodyPr wrap="square">
            <a:spAutoFit/>
          </a:bodyPr>
          <a:lstStyle/>
          <a:p>
            <a:r>
              <a:rPr lang="en-IN" sz="2000" dirty="0">
                <a:solidFill>
                  <a:srgbClr val="0077AA"/>
                </a:solidFill>
                <a:latin typeface="Liberation Mono"/>
              </a:rPr>
              <a:t>UPDATE table_references SET col_name1 = {expr1|DEFAULT} [, col_name2 = {expr2|DEFAULT}] ...</a:t>
            </a:r>
          </a:p>
          <a:p>
            <a:r>
              <a:rPr lang="en-IN" sz="2000" dirty="0">
                <a:solidFill>
                  <a:srgbClr val="0077AA"/>
                </a:solidFill>
                <a:latin typeface="Liberation Mono"/>
              </a:rPr>
              <a:t>    [WHERE where_condition]</a:t>
            </a:r>
            <a:endParaRPr lang="en-US" sz="2000" dirty="0">
              <a:solidFill>
                <a:srgbClr val="0077AA"/>
              </a:solidFill>
              <a:latin typeface="Liberation Mono"/>
            </a:endParaRPr>
          </a:p>
        </p:txBody>
      </p:sp>
      <p:sp>
        <p:nvSpPr>
          <p:cNvPr id="8" name="Rectangle 7"/>
          <p:cNvSpPr/>
          <p:nvPr/>
        </p:nvSpPr>
        <p:spPr>
          <a:xfrm>
            <a:off x="76200" y="3556337"/>
            <a:ext cx="8991600" cy="1077218"/>
          </a:xfrm>
          <a:prstGeom prst="rect">
            <a:avLst/>
          </a:prstGeom>
        </p:spPr>
        <p:txBody>
          <a:bodyPr wrap="square">
            <a:spAutoFit/>
          </a:bodyPr>
          <a:lstStyle/>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a:t>
            </a:r>
            <a:r>
              <a:rPr lang="en-IN" sz="1600" dirty="0">
                <a:solidFill>
                  <a:srgbClr val="DD4A68"/>
                </a:solidFill>
                <a:latin typeface="Arial" panose="020B0604020202020204" pitchFamily="34" charset="0"/>
                <a:ea typeface="Times New Roman" panose="02020603050405020304" pitchFamily="18" charset="0"/>
              </a:rPr>
              <a:t> SET EMP.pwd = DEPT.pwd WHERE EMP.deptno = DEPT.deptno</a:t>
            </a:r>
            <a:r>
              <a:rPr lang="en-IN"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 </a:t>
            </a:r>
            <a:r>
              <a:rPr lang="en-IN" sz="1600" dirty="0">
                <a:solidFill>
                  <a:srgbClr val="DD4A68"/>
                </a:solidFill>
                <a:latin typeface="Arial" panose="020B0604020202020204" pitchFamily="34" charset="0"/>
                <a:ea typeface="Times New Roman" panose="02020603050405020304" pitchFamily="18" charset="0"/>
              </a:rPr>
              <a:t>SET EMP.pwd = DEPT.pwd, DEPT.loc=‘New Data' WHERE EMP.deptno = DEPT.deptno</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76200" y="2952690"/>
            <a:ext cx="8991600"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For multiple-table syntax, ORDER BY and LIMIT cannot be used.</a:t>
            </a:r>
          </a:p>
        </p:txBody>
      </p:sp>
    </p:spTree>
    <p:extLst>
      <p:ext uri="{BB962C8B-B14F-4D97-AF65-F5344CB8AC3E}">
        <p14:creationId xmlns:p14="http://schemas.microsoft.com/office/powerpoint/2010/main" val="1543915874"/>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Single</a:t>
            </a:r>
            <a:r>
              <a:rPr lang="en-US" sz="3200" b="1" i="1" dirty="0">
                <a:solidFill>
                  <a:srgbClr val="FFFF00"/>
                </a:solidFill>
                <a:latin typeface="Arial" pitchFamily="34" charset="0"/>
                <a:cs typeface="Arial" pitchFamily="34" charset="0"/>
              </a:rPr>
              <a:t>-table DELETE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7" name="Rectangle 6"/>
          <p:cNvSpPr/>
          <p:nvPr/>
        </p:nvSpPr>
        <p:spPr>
          <a:xfrm>
            <a:off x="152400" y="2590800"/>
            <a:ext cx="8839200" cy="1323439"/>
          </a:xfrm>
          <a:prstGeom prst="rect">
            <a:avLst/>
          </a:prstGeom>
        </p:spPr>
        <p:txBody>
          <a:bodyPr wrap="square">
            <a:spAutoFit/>
          </a:bodyPr>
          <a:lstStyle/>
          <a:p>
            <a:r>
              <a:rPr lang="en-IN" sz="2000" dirty="0">
                <a:solidFill>
                  <a:srgbClr val="0077AA"/>
                </a:solidFill>
                <a:latin typeface="Liberation Mono"/>
              </a:rPr>
              <a:t>DELETE FROM 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6" name="Rectangle 5"/>
          <p:cNvSpPr/>
          <p:nvPr/>
        </p:nvSpPr>
        <p:spPr>
          <a:xfrm>
            <a:off x="76200" y="3943290"/>
            <a:ext cx="8991600" cy="400110"/>
          </a:xfrm>
          <a:prstGeom prst="rect">
            <a:avLst/>
          </a:prstGeom>
          <a:solidFill>
            <a:srgbClr val="EDE701"/>
          </a:solidFill>
        </p:spPr>
        <p:txBody>
          <a:bodyPr wrap="square">
            <a:spAutoFit/>
          </a:bodyPr>
          <a:lstStyle/>
          <a:p>
            <a:r>
              <a:rPr lang="en-IN" sz="2000" dirty="0">
                <a:latin typeface="Segoe UI Light" panose="020B0502040204020203" pitchFamily="34" charset="0"/>
                <a:cs typeface="Segoe UI Light" panose="020B0502040204020203" pitchFamily="34" charset="0"/>
              </a:rPr>
              <a:t>LIMIT clauses apply to single-table deletes, </a:t>
            </a:r>
            <a:r>
              <a:rPr lang="en-IN" sz="2000" b="1" dirty="0">
                <a:latin typeface="Segoe UI Light" panose="020B0502040204020203" pitchFamily="34" charset="0"/>
                <a:cs typeface="Segoe UI Light" panose="020B0502040204020203" pitchFamily="34" charset="0"/>
              </a:rPr>
              <a:t>but not multi-table deletes.</a:t>
            </a:r>
          </a:p>
        </p:txBody>
      </p:sp>
      <p:sp>
        <p:nvSpPr>
          <p:cNvPr id="9" name="Rectangle 8"/>
          <p:cNvSpPr/>
          <p:nvPr/>
        </p:nvSpPr>
        <p:spPr>
          <a:xfrm>
            <a:off x="76200" y="4417874"/>
            <a:ext cx="8991600"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 </a:t>
            </a:r>
            <a:r>
              <a:rPr lang="en-IN" sz="1600" dirty="0">
                <a:solidFill>
                  <a:srgbClr val="DD4A68"/>
                </a:solidFill>
                <a:latin typeface="Arial" panose="020B0604020202020204" pitchFamily="34" charset="0"/>
                <a:ea typeface="Times New Roman" panose="02020603050405020304" pitchFamily="18" charset="0"/>
              </a:rPr>
              <a:t>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WHERE DEPTNO &lt;50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WHERE DEPTNO &lt;50 LIMIT 2</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638679953"/>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DELETE</a:t>
            </a:r>
          </a:p>
        </p:txBody>
      </p:sp>
    </p:spTree>
    <p:extLst>
      <p:ext uri="{BB962C8B-B14F-4D97-AF65-F5344CB8AC3E}">
        <p14:creationId xmlns:p14="http://schemas.microsoft.com/office/powerpoint/2010/main" val="2876092192"/>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Multiple-table DELETE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You can specify multiple tables in a DELETE statement to delete rows from one or more tables depending on the condition in the WHERE clause.</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55369" y="1591509"/>
            <a:ext cx="8839200" cy="1015663"/>
          </a:xfrm>
          <a:prstGeom prst="rect">
            <a:avLst/>
          </a:prstGeom>
        </p:spPr>
        <p:txBody>
          <a:bodyPr wrap="square">
            <a:spAutoFit/>
          </a:bodyPr>
          <a:lstStyle/>
          <a:p>
            <a:r>
              <a:rPr lang="en-US" sz="2000" dirty="0">
                <a:solidFill>
                  <a:srgbClr val="0077AA"/>
                </a:solidFill>
                <a:latin typeface="Liberation Mono"/>
              </a:rPr>
              <a:t>DELETE FROM tbl_name [, tbl_name] ...</a:t>
            </a:r>
          </a:p>
          <a:p>
            <a:r>
              <a:rPr lang="en-US" sz="2000" dirty="0">
                <a:solidFill>
                  <a:srgbClr val="0077AA"/>
                </a:solidFill>
                <a:latin typeface="Liberation Mono"/>
              </a:rPr>
              <a:t>    USING &lt;</a:t>
            </a:r>
            <a:r>
              <a:rPr lang="en-IN" sz="2000" dirty="0">
                <a:solidFill>
                  <a:srgbClr val="0077AA"/>
                </a:solidFill>
                <a:latin typeface="Liberation Mono"/>
              </a:rPr>
              <a:t>table_references&gt;</a:t>
            </a:r>
            <a:endParaRPr lang="en-US" sz="2000" dirty="0">
              <a:solidFill>
                <a:srgbClr val="0077AA"/>
              </a:solidFill>
              <a:latin typeface="Liberation Mono"/>
            </a:endParaRPr>
          </a:p>
          <a:p>
            <a:r>
              <a:rPr lang="en-US" sz="2000" dirty="0">
                <a:solidFill>
                  <a:srgbClr val="0077AA"/>
                </a:solidFill>
                <a:latin typeface="Liberation Mono"/>
              </a:rPr>
              <a:t>    [WHERE where_condition]</a:t>
            </a:r>
          </a:p>
        </p:txBody>
      </p:sp>
      <p:sp>
        <p:nvSpPr>
          <p:cNvPr id="8" name="Rectangle 7"/>
          <p:cNvSpPr/>
          <p:nvPr/>
        </p:nvSpPr>
        <p:spPr>
          <a:xfrm>
            <a:off x="76200" y="3318083"/>
            <a:ext cx="8991600" cy="830997"/>
          </a:xfrm>
          <a:prstGeom prst="rect">
            <a:avLst/>
          </a:prstGeom>
        </p:spPr>
        <p:txBody>
          <a:bodyPr wrap="square">
            <a:spAutoFit/>
          </a:bodyPr>
          <a:lstStyle/>
          <a:p>
            <a:pPr marL="342900" indent="-342900">
              <a:lnSpc>
                <a:spcPct val="150000"/>
              </a:lnSpc>
              <a:buFont typeface="Arial" panose="020B0604020202020204" pitchFamily="34" charset="0"/>
              <a:buChar char="•"/>
            </a:pPr>
            <a:r>
              <a:rPr lang="en-US" sz="1600" dirty="0">
                <a:solidFill>
                  <a:srgbClr val="0077AA"/>
                </a:solidFill>
                <a:latin typeface="Arial" panose="020B0604020202020204" pitchFamily="34" charset="0"/>
                <a:ea typeface="Times New Roman" panose="02020603050405020304" pitchFamily="18" charset="0"/>
              </a:rPr>
              <a:t>DELETE FROM </a:t>
            </a:r>
            <a:r>
              <a:rPr lang="en-US" sz="1600" dirty="0">
                <a:latin typeface="Arial" panose="020B0604020202020204" pitchFamily="34" charset="0"/>
                <a:cs typeface="Arial" panose="020B0604020202020204" pitchFamily="34" charset="0"/>
              </a:rPr>
              <a:t>A, B </a:t>
            </a:r>
            <a:r>
              <a:rPr lang="en-US" sz="1600" dirty="0">
                <a:solidFill>
                  <a:srgbClr val="DD4A68"/>
                </a:solidFill>
                <a:latin typeface="Arial" panose="020B0604020202020204" pitchFamily="34" charset="0"/>
                <a:ea typeface="Times New Roman" panose="02020603050405020304" pitchFamily="18" charset="0"/>
              </a:rPr>
              <a:t>USING</a:t>
            </a:r>
            <a:r>
              <a:rPr lang="en-US" sz="1600" dirty="0">
                <a:latin typeface="Arial" panose="020B0604020202020204" pitchFamily="34" charset="0"/>
                <a:cs typeface="Arial" panose="020B0604020202020204" pitchFamily="34" charset="0"/>
              </a:rPr>
              <a:t> A </a:t>
            </a:r>
            <a:r>
              <a:rPr lang="en-US" sz="1600" dirty="0">
                <a:solidFill>
                  <a:srgbClr val="DD4A68"/>
                </a:solidFill>
                <a:latin typeface="Arial" panose="020B0604020202020204" pitchFamily="34" charset="0"/>
                <a:ea typeface="Times New Roman" panose="02020603050405020304" pitchFamily="18" charset="0"/>
              </a:rPr>
              <a:t>INNER JOIN </a:t>
            </a:r>
            <a:r>
              <a:rPr lang="en-US" sz="1600" dirty="0">
                <a:latin typeface="Arial" panose="020B0604020202020204" pitchFamily="34" charset="0"/>
                <a:cs typeface="Arial" panose="020B0604020202020204" pitchFamily="34" charset="0"/>
              </a:rPr>
              <a:t>B </a:t>
            </a:r>
            <a:r>
              <a:rPr lang="en-US" sz="1600" dirty="0">
                <a:solidFill>
                  <a:srgbClr val="DD4A68"/>
                </a:solidFill>
                <a:latin typeface="Arial" panose="020B0604020202020204" pitchFamily="34" charset="0"/>
                <a:ea typeface="Times New Roman" panose="02020603050405020304" pitchFamily="18" charset="0"/>
              </a:rPr>
              <a:t>ON c2=c4</a:t>
            </a:r>
            <a:r>
              <a:rPr lang="en-US"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US" sz="1600" dirty="0">
                <a:solidFill>
                  <a:srgbClr val="0077AA"/>
                </a:solidFill>
                <a:latin typeface="Arial" panose="020B0604020202020204" pitchFamily="34" charset="0"/>
                <a:ea typeface="Times New Roman" panose="02020603050405020304" pitchFamily="18" charset="0"/>
              </a:rPr>
              <a:t>DELETE FROM </a:t>
            </a:r>
            <a:r>
              <a:rPr lang="en-US" sz="1600" dirty="0">
                <a:latin typeface="Arial" panose="020B0604020202020204" pitchFamily="34" charset="0"/>
                <a:cs typeface="Arial" panose="020B0604020202020204" pitchFamily="34" charset="0"/>
              </a:rPr>
              <a:t>A, B </a:t>
            </a:r>
            <a:r>
              <a:rPr lang="en-US" sz="1600" dirty="0">
                <a:solidFill>
                  <a:srgbClr val="DD4A68"/>
                </a:solidFill>
                <a:latin typeface="Arial" panose="020B0604020202020204" pitchFamily="34" charset="0"/>
                <a:ea typeface="Times New Roman" panose="02020603050405020304" pitchFamily="18" charset="0"/>
              </a:rPr>
              <a:t>USING</a:t>
            </a:r>
            <a:r>
              <a:rPr lang="en-US" sz="1600" dirty="0">
                <a:latin typeface="Arial" panose="020B0604020202020204" pitchFamily="34" charset="0"/>
                <a:cs typeface="Arial" panose="020B0604020202020204" pitchFamily="34" charset="0"/>
              </a:rPr>
              <a:t> A </a:t>
            </a:r>
            <a:r>
              <a:rPr lang="en-US" sz="1600" dirty="0">
                <a:solidFill>
                  <a:srgbClr val="DD4A68"/>
                </a:solidFill>
                <a:latin typeface="Arial" panose="020B0604020202020204" pitchFamily="34" charset="0"/>
                <a:ea typeface="Times New Roman" panose="02020603050405020304" pitchFamily="18" charset="0"/>
              </a:rPr>
              <a:t>INNER JOIN </a:t>
            </a:r>
            <a:r>
              <a:rPr lang="en-US" sz="1600" dirty="0">
                <a:latin typeface="Arial" panose="020B0604020202020204" pitchFamily="34" charset="0"/>
                <a:cs typeface="Arial" panose="020B0604020202020204" pitchFamily="34" charset="0"/>
              </a:rPr>
              <a:t>B </a:t>
            </a:r>
            <a:r>
              <a:rPr lang="en-US" sz="1600" dirty="0">
                <a:solidFill>
                  <a:srgbClr val="DD4A68"/>
                </a:solidFill>
                <a:latin typeface="Arial" panose="020B0604020202020204" pitchFamily="34" charset="0"/>
                <a:ea typeface="Times New Roman" panose="02020603050405020304" pitchFamily="18" charset="0"/>
              </a:rPr>
              <a:t>ON c2=c4 WHERE c2&lt;=2</a:t>
            </a:r>
            <a:r>
              <a:rPr lang="en-US" sz="1600" dirty="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
        <p:nvSpPr>
          <p:cNvPr id="6" name="Rectangle 5"/>
          <p:cNvSpPr/>
          <p:nvPr/>
        </p:nvSpPr>
        <p:spPr>
          <a:xfrm>
            <a:off x="76200" y="2724090"/>
            <a:ext cx="8991600" cy="400110"/>
          </a:xfrm>
          <a:prstGeom prst="rect">
            <a:avLst/>
          </a:prstGeom>
          <a:solidFill>
            <a:srgbClr val="D9DD21"/>
          </a:solidFill>
        </p:spPr>
        <p:txBody>
          <a:bodyPr wrap="square">
            <a:spAutoFit/>
          </a:bodyPr>
          <a:lstStyle/>
          <a:p>
            <a:r>
              <a:rPr lang="en-US" sz="2000" dirty="0">
                <a:latin typeface="Arial" panose="020B0604020202020204" pitchFamily="34" charset="0"/>
                <a:cs typeface="Arial" panose="020B0604020202020204" pitchFamily="34" charset="0"/>
              </a:rPr>
              <a:t>You cannot use ORDER BY or LIMIT in a multiple-table DELETE.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4457072"/>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Multiple-table DELETE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92696"/>
            <a:ext cx="899160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To remove duplicate rows from the table</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3AAC8519-8A6E-4C79-B23B-4E37855FB8FE}"/>
              </a:ext>
            </a:extLst>
          </p:cNvPr>
          <p:cNvSpPr/>
          <p:nvPr/>
        </p:nvSpPr>
        <p:spPr>
          <a:xfrm>
            <a:off x="251520" y="1124744"/>
            <a:ext cx="8389810" cy="584775"/>
          </a:xfrm>
          <a:prstGeom prst="rect">
            <a:avLst/>
          </a:prstGeom>
        </p:spPr>
        <p:txBody>
          <a:bodyPr wrap="square">
            <a:spAutoFit/>
          </a:bodyPr>
          <a:lstStyle/>
          <a:p>
            <a:r>
              <a:rPr lang="en-IN" sz="1600" dirty="0">
                <a:solidFill>
                  <a:srgbClr val="0077AA"/>
                </a:solidFill>
                <a:latin typeface="Arial" panose="020B0604020202020204" pitchFamily="34" charset="0"/>
              </a:rPr>
              <a:t>DELETE</a:t>
            </a:r>
            <a:r>
              <a:rPr lang="en-IN" sz="1600" dirty="0">
                <a:latin typeface="Arial" panose="020B0604020202020204" pitchFamily="34" charset="0"/>
                <a:cs typeface="Arial" panose="020B0604020202020204" pitchFamily="34" charset="0"/>
              </a:rPr>
              <a:t> n1 </a:t>
            </a:r>
            <a:r>
              <a:rPr lang="en-IN" sz="1600" dirty="0">
                <a:solidFill>
                  <a:srgbClr val="0077AA"/>
                </a:solidFill>
                <a:latin typeface="Arial" panose="020B0604020202020204" pitchFamily="34" charset="0"/>
              </a:rPr>
              <a:t>FROM</a:t>
            </a:r>
            <a:r>
              <a:rPr lang="en-IN" sz="1600" dirty="0">
                <a:latin typeface="Arial" panose="020B0604020202020204" pitchFamily="34" charset="0"/>
                <a:cs typeface="Arial" panose="020B0604020202020204" pitchFamily="34" charset="0"/>
              </a:rPr>
              <a:t> D n1, D n2 </a:t>
            </a:r>
            <a:r>
              <a:rPr lang="en-IN" sz="1600" dirty="0">
                <a:solidFill>
                  <a:srgbClr val="0077AA"/>
                </a:solidFill>
                <a:latin typeface="Arial" panose="020B0604020202020204" pitchFamily="34" charset="0"/>
              </a:rPr>
              <a:t>WHERE</a:t>
            </a:r>
            <a:r>
              <a:rPr lang="en-IN" sz="1600" dirty="0">
                <a:latin typeface="Arial" panose="020B0604020202020204" pitchFamily="34" charset="0"/>
                <a:cs typeface="Arial" panose="020B0604020202020204" pitchFamily="34" charset="0"/>
              </a:rPr>
              <a:t> n1.C1 &gt; n2.C1 </a:t>
            </a:r>
            <a:r>
              <a:rPr lang="en-IN" sz="1600" dirty="0">
                <a:solidFill>
                  <a:srgbClr val="2658E6"/>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n1.DEPTNO = n2.DEPTNO </a:t>
            </a:r>
            <a:r>
              <a:rPr lang="en-IN" sz="1600" dirty="0">
                <a:solidFill>
                  <a:srgbClr val="2658E6"/>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n1.DNAME = n2.DNAME </a:t>
            </a:r>
            <a:r>
              <a:rPr lang="en-IN" sz="1600" dirty="0">
                <a:solidFill>
                  <a:srgbClr val="2658E6"/>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n1.LOC = n2.LOC </a:t>
            </a:r>
            <a:r>
              <a:rPr lang="en-IN" sz="1600" dirty="0">
                <a:solidFill>
                  <a:srgbClr val="2658E6"/>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n1.WALLETID = n2.WALLETID </a:t>
            </a:r>
          </a:p>
        </p:txBody>
      </p:sp>
      <p:pic>
        <p:nvPicPr>
          <p:cNvPr id="3" name="Picture 2">
            <a:extLst>
              <a:ext uri="{FF2B5EF4-FFF2-40B4-BE49-F238E27FC236}">
                <a16:creationId xmlns:a16="http://schemas.microsoft.com/office/drawing/2014/main" id="{D8826D81-A41E-4E9D-BD1B-BE320533F836}"/>
              </a:ext>
            </a:extLst>
          </p:cNvPr>
          <p:cNvPicPr>
            <a:picLocks noChangeAspect="1"/>
          </p:cNvPicPr>
          <p:nvPr/>
        </p:nvPicPr>
        <p:blipFill>
          <a:blip r:embed="rId2"/>
          <a:stretch>
            <a:fillRect/>
          </a:stretch>
        </p:blipFill>
        <p:spPr>
          <a:xfrm>
            <a:off x="251520" y="1844824"/>
            <a:ext cx="4105241" cy="4392488"/>
          </a:xfrm>
          <a:prstGeom prst="rect">
            <a:avLst/>
          </a:prstGeom>
        </p:spPr>
      </p:pic>
    </p:spTree>
    <p:extLst>
      <p:ext uri="{BB962C8B-B14F-4D97-AF65-F5344CB8AC3E}">
        <p14:creationId xmlns:p14="http://schemas.microsoft.com/office/powerpoint/2010/main" val="3854585942"/>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1347976867"/>
              </p:ext>
            </p:extLst>
          </p:nvPr>
        </p:nvGraphicFramePr>
        <p:xfrm>
          <a:off x="111825" y="3276600"/>
          <a:ext cx="8906150" cy="736600"/>
        </p:xfrm>
        <a:graphic>
          <a:graphicData uri="http://schemas.openxmlformats.org/drawingml/2006/table">
            <a:tbl>
              <a:tblPr firstRow="1" bandRow="1">
                <a:tableStyleId>{2D5ABB26-0587-4C30-8999-92F81FD0307C}</a:tableStyleId>
              </a:tblPr>
              <a:tblGrid>
                <a:gridCol w="2592000">
                  <a:extLst>
                    <a:ext uri="{9D8B030D-6E8A-4147-A177-3AD203B41FA5}">
                      <a16:colId xmlns:a16="http://schemas.microsoft.com/office/drawing/2014/main" val="20000"/>
                    </a:ext>
                  </a:extLst>
                </a:gridCol>
                <a:gridCol w="451415">
                  <a:extLst>
                    <a:ext uri="{9D8B030D-6E8A-4147-A177-3AD203B41FA5}">
                      <a16:colId xmlns:a16="http://schemas.microsoft.com/office/drawing/2014/main" val="20001"/>
                    </a:ext>
                  </a:extLst>
                </a:gridCol>
                <a:gridCol w="451415">
                  <a:extLst>
                    <a:ext uri="{9D8B030D-6E8A-4147-A177-3AD203B41FA5}">
                      <a16:colId xmlns:a16="http://schemas.microsoft.com/office/drawing/2014/main" val="20002"/>
                    </a:ext>
                  </a:extLst>
                </a:gridCol>
                <a:gridCol w="451415">
                  <a:extLst>
                    <a:ext uri="{9D8B030D-6E8A-4147-A177-3AD203B41FA5}">
                      <a16:colId xmlns:a16="http://schemas.microsoft.com/office/drawing/2014/main" val="20003"/>
                    </a:ext>
                  </a:extLst>
                </a:gridCol>
                <a:gridCol w="451415">
                  <a:extLst>
                    <a:ext uri="{9D8B030D-6E8A-4147-A177-3AD203B41FA5}">
                      <a16:colId xmlns:a16="http://schemas.microsoft.com/office/drawing/2014/main" val="20004"/>
                    </a:ext>
                  </a:extLst>
                </a:gridCol>
                <a:gridCol w="451415">
                  <a:extLst>
                    <a:ext uri="{9D8B030D-6E8A-4147-A177-3AD203B41FA5}">
                      <a16:colId xmlns:a16="http://schemas.microsoft.com/office/drawing/2014/main" val="20005"/>
                    </a:ext>
                  </a:extLst>
                </a:gridCol>
                <a:gridCol w="451415">
                  <a:extLst>
                    <a:ext uri="{9D8B030D-6E8A-4147-A177-3AD203B41FA5}">
                      <a16:colId xmlns:a16="http://schemas.microsoft.com/office/drawing/2014/main" val="20006"/>
                    </a:ext>
                  </a:extLst>
                </a:gridCol>
                <a:gridCol w="451415">
                  <a:extLst>
                    <a:ext uri="{9D8B030D-6E8A-4147-A177-3AD203B41FA5}">
                      <a16:colId xmlns:a16="http://schemas.microsoft.com/office/drawing/2014/main" val="20007"/>
                    </a:ext>
                  </a:extLst>
                </a:gridCol>
                <a:gridCol w="451415">
                  <a:extLst>
                    <a:ext uri="{9D8B030D-6E8A-4147-A177-3AD203B41FA5}">
                      <a16:colId xmlns:a16="http://schemas.microsoft.com/office/drawing/2014/main" val="20008"/>
                    </a:ext>
                  </a:extLst>
                </a:gridCol>
                <a:gridCol w="451415">
                  <a:extLst>
                    <a:ext uri="{9D8B030D-6E8A-4147-A177-3AD203B41FA5}">
                      <a16:colId xmlns:a16="http://schemas.microsoft.com/office/drawing/2014/main" val="20009"/>
                    </a:ext>
                  </a:extLst>
                </a:gridCol>
                <a:gridCol w="451415">
                  <a:extLst>
                    <a:ext uri="{9D8B030D-6E8A-4147-A177-3AD203B41FA5}">
                      <a16:colId xmlns:a16="http://schemas.microsoft.com/office/drawing/2014/main" val="20010"/>
                    </a:ext>
                  </a:extLst>
                </a:gridCol>
                <a:gridCol w="1800000">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52400" y="116632"/>
            <a:ext cx="7315200"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180589403"/>
              </p:ext>
            </p:extLst>
          </p:nvPr>
        </p:nvGraphicFramePr>
        <p:xfrm>
          <a:off x="123550" y="5283200"/>
          <a:ext cx="8906150" cy="736600"/>
        </p:xfrm>
        <a:graphic>
          <a:graphicData uri="http://schemas.openxmlformats.org/drawingml/2006/table">
            <a:tbl>
              <a:tblPr firstRow="1" bandRow="1">
                <a:tableStyleId>{2D5ABB26-0587-4C30-8999-92F81FD0307C}</a:tableStyleId>
              </a:tblPr>
              <a:tblGrid>
                <a:gridCol w="2592000">
                  <a:extLst>
                    <a:ext uri="{9D8B030D-6E8A-4147-A177-3AD203B41FA5}">
                      <a16:colId xmlns:a16="http://schemas.microsoft.com/office/drawing/2014/main" val="20000"/>
                    </a:ext>
                  </a:extLst>
                </a:gridCol>
                <a:gridCol w="451415">
                  <a:extLst>
                    <a:ext uri="{9D8B030D-6E8A-4147-A177-3AD203B41FA5}">
                      <a16:colId xmlns:a16="http://schemas.microsoft.com/office/drawing/2014/main" val="20001"/>
                    </a:ext>
                  </a:extLst>
                </a:gridCol>
                <a:gridCol w="451415">
                  <a:extLst>
                    <a:ext uri="{9D8B030D-6E8A-4147-A177-3AD203B41FA5}">
                      <a16:colId xmlns:a16="http://schemas.microsoft.com/office/drawing/2014/main" val="20002"/>
                    </a:ext>
                  </a:extLst>
                </a:gridCol>
                <a:gridCol w="451415">
                  <a:extLst>
                    <a:ext uri="{9D8B030D-6E8A-4147-A177-3AD203B41FA5}">
                      <a16:colId xmlns:a16="http://schemas.microsoft.com/office/drawing/2014/main" val="20003"/>
                    </a:ext>
                  </a:extLst>
                </a:gridCol>
                <a:gridCol w="451415">
                  <a:extLst>
                    <a:ext uri="{9D8B030D-6E8A-4147-A177-3AD203B41FA5}">
                      <a16:colId xmlns:a16="http://schemas.microsoft.com/office/drawing/2014/main" val="20004"/>
                    </a:ext>
                  </a:extLst>
                </a:gridCol>
                <a:gridCol w="451415">
                  <a:extLst>
                    <a:ext uri="{9D8B030D-6E8A-4147-A177-3AD203B41FA5}">
                      <a16:colId xmlns:a16="http://schemas.microsoft.com/office/drawing/2014/main" val="20005"/>
                    </a:ext>
                  </a:extLst>
                </a:gridCol>
                <a:gridCol w="451415">
                  <a:extLst>
                    <a:ext uri="{9D8B030D-6E8A-4147-A177-3AD203B41FA5}">
                      <a16:colId xmlns:a16="http://schemas.microsoft.com/office/drawing/2014/main" val="20006"/>
                    </a:ext>
                  </a:extLst>
                </a:gridCol>
                <a:gridCol w="451415">
                  <a:extLst>
                    <a:ext uri="{9D8B030D-6E8A-4147-A177-3AD203B41FA5}">
                      <a16:colId xmlns:a16="http://schemas.microsoft.com/office/drawing/2014/main" val="20007"/>
                    </a:ext>
                  </a:extLst>
                </a:gridCol>
                <a:gridCol w="451415">
                  <a:extLst>
                    <a:ext uri="{9D8B030D-6E8A-4147-A177-3AD203B41FA5}">
                      <a16:colId xmlns:a16="http://schemas.microsoft.com/office/drawing/2014/main" val="20008"/>
                    </a:ext>
                  </a:extLst>
                </a:gridCol>
                <a:gridCol w="451415">
                  <a:extLst>
                    <a:ext uri="{9D8B030D-6E8A-4147-A177-3AD203B41FA5}">
                      <a16:colId xmlns:a16="http://schemas.microsoft.com/office/drawing/2014/main" val="20009"/>
                    </a:ext>
                  </a:extLst>
                </a:gridCol>
                <a:gridCol w="451415">
                  <a:extLst>
                    <a:ext uri="{9D8B030D-6E8A-4147-A177-3AD203B41FA5}">
                      <a16:colId xmlns:a16="http://schemas.microsoft.com/office/drawing/2014/main" val="20010"/>
                    </a:ext>
                  </a:extLst>
                </a:gridCol>
                <a:gridCol w="1800000">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52400" y="480060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1786181" y="4154269"/>
            <a:ext cx="7239000"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a:t>
            </a:r>
            <a:r>
              <a:rPr lang="en-IN" dirty="0">
                <a:solidFill>
                  <a:srgbClr val="006C86"/>
                </a:solidFill>
                <a:latin typeface="arial" panose="020B0604020202020204" pitchFamily="34" charset="0"/>
              </a:rPr>
              <a:t> SQL mode is enabled)</a:t>
            </a:r>
          </a:p>
        </p:txBody>
      </p:sp>
      <p:sp>
        <p:nvSpPr>
          <p:cNvPr id="11" name="Rectangle 10"/>
          <p:cNvSpPr/>
          <p:nvPr/>
        </p:nvSpPr>
        <p:spPr>
          <a:xfrm>
            <a:off x="142844" y="908720"/>
            <a:ext cx="8715436" cy="646331"/>
          </a:xfrm>
          <a:prstGeom prst="rect">
            <a:avLst/>
          </a:prstGeom>
        </p:spPr>
        <p:txBody>
          <a:bodyPr wrap="square">
            <a:spAutoFit/>
          </a:bodyPr>
          <a:lstStyle/>
          <a:p>
            <a:r>
              <a:rPr lang="en-US" dirty="0">
                <a:solidFill>
                  <a:srgbClr val="0070C0"/>
                </a:solidFill>
              </a:rPr>
              <a:t>As of MySQL 8.0.13, PAD_CHAR_TO_FULL_LENGTH is deprecated. It will be removed in a future version of MySQL.</a:t>
            </a:r>
          </a:p>
        </p:txBody>
      </p:sp>
      <p:sp>
        <p:nvSpPr>
          <p:cNvPr id="12" name="Rectangle 11">
            <a:extLst>
              <a:ext uri="{FF2B5EF4-FFF2-40B4-BE49-F238E27FC236}">
                <a16:creationId xmlns:a16="http://schemas.microsoft.com/office/drawing/2014/main" id="{C29802F3-FAD8-482D-BFC0-B0FEFB956818}"/>
              </a:ext>
            </a:extLst>
          </p:cNvPr>
          <p:cNvSpPr/>
          <p:nvPr/>
        </p:nvSpPr>
        <p:spPr>
          <a:xfrm>
            <a:off x="3399535" y="1481831"/>
            <a:ext cx="5643737" cy="880369"/>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'JONES', 'JONES'</a:t>
            </a:r>
            <a:r>
              <a:rPr lang="en-IN" dirty="0">
                <a:solidFill>
                  <a:schemeClr val="bg1">
                    <a:lumMod val="65000"/>
                  </a:schemeClr>
                </a:solidFill>
                <a:latin typeface="Liberation Mono"/>
              </a:rPr>
              <a:t>)</a:t>
            </a:r>
            <a:r>
              <a:rPr lang="en-IN" dirty="0">
                <a:latin typeface="Liberation Mono"/>
              </a:rPr>
              <a:t>;</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52400" y="953869"/>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a:solidFill>
                  <a:srgbClr val="FFFF00"/>
                </a:solidFill>
                <a:latin typeface="Arial" pitchFamily="34" charset="0"/>
                <a:cs typeface="Arial" pitchFamily="34" charset="0"/>
              </a:rPr>
              <a:t>Attributes</a:t>
            </a:r>
            <a:endParaRPr lang="en-US" sz="3600" b="1" i="1" dirty="0">
              <a:solidFill>
                <a:srgbClr val="FFFF00"/>
              </a:solidFill>
              <a:latin typeface="Arial" pitchFamily="34" charset="0"/>
              <a:cs typeface="Arial" pitchFamily="34" charset="0"/>
            </a:endParaRPr>
          </a:p>
        </p:txBody>
      </p:sp>
      <p:sp>
        <p:nvSpPr>
          <p:cNvPr id="8" name="Rectangle 7"/>
          <p:cNvSpPr/>
          <p:nvPr/>
        </p:nvSpPr>
        <p:spPr>
          <a:xfrm>
            <a:off x="152400" y="1676400"/>
            <a:ext cx="8839200" cy="1015663"/>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385775350"/>
              </p:ext>
            </p:extLst>
          </p:nvPr>
        </p:nvGraphicFramePr>
        <p:xfrm>
          <a:off x="685801"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r>
                        <a:rPr lang="en-IN" b="0" dirty="0">
                          <a:latin typeface="Arial" panose="020B0604020202020204" pitchFamily="34" charset="0"/>
                          <a:cs typeface="Arial" panose="020B0604020202020204" pitchFamily="34" charset="0"/>
                        </a:rPr>
                        <a:t>SSN</a:t>
                      </a:r>
                    </a:p>
                  </a:txBody>
                  <a:tcPr anchor="ctr">
                    <a:solidFill>
                      <a:schemeClr val="accent4"/>
                    </a:solidFill>
                  </a:tcPr>
                </a:tc>
                <a:tc>
                  <a:txBody>
                    <a:bodyPr/>
                    <a:lstStyle/>
                    <a:p>
                      <a:r>
                        <a:rPr lang="en-IN" b="0"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0"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0"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0"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sp>
        <p:nvSpPr>
          <p:cNvPr id="17" name="TextBox 16"/>
          <p:cNvSpPr txBox="1"/>
          <p:nvPr/>
        </p:nvSpPr>
        <p:spPr>
          <a:xfrm>
            <a:off x="3710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cxnSp>
        <p:nvCxnSpPr>
          <p:cNvPr id="44" name="Straight Arrow Connector 43"/>
          <p:cNvCxnSpPr/>
          <p:nvPr/>
        </p:nvCxnSpPr>
        <p:spPr>
          <a:xfrm flipV="1">
            <a:off x="4354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979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2296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3897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5725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7169499" y="3667648"/>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8305800" y="4782066"/>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cxnSp>
        <p:nvCxnSpPr>
          <p:cNvPr id="63" name="Straight Arrow Connector 62"/>
          <p:cNvCxnSpPr/>
          <p:nvPr/>
        </p:nvCxnSpPr>
        <p:spPr>
          <a:xfrm>
            <a:off x="8112916" y="4982121"/>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flipH="1">
            <a:off x="7574749" y="4463142"/>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7574749" y="563937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7574749" y="487737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7574749" y="525780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32657"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sp>
        <p:nvSpPr>
          <p:cNvPr id="89" name="Left Brace 88"/>
          <p:cNvSpPr/>
          <p:nvPr/>
        </p:nvSpPr>
        <p:spPr>
          <a:xfrm>
            <a:off x="87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cxnSp>
        <p:nvCxnSpPr>
          <p:cNvPr id="128" name="Straight Connector 127"/>
          <p:cNvCxnSpPr>
            <a:stCxn id="89" idx="1"/>
          </p:cNvCxnSpPr>
          <p:nvPr/>
        </p:nvCxnSpPr>
        <p:spPr>
          <a:xfrm flipV="1">
            <a:off x="87088" y="3423166"/>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76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1676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8048730" y="4461468"/>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974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9560148"/>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STRING</a:t>
            </a:r>
          </a:p>
        </p:txBody>
      </p:sp>
      <p:sp>
        <p:nvSpPr>
          <p:cNvPr id="5" name="Rectangle 4"/>
          <p:cNvSpPr/>
          <p:nvPr/>
        </p:nvSpPr>
        <p:spPr>
          <a:xfrm>
            <a:off x="76200" y="649069"/>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number of SQL data types in several categories: numeric types, date and time types, string.</a:t>
            </a:r>
          </a:p>
        </p:txBody>
      </p:sp>
      <p:graphicFrame>
        <p:nvGraphicFramePr>
          <p:cNvPr id="2" name="Table 1"/>
          <p:cNvGraphicFramePr>
            <a:graphicFrameLocks noGrp="1"/>
          </p:cNvGraphicFramePr>
          <p:nvPr>
            <p:extLst>
              <p:ext uri="{D42A27DB-BD31-4B8C-83A1-F6EECF244321}">
                <p14:modId xmlns:p14="http://schemas.microsoft.com/office/powerpoint/2010/main" val="4233509387"/>
              </p:ext>
            </p:extLst>
          </p:nvPr>
        </p:nvGraphicFramePr>
        <p:xfrm>
          <a:off x="152400" y="1310640"/>
          <a:ext cx="8839200" cy="3337560"/>
        </p:xfrm>
        <a:graphic>
          <a:graphicData uri="http://schemas.openxmlformats.org/drawingml/2006/table">
            <a:tbl>
              <a:tblPr firstRow="1" bandRow="1">
                <a:tableStyleId>{7E9639D4-E3E2-4D34-9284-5A2195B3D0D7}</a:tableStyleId>
              </a:tblPr>
              <a:tblGrid>
                <a:gridCol w="2895600">
                  <a:extLst>
                    <a:ext uri="{9D8B030D-6E8A-4147-A177-3AD203B41FA5}">
                      <a16:colId xmlns:a16="http://schemas.microsoft.com/office/drawing/2014/main" val="20000"/>
                    </a:ext>
                  </a:extLst>
                </a:gridCol>
                <a:gridCol w="2286000">
                  <a:extLst>
                    <a:ext uri="{9D8B030D-6E8A-4147-A177-3AD203B41FA5}">
                      <a16:colId xmlns:a16="http://schemas.microsoft.com/office/drawing/2014/main" val="20001"/>
                    </a:ext>
                  </a:extLst>
                </a:gridCol>
                <a:gridCol w="3657600">
                  <a:extLst>
                    <a:ext uri="{9D8B030D-6E8A-4147-A177-3AD203B41FA5}">
                      <a16:colId xmlns:a16="http://schemas.microsoft.com/office/drawing/2014/main" val="20002"/>
                    </a:ext>
                  </a:extLst>
                </a:gridCol>
              </a:tblGrid>
              <a:tr h="370840">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Datatypes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Size</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anchor="ctr"/>
                </a:tc>
                <a:tc>
                  <a:txBody>
                    <a:bodyPr/>
                    <a:lstStyle/>
                    <a:p>
                      <a:r>
                        <a:rPr lang="en-IN" sz="1600" dirty="0">
                          <a:latin typeface="Arial" panose="020B0604020202020204" pitchFamily="34" charset="0"/>
                          <a:cs typeface="Arial" panose="020B0604020202020204" pitchFamily="34" charset="0"/>
                        </a:rPr>
                        <a:t>0-255</a:t>
                      </a: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anchor="ctr"/>
                </a:tc>
                <a:tc>
                  <a:txBody>
                    <a:bodyPr/>
                    <a:lstStyle/>
                    <a:p>
                      <a:r>
                        <a:rPr lang="en-IN" sz="1600" dirty="0">
                          <a:latin typeface="Arial" panose="020B0604020202020204" pitchFamily="34" charset="0"/>
                          <a:cs typeface="Arial" panose="020B0604020202020204" pitchFamily="34" charset="0"/>
                        </a:rPr>
                        <a:t>0-65535</a:t>
                      </a: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anchor="ctr"/>
                </a:tc>
                <a:tc>
                  <a:txBody>
                    <a:bodyPr/>
                    <a:lstStyle/>
                    <a:p>
                      <a:r>
                        <a:rPr lang="en-IN" sz="1600" dirty="0">
                          <a:latin typeface="Arial" panose="020B0604020202020204" pitchFamily="34" charset="0"/>
                          <a:cs typeface="Arial" panose="020B0604020202020204" pitchFamily="34" charset="0"/>
                        </a:rPr>
                        <a:t>65,535 members</a:t>
                      </a: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anchor="ctr"/>
                </a:tc>
                <a:tc>
                  <a:txBody>
                    <a:bodyPr/>
                    <a:lstStyle/>
                    <a:p>
                      <a:r>
                        <a:rPr lang="en-IN" sz="1600" dirty="0">
                          <a:latin typeface="Arial" panose="020B0604020202020204" pitchFamily="34" charset="0"/>
                          <a:cs typeface="Arial" panose="020B0604020202020204" pitchFamily="34" charset="0"/>
                        </a:rPr>
                        <a:t>64 members</a:t>
                      </a: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8"/>
                  </a:ext>
                </a:extLst>
              </a:tr>
            </a:tbl>
          </a:graphicData>
        </a:graphic>
      </p:graphicFrame>
      <p:sp>
        <p:nvSpPr>
          <p:cNvPr id="3" name="Rectangle 2"/>
          <p:cNvSpPr/>
          <p:nvPr/>
        </p:nvSpPr>
        <p:spPr>
          <a:xfrm>
            <a:off x="76200" y="4695978"/>
            <a:ext cx="899160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76200" y="5681166"/>
            <a:ext cx="899160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2599020258"/>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ENUM</a:t>
            </a:r>
          </a:p>
        </p:txBody>
      </p:sp>
      <p:sp>
        <p:nvSpPr>
          <p:cNvPr id="2" name="Rectangle 1"/>
          <p:cNvSpPr/>
          <p:nvPr/>
        </p:nvSpPr>
        <p:spPr>
          <a:xfrm>
            <a:off x="228600" y="838200"/>
            <a:ext cx="8686800" cy="1477328"/>
          </a:xfrm>
          <a:prstGeom prst="rect">
            <a:avLst/>
          </a:prstGeom>
          <a:solidFill>
            <a:srgbClr val="0070C0"/>
          </a:solidFill>
        </p:spPr>
        <p:txBody>
          <a:bodyPr wrap="square">
            <a:spAutoFit/>
          </a:bodyPr>
          <a:lstStyle/>
          <a:p>
            <a:pPr marL="285750" indent="-285750">
              <a:buFont typeface="Arial" panose="020B0604020202020204" pitchFamily="34" charset="0"/>
              <a:buChar char="•"/>
            </a:pPr>
            <a:r>
              <a:rPr lang="en-IN" dirty="0">
                <a:solidFill>
                  <a:schemeClr val="bg1"/>
                </a:solidFill>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solidFill>
                <a:srgbClr val="FFC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FC000"/>
                </a:solidFill>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228600" y="2416076"/>
            <a:ext cx="8686800"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TEMP (COL1 INT, COL2 ENUM('A','B','C') NULL);</a:t>
            </a:r>
          </a:p>
          <a:p>
            <a:r>
              <a:rPr lang="en-IN" dirty="0">
                <a:solidFill>
                  <a:srgbClr val="0077AA"/>
                </a:solidFill>
                <a:latin typeface="Arial" panose="020B0604020202020204" pitchFamily="34" charset="0"/>
                <a:ea typeface="Times New Roman" panose="02020603050405020304" pitchFamily="18" charset="0"/>
              </a:rPr>
              <a:t>INSERT</a:t>
            </a:r>
            <a:r>
              <a:rPr lang="en-IN" dirty="0">
                <a:latin typeface="Arial" panose="020B0604020202020204" pitchFamily="34" charset="0"/>
                <a:cs typeface="Arial" panose="020B0604020202020204" pitchFamily="34" charset="0"/>
              </a:rPr>
              <a:t> INTO TEMP (COL1) VALUES (1);</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TEMP (COL1 INT, COL2 ENUM('A','B','C') NOT NULL);</a:t>
            </a:r>
          </a:p>
          <a:p>
            <a:r>
              <a:rPr lang="en-IN" dirty="0">
                <a:latin typeface="Arial" panose="020B0604020202020204" pitchFamily="34" charset="0"/>
                <a:cs typeface="Arial" panose="020B0604020202020204" pitchFamily="34" charset="0"/>
              </a:rPr>
              <a:t>INSERT INTO TEMP (COL1) VALUES (1);</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TEMP (COL1 INT, COL2 ENUM('') NOT NULL);</a:t>
            </a:r>
          </a:p>
          <a:p>
            <a:r>
              <a:rPr lang="en-IN" dirty="0">
                <a:solidFill>
                  <a:srgbClr val="0077AA"/>
                </a:solidFill>
                <a:latin typeface="Arial" panose="020B0604020202020204" pitchFamily="34" charset="0"/>
                <a:ea typeface="Times New Roman" panose="02020603050405020304" pitchFamily="18" charset="0"/>
              </a:rPr>
              <a:t>INSERT</a:t>
            </a:r>
            <a:r>
              <a:rPr lang="en-IN" dirty="0">
                <a:latin typeface="Arial" panose="020B0604020202020204" pitchFamily="34" charset="0"/>
                <a:cs typeface="Arial" panose="020B0604020202020204" pitchFamily="34" charset="0"/>
              </a:rPr>
              <a:t> INTO TEMP (COL1) VALUES (1,'THIS IS THE TEST');</a:t>
            </a:r>
          </a:p>
        </p:txBody>
      </p:sp>
      <p:sp>
        <p:nvSpPr>
          <p:cNvPr id="6" name="Rectangle 5"/>
          <p:cNvSpPr/>
          <p:nvPr/>
        </p:nvSpPr>
        <p:spPr>
          <a:xfrm>
            <a:off x="228600" y="4847272"/>
            <a:ext cx="8686800" cy="1477328"/>
          </a:xfrm>
          <a:prstGeom prst="rect">
            <a:avLst/>
          </a:prstGeom>
          <a:solidFill>
            <a:srgbClr val="0070C0"/>
          </a:solidFill>
        </p:spPr>
        <p:txBody>
          <a:bodyPr wrap="square">
            <a:spAutoFit/>
          </a:bodyPr>
          <a:lstStyle/>
          <a:p>
            <a:r>
              <a:rPr lang="en-IN" dirty="0">
                <a:solidFill>
                  <a:schemeClr val="bg1"/>
                </a:solidFill>
              </a:rPr>
              <a:t>You also cannot use user variable as an enumeration value. This pair of statements do not work:</a:t>
            </a:r>
          </a:p>
          <a:p>
            <a:endParaRPr lang="en-IN" dirty="0">
              <a:solidFill>
                <a:schemeClr val="bg1"/>
              </a:solidFill>
            </a:endParaRPr>
          </a:p>
          <a:p>
            <a:r>
              <a:rPr lang="en-IN" dirty="0">
                <a:solidFill>
                  <a:schemeClr val="bg1"/>
                </a:solidFill>
              </a:rPr>
              <a:t>SET @mysize = 'medium';</a:t>
            </a:r>
          </a:p>
          <a:p>
            <a:r>
              <a:rPr lang="en-IN" dirty="0">
                <a:solidFill>
                  <a:schemeClr val="bg1"/>
                </a:solidFill>
              </a:rPr>
              <a:t>CREATE TABLE sizes ( size ENUM('small', @mysize, 'large'));</a:t>
            </a:r>
          </a:p>
        </p:txBody>
      </p:sp>
      <p:sp>
        <p:nvSpPr>
          <p:cNvPr id="3" name="Rectangle 2"/>
          <p:cNvSpPr/>
          <p:nvPr/>
        </p:nvSpPr>
        <p:spPr>
          <a:xfrm>
            <a:off x="0" y="16326"/>
            <a:ext cx="5638800" cy="584775"/>
          </a:xfrm>
          <a:prstGeom prst="rect">
            <a:avLst/>
          </a:prstGeom>
        </p:spPr>
        <p:txBody>
          <a:bodyPr wrap="square">
            <a:spAutoFit/>
          </a:bodyPr>
          <a:lstStyle/>
          <a:p>
            <a:r>
              <a:rPr lang="en-IN" sz="1600" dirty="0">
                <a:solidFill>
                  <a:srgbClr val="FFFF00"/>
                </a:solidFill>
                <a:latin typeface="Arial" panose="020B0604020202020204" pitchFamily="34" charset="0"/>
                <a:cs typeface="Arial" panose="020B0604020202020204" pitchFamily="34" charset="0"/>
              </a:rPr>
              <a:t>An ENUM column can have a maximum of </a:t>
            </a:r>
            <a:r>
              <a:rPr lang="en-IN" sz="1600" b="1" dirty="0">
                <a:solidFill>
                  <a:srgbClr val="FFFF00"/>
                </a:solidFill>
                <a:latin typeface="Arial" panose="020B0604020202020204" pitchFamily="34" charset="0"/>
                <a:cs typeface="Arial" panose="020B0604020202020204" pitchFamily="34" charset="0"/>
              </a:rPr>
              <a:t>65,535</a:t>
            </a:r>
            <a:r>
              <a:rPr lang="en-IN" sz="1600" dirty="0">
                <a:solidFill>
                  <a:srgbClr val="FFFF00"/>
                </a:solidFill>
                <a:latin typeface="Arial" panose="020B0604020202020204" pitchFamily="34" charset="0"/>
                <a:cs typeface="Arial" panose="020B0604020202020204" pitchFamily="34" charset="0"/>
              </a:rPr>
              <a:t> distinct elements.</a:t>
            </a:r>
          </a:p>
        </p:txBody>
      </p:sp>
    </p:spTree>
    <p:extLst>
      <p:ext uri="{BB962C8B-B14F-4D97-AF65-F5344CB8AC3E}">
        <p14:creationId xmlns:p14="http://schemas.microsoft.com/office/powerpoint/2010/main" val="2867959643"/>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SET</a:t>
            </a:r>
          </a:p>
        </p:txBody>
      </p:sp>
      <p:sp>
        <p:nvSpPr>
          <p:cNvPr id="6" name="Rectangle 5"/>
          <p:cNvSpPr/>
          <p:nvPr/>
        </p:nvSpPr>
        <p:spPr>
          <a:xfrm>
            <a:off x="228600" y="838200"/>
            <a:ext cx="8686800" cy="1477328"/>
          </a:xfrm>
          <a:prstGeom prst="rect">
            <a:avLst/>
          </a:prstGeom>
          <a:solidFill>
            <a:srgbClr val="0070C0"/>
          </a:solidFill>
        </p:spPr>
        <p:txBody>
          <a:bodyPr wrap="square">
            <a:spAutoFit/>
          </a:bodyPr>
          <a:lstStyle/>
          <a:p>
            <a:pPr marL="285750" indent="-285750">
              <a:buFont typeface="Arial" panose="020B0604020202020204" pitchFamily="34" charset="0"/>
              <a:buChar char="•"/>
            </a:pPr>
            <a:r>
              <a:rPr lang="en-IN" dirty="0">
                <a:solidFill>
                  <a:schemeClr val="bg1"/>
                </a:solidFill>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solidFill>
                <a:schemeClr val="bg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1"/>
                </a:solidFill>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0" y="157844"/>
            <a:ext cx="5638800" cy="338554"/>
          </a:xfrm>
          <a:prstGeom prst="rect">
            <a:avLst/>
          </a:prstGeom>
        </p:spPr>
        <p:txBody>
          <a:bodyPr wrap="square">
            <a:spAutoFit/>
          </a:bodyPr>
          <a:lstStyle/>
          <a:p>
            <a:r>
              <a:rPr lang="en-IN" sz="1600" dirty="0">
                <a:solidFill>
                  <a:srgbClr val="FFFF00"/>
                </a:solidFill>
                <a:latin typeface="Arial" panose="020B0604020202020204" pitchFamily="34" charset="0"/>
                <a:cs typeface="Arial" panose="020B0604020202020204" pitchFamily="34" charset="0"/>
              </a:rPr>
              <a:t>A SET column can have a maximum of </a:t>
            </a:r>
            <a:r>
              <a:rPr lang="en-IN" sz="1600" b="1" dirty="0">
                <a:solidFill>
                  <a:srgbClr val="FFFF00"/>
                </a:solidFill>
                <a:latin typeface="Arial" panose="020B0604020202020204" pitchFamily="34" charset="0"/>
                <a:cs typeface="Arial" panose="020B0604020202020204" pitchFamily="34" charset="0"/>
              </a:rPr>
              <a:t>64</a:t>
            </a:r>
            <a:r>
              <a:rPr lang="en-IN" sz="1600" dirty="0">
                <a:solidFill>
                  <a:srgbClr val="FFFF00"/>
                </a:solidFill>
                <a:latin typeface="Arial" panose="020B0604020202020204" pitchFamily="34" charset="0"/>
                <a:cs typeface="Arial" panose="020B0604020202020204" pitchFamily="34" charset="0"/>
              </a:rPr>
              <a:t> distinct members.</a:t>
            </a:r>
          </a:p>
        </p:txBody>
      </p:sp>
      <p:sp>
        <p:nvSpPr>
          <p:cNvPr id="2" name="Rectangle 1"/>
          <p:cNvSpPr/>
          <p:nvPr/>
        </p:nvSpPr>
        <p:spPr>
          <a:xfrm>
            <a:off x="228600" y="2828836"/>
            <a:ext cx="8686800" cy="87203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TEMP </a:t>
            </a:r>
            <a:r>
              <a:rPr lang="en-IN" dirty="0"/>
              <a:t>(col SET('a', 'b', 'c', 'd'));</a:t>
            </a:r>
          </a:p>
          <a:p>
            <a:pPr>
              <a:lnSpc>
                <a:spcPct val="150000"/>
              </a:lnSpc>
            </a:pPr>
            <a:r>
              <a:rPr lang="en-IN" dirty="0">
                <a:solidFill>
                  <a:srgbClr val="0077AA"/>
                </a:solidFill>
                <a:latin typeface="Arial" panose="020B0604020202020204" pitchFamily="34" charset="0"/>
                <a:ea typeface="Times New Roman" panose="02020603050405020304" pitchFamily="18" charset="0"/>
              </a:rPr>
              <a:t>INSERT INTO </a:t>
            </a:r>
            <a:r>
              <a:rPr lang="en-IN" dirty="0">
                <a:latin typeface="Arial" panose="020B0604020202020204" pitchFamily="34" charset="0"/>
                <a:cs typeface="Arial" panose="020B0604020202020204" pitchFamily="34" charset="0"/>
              </a:rPr>
              <a:t>TEMP </a:t>
            </a:r>
            <a:r>
              <a:rPr lang="en-IN" dirty="0"/>
              <a:t>(col) VALUES ('</a:t>
            </a:r>
            <a:r>
              <a:rPr lang="en-IN" dirty="0" err="1"/>
              <a:t>a,d</a:t>
            </a:r>
            <a:r>
              <a:rPr lang="en-IN" dirty="0"/>
              <a:t>'), ('</a:t>
            </a:r>
            <a:r>
              <a:rPr lang="en-IN" dirty="0" err="1"/>
              <a:t>d,a</a:t>
            </a:r>
            <a:r>
              <a:rPr lang="en-IN" dirty="0"/>
              <a:t>'), ('</a:t>
            </a:r>
            <a:r>
              <a:rPr lang="en-IN" dirty="0" err="1"/>
              <a:t>a,d,a</a:t>
            </a:r>
            <a:r>
              <a:rPr lang="en-IN" dirty="0"/>
              <a:t>'), ('</a:t>
            </a:r>
            <a:r>
              <a:rPr lang="en-IN" dirty="0" err="1"/>
              <a:t>a,d,d</a:t>
            </a:r>
            <a:r>
              <a:rPr lang="en-IN" dirty="0"/>
              <a:t>'), ('</a:t>
            </a:r>
            <a:r>
              <a:rPr lang="en-IN" dirty="0" err="1"/>
              <a:t>d,a,d</a:t>
            </a:r>
            <a:r>
              <a:rPr lang="en-IN" dirty="0"/>
              <a:t>');</a:t>
            </a:r>
          </a:p>
        </p:txBody>
      </p:sp>
    </p:spTree>
    <p:extLst>
      <p:ext uri="{BB962C8B-B14F-4D97-AF65-F5344CB8AC3E}">
        <p14:creationId xmlns:p14="http://schemas.microsoft.com/office/powerpoint/2010/main" val="211888496"/>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NUMERIC</a:t>
            </a:r>
          </a:p>
        </p:txBody>
      </p:sp>
      <p:sp>
        <p:nvSpPr>
          <p:cNvPr id="5" name="Rectangle 4"/>
          <p:cNvSpPr/>
          <p:nvPr/>
        </p:nvSpPr>
        <p:spPr>
          <a:xfrm>
            <a:off x="76200" y="620688"/>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number of SQL data types in several categories: numeric types, date and time types, string.</a:t>
            </a:r>
          </a:p>
        </p:txBody>
      </p:sp>
      <p:graphicFrame>
        <p:nvGraphicFramePr>
          <p:cNvPr id="2" name="Table 1"/>
          <p:cNvGraphicFramePr>
            <a:graphicFrameLocks noGrp="1"/>
          </p:cNvGraphicFramePr>
          <p:nvPr>
            <p:extLst>
              <p:ext uri="{D42A27DB-BD31-4B8C-83A1-F6EECF244321}">
                <p14:modId xmlns:p14="http://schemas.microsoft.com/office/powerpoint/2010/main" val="1470302547"/>
              </p:ext>
            </p:extLst>
          </p:nvPr>
        </p:nvGraphicFramePr>
        <p:xfrm>
          <a:off x="152400" y="1772816"/>
          <a:ext cx="8839200" cy="3962400"/>
        </p:xfrm>
        <a:graphic>
          <a:graphicData uri="http://schemas.openxmlformats.org/drawingml/2006/table">
            <a:tbl>
              <a:tblPr firstRow="1" bandRow="1">
                <a:tableStyleId>{7E9639D4-E3E2-4D34-9284-5A2195B3D0D7}</a:tableStyleId>
              </a:tblPr>
              <a:tblGrid>
                <a:gridCol w="4495800">
                  <a:extLst>
                    <a:ext uri="{9D8B030D-6E8A-4147-A177-3AD203B41FA5}">
                      <a16:colId xmlns:a16="http://schemas.microsoft.com/office/drawing/2014/main" val="20000"/>
                    </a:ext>
                  </a:extLst>
                </a:gridCol>
                <a:gridCol w="1066800">
                  <a:extLst>
                    <a:ext uri="{9D8B030D-6E8A-4147-A177-3AD203B41FA5}">
                      <a16:colId xmlns:a16="http://schemas.microsoft.com/office/drawing/2014/main" val="20001"/>
                    </a:ext>
                  </a:extLst>
                </a:gridCol>
                <a:gridCol w="3276600">
                  <a:extLst>
                    <a:ext uri="{9D8B030D-6E8A-4147-A177-3AD203B41FA5}">
                      <a16:colId xmlns:a16="http://schemas.microsoft.com/office/drawing/2014/main" val="20002"/>
                    </a:ext>
                  </a:extLst>
                </a:gridCol>
              </a:tblGrid>
              <a:tr h="370840">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Datatypes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Size</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TINYINT [(length)]</a:t>
                      </a:r>
                    </a:p>
                  </a:txBody>
                  <a:tcPr anchor="ctr"/>
                </a:tc>
                <a:tc>
                  <a:txBody>
                    <a:bodyPr/>
                    <a:lstStyle/>
                    <a:p>
                      <a:r>
                        <a:rPr lang="en-IN" sz="1600" dirty="0">
                          <a:latin typeface="Arial" panose="020B0604020202020204" pitchFamily="34" charset="0"/>
                          <a:cs typeface="Arial" panose="020B0604020202020204" pitchFamily="34" charset="0"/>
                        </a:rPr>
                        <a:t>1 byte</a:t>
                      </a:r>
                    </a:p>
                  </a:txBody>
                  <a:tcPr anchor="ctr"/>
                </a:tc>
                <a:tc>
                  <a:txBody>
                    <a:bodyPr/>
                    <a:lstStyle/>
                    <a:p>
                      <a:r>
                        <a:rPr kumimoji="0" lang="en-IN" sz="1600" b="0" i="0" kern="1200" dirty="0">
                          <a:solidFill>
                            <a:schemeClr val="tx1"/>
                          </a:solidFill>
                          <a:effectLst/>
                          <a:latin typeface="+mn-lt"/>
                          <a:ea typeface="+mn-ea"/>
                          <a:cs typeface="+mn-cs"/>
                        </a:rPr>
                        <a:t> -128 to +127</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SMALLINT [(length)]</a:t>
                      </a:r>
                    </a:p>
                  </a:txBody>
                  <a:tcPr anchor="ctr"/>
                </a:tc>
                <a:tc>
                  <a:txBody>
                    <a:bodyPr/>
                    <a:lstStyle/>
                    <a:p>
                      <a:r>
                        <a:rPr lang="en-IN" sz="1600" dirty="0">
                          <a:latin typeface="Arial" panose="020B0604020202020204" pitchFamily="34" charset="0"/>
                          <a:cs typeface="Arial" panose="020B0604020202020204" pitchFamily="34" charset="0"/>
                        </a:rPr>
                        <a:t>2 bytes</a:t>
                      </a:r>
                    </a:p>
                  </a:txBody>
                  <a:tcPr anchor="ctr"/>
                </a:tc>
                <a:tc>
                  <a:txBody>
                    <a:bodyPr/>
                    <a:lstStyle/>
                    <a:p>
                      <a:r>
                        <a:rPr kumimoji="0" lang="en-IN" sz="1600" b="0" i="0" kern="1200" dirty="0">
                          <a:solidFill>
                            <a:schemeClr val="tx1"/>
                          </a:solidFill>
                          <a:effectLst/>
                          <a:latin typeface="+mn-lt"/>
                          <a:ea typeface="+mn-ea"/>
                          <a:cs typeface="+mn-cs"/>
                        </a:rPr>
                        <a:t>-32,768 to +32,767</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MEDIUMINT [(length)]</a:t>
                      </a:r>
                    </a:p>
                  </a:txBody>
                  <a:tcPr anchor="ctr"/>
                </a:tc>
                <a:tc>
                  <a:txBody>
                    <a:bodyPr/>
                    <a:lstStyle/>
                    <a:p>
                      <a:r>
                        <a:rPr lang="en-IN" sz="1600" dirty="0">
                          <a:latin typeface="Arial" panose="020B0604020202020204" pitchFamily="34" charset="0"/>
                          <a:cs typeface="Arial" panose="020B0604020202020204" pitchFamily="34" charset="0"/>
                        </a:rPr>
                        <a:t>3 bytes</a:t>
                      </a:r>
                    </a:p>
                  </a:txBody>
                  <a:tcPr anchor="ctr"/>
                </a:tc>
                <a:tc>
                  <a:txBody>
                    <a:bodyPr/>
                    <a:lstStyle/>
                    <a:p>
                      <a:r>
                        <a:rPr kumimoji="0" lang="en-IN" sz="1600" b="0" i="0" kern="1200" dirty="0">
                          <a:solidFill>
                            <a:schemeClr val="tx1"/>
                          </a:solidFill>
                          <a:effectLst/>
                          <a:latin typeface="+mn-lt"/>
                          <a:ea typeface="+mn-ea"/>
                          <a:cs typeface="+mn-cs"/>
                        </a:rPr>
                        <a:t>-8,388,608 to 8,388,607</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INT, INTEGER [(length)]</a:t>
                      </a:r>
                    </a:p>
                  </a:txBody>
                  <a:tcPr anchor="ctr"/>
                </a:tc>
                <a:tc>
                  <a:txBody>
                    <a:bodyPr/>
                    <a:lstStyle/>
                    <a:p>
                      <a:r>
                        <a:rPr lang="en-IN" sz="1600" dirty="0">
                          <a:latin typeface="Arial" panose="020B0604020202020204" pitchFamily="34" charset="0"/>
                          <a:cs typeface="Arial" panose="020B0604020202020204" pitchFamily="34" charset="0"/>
                        </a:rPr>
                        <a:t>4 bytes</a:t>
                      </a:r>
                    </a:p>
                  </a:txBody>
                  <a:tcPr anchor="ctr"/>
                </a:tc>
                <a:tc>
                  <a:txBody>
                    <a:bodyPr/>
                    <a:lstStyle/>
                    <a:p>
                      <a:r>
                        <a:rPr kumimoji="0" lang="en-IN" sz="1600" b="0" i="0" kern="1200" dirty="0">
                          <a:solidFill>
                            <a:schemeClr val="tx1"/>
                          </a:solidFill>
                          <a:effectLst/>
                          <a:latin typeface="+mn-lt"/>
                          <a:ea typeface="+mn-ea"/>
                          <a:cs typeface="+mn-cs"/>
                        </a:rPr>
                        <a:t>-2,147,483,648 to +2,147,483,647</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BIGINT [(length)]</a:t>
                      </a:r>
                    </a:p>
                  </a:txBody>
                  <a:tcPr anchor="ctr"/>
                </a:tc>
                <a:tc>
                  <a:txBody>
                    <a:bodyPr/>
                    <a:lstStyle/>
                    <a:p>
                      <a:r>
                        <a:rPr lang="en-IN" sz="1600" dirty="0">
                          <a:latin typeface="Arial" panose="020B0604020202020204" pitchFamily="34" charset="0"/>
                          <a:cs typeface="Arial" panose="020B0604020202020204" pitchFamily="34" charset="0"/>
                        </a:rPr>
                        <a:t>8 bytes</a:t>
                      </a:r>
                    </a:p>
                  </a:txBody>
                  <a:tcPr anchor="ctr"/>
                </a:tc>
                <a:tc>
                  <a:txBody>
                    <a:bodyPr/>
                    <a:lstStyle/>
                    <a:p>
                      <a:r>
                        <a:rPr kumimoji="0" lang="en-IN" sz="1600" b="0" i="0" kern="1200" dirty="0">
                          <a:solidFill>
                            <a:schemeClr val="tx1"/>
                          </a:solidFill>
                          <a:effectLst/>
                          <a:latin typeface="+mn-lt"/>
                          <a:ea typeface="+mn-ea"/>
                          <a:cs typeface="+mn-cs"/>
                        </a:rPr>
                        <a:t>-9,223,372,036,854,775,808 to 9,223,372,036,854,775,807</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FLOAT [(length[,decimals])]</a:t>
                      </a:r>
                    </a:p>
                  </a:txBody>
                  <a:tcPr anchor="ctr"/>
                </a:tc>
                <a:tc>
                  <a:txBody>
                    <a:bodyPr/>
                    <a:lstStyle/>
                    <a:p>
                      <a:r>
                        <a:rPr lang="en-IN" sz="1600" dirty="0">
                          <a:latin typeface="Arial" panose="020B0604020202020204" pitchFamily="34" charset="0"/>
                          <a:cs typeface="Arial" panose="020B0604020202020204" pitchFamily="34" charset="0"/>
                        </a:rPr>
                        <a:t>4 bytes</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DECIMAL [(length[,decimals])], NUMERIC [(length[,decimals])]</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a:latin typeface="Arial" panose="020B0604020202020204" pitchFamily="34" charset="0"/>
                          <a:cs typeface="Arial" panose="020B0604020202020204" pitchFamily="34" charset="0"/>
                        </a:rPr>
                        <a:t>NUMERIC will </a:t>
                      </a:r>
                      <a:r>
                        <a:rPr lang="en-IN" sz="1600">
                          <a:latin typeface="Arial" panose="020B0604020202020204" pitchFamily="34" charset="0"/>
                          <a:cs typeface="Arial" panose="020B0604020202020204" pitchFamily="34" charset="0"/>
                        </a:rPr>
                        <a:t>get converted in DECIMAL</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DOUBLE [PRECISION] [(length[,decimals])], </a:t>
                      </a:r>
                    </a:p>
                    <a:p>
                      <a:r>
                        <a:rPr lang="en-IN" sz="1600" dirty="0">
                          <a:latin typeface="Arial" panose="020B0604020202020204" pitchFamily="34" charset="0"/>
                          <a:cs typeface="Arial" panose="020B0604020202020204" pitchFamily="34" charset="0"/>
                        </a:rPr>
                        <a:t>REAL [(length[,decimals])]</a:t>
                      </a:r>
                    </a:p>
                  </a:txBody>
                  <a:tcPr anchor="ctr"/>
                </a:tc>
                <a:tc>
                  <a:txBody>
                    <a:bodyPr/>
                    <a:lstStyle/>
                    <a:p>
                      <a:r>
                        <a:rPr lang="en-IN" sz="1600" dirty="0">
                          <a:latin typeface="Arial" panose="020B0604020202020204" pitchFamily="34" charset="0"/>
                          <a:cs typeface="Arial" panose="020B0604020202020204" pitchFamily="34" charset="0"/>
                        </a:rPr>
                        <a:t>8 bytes</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8"/>
                  </a:ext>
                </a:extLst>
              </a:tr>
            </a:tbl>
          </a:graphicData>
        </a:graphic>
      </p:graphicFrame>
      <p:sp>
        <p:nvSpPr>
          <p:cNvPr id="3" name="Rectangle 2"/>
          <p:cNvSpPr/>
          <p:nvPr/>
        </p:nvSpPr>
        <p:spPr>
          <a:xfrm>
            <a:off x="152400" y="5883151"/>
            <a:ext cx="8839200" cy="461665"/>
          </a:xfrm>
          <a:prstGeom prst="rect">
            <a:avLst/>
          </a:prstGeom>
          <a:solidFill>
            <a:schemeClr val="bg2"/>
          </a:solidFill>
        </p:spPr>
        <p:txBody>
          <a:bodyPr wrap="square">
            <a:spAutoFit/>
          </a:bodyPr>
          <a:lstStyle/>
          <a:p>
            <a:r>
              <a:rPr lang="en-IN" sz="2400" dirty="0">
                <a:solidFill>
                  <a:srgbClr val="0070C0"/>
                </a:solidFill>
                <a:latin typeface="Segoe UI Light" panose="020B0502040204020203" pitchFamily="34" charset="0"/>
                <a:cs typeface="Segoe UI Light" panose="020B0502040204020203" pitchFamily="34" charset="0"/>
              </a:rPr>
              <a:t> For: float(M,D), double(M,D) or decimal(M,D), M must be &gt;= D</a:t>
            </a:r>
          </a:p>
        </p:txBody>
      </p:sp>
      <p:sp>
        <p:nvSpPr>
          <p:cNvPr id="6" name="TextBox 5"/>
          <p:cNvSpPr txBox="1"/>
          <p:nvPr/>
        </p:nvSpPr>
        <p:spPr>
          <a:xfrm>
            <a:off x="67241" y="107721"/>
            <a:ext cx="4504759" cy="400110"/>
          </a:xfrm>
          <a:prstGeom prst="rect">
            <a:avLst/>
          </a:prstGeom>
          <a:noFill/>
        </p:spPr>
        <p:txBody>
          <a:bodyPr wrap="none" rtlCol="0">
            <a:spAutoFit/>
          </a:bodyPr>
          <a:lstStyle/>
          <a:p>
            <a:r>
              <a:rPr lang="en-IN" sz="2000" dirty="0">
                <a:solidFill>
                  <a:srgbClr val="D9DD21"/>
                </a:solidFill>
              </a:rPr>
              <a:t>UNSIGNED prohibits negative values.</a:t>
            </a:r>
          </a:p>
        </p:txBody>
      </p:sp>
      <p:sp>
        <p:nvSpPr>
          <p:cNvPr id="8" name="Rectangle 7">
            <a:extLst>
              <a:ext uri="{FF2B5EF4-FFF2-40B4-BE49-F238E27FC236}">
                <a16:creationId xmlns:a16="http://schemas.microsoft.com/office/drawing/2014/main" id="{5400B703-27E4-4400-A786-0CA45DE113ED}"/>
              </a:ext>
            </a:extLst>
          </p:cNvPr>
          <p:cNvSpPr/>
          <p:nvPr/>
        </p:nvSpPr>
        <p:spPr>
          <a:xfrm>
            <a:off x="83427" y="1259468"/>
            <a:ext cx="5256247"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t>Temp </a:t>
            </a:r>
            <a:r>
              <a:rPr lang="en-IN" dirty="0">
                <a:latin typeface="Liberation Mono"/>
                <a:cs typeface="Arial" panose="020B0604020202020204" pitchFamily="34" charset="0"/>
              </a:rPr>
              <a:t> (c1 </a:t>
            </a:r>
            <a:r>
              <a:rPr lang="en-IN" dirty="0">
                <a:solidFill>
                  <a:srgbClr val="834689"/>
                </a:solidFill>
                <a:latin typeface="Liberation Mono"/>
              </a:rPr>
              <a:t>int unsigned</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latin typeface="Liberation Mono"/>
                <a:cs typeface="Arial" panose="020B0604020202020204" pitchFamily="34" charset="0"/>
              </a:rPr>
              <a:t>(10));</a:t>
            </a:r>
          </a:p>
        </p:txBody>
      </p:sp>
    </p:spTree>
    <p:extLst>
      <p:ext uri="{BB962C8B-B14F-4D97-AF65-F5344CB8AC3E}">
        <p14:creationId xmlns:p14="http://schemas.microsoft.com/office/powerpoint/2010/main" val="2057850781"/>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DATE and TIME</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number of SQL data types in several categories: numeric types, date and time types, string.</a:t>
            </a:r>
          </a:p>
        </p:txBody>
      </p:sp>
      <p:graphicFrame>
        <p:nvGraphicFramePr>
          <p:cNvPr id="2" name="Table 1"/>
          <p:cNvGraphicFramePr>
            <a:graphicFrameLocks noGrp="1"/>
          </p:cNvGraphicFramePr>
          <p:nvPr>
            <p:extLst>
              <p:ext uri="{D42A27DB-BD31-4B8C-83A1-F6EECF244321}">
                <p14:modId xmlns:p14="http://schemas.microsoft.com/office/powerpoint/2010/main" val="2039092478"/>
              </p:ext>
            </p:extLst>
          </p:nvPr>
        </p:nvGraphicFramePr>
        <p:xfrm>
          <a:off x="152400" y="1676400"/>
          <a:ext cx="8839200" cy="2641600"/>
        </p:xfrm>
        <a:graphic>
          <a:graphicData uri="http://schemas.openxmlformats.org/drawingml/2006/table">
            <a:tbl>
              <a:tblPr firstRow="1" bandRow="1">
                <a:tableStyleId>{7E9639D4-E3E2-4D34-9284-5A2195B3D0D7}</a:tableStyleId>
              </a:tblPr>
              <a:tblGrid>
                <a:gridCol w="2895600">
                  <a:extLst>
                    <a:ext uri="{9D8B030D-6E8A-4147-A177-3AD203B41FA5}">
                      <a16:colId xmlns:a16="http://schemas.microsoft.com/office/drawing/2014/main" val="20000"/>
                    </a:ext>
                  </a:extLst>
                </a:gridCol>
                <a:gridCol w="2286000">
                  <a:extLst>
                    <a:ext uri="{9D8B030D-6E8A-4147-A177-3AD203B41FA5}">
                      <a16:colId xmlns:a16="http://schemas.microsoft.com/office/drawing/2014/main" val="20001"/>
                    </a:ext>
                  </a:extLst>
                </a:gridCol>
                <a:gridCol w="3657600">
                  <a:extLst>
                    <a:ext uri="{9D8B030D-6E8A-4147-A177-3AD203B41FA5}">
                      <a16:colId xmlns:a16="http://schemas.microsoft.com/office/drawing/2014/main" val="20002"/>
                    </a:ext>
                  </a:extLst>
                </a:gridCol>
              </a:tblGrid>
              <a:tr h="370840">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Datatypes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Size</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YEAR</a:t>
                      </a:r>
                    </a:p>
                  </a:txBody>
                  <a:tcPr anchor="ctr"/>
                </a:tc>
                <a:tc>
                  <a:txBody>
                    <a:bodyPr/>
                    <a:lstStyle/>
                    <a:p>
                      <a:r>
                        <a:rPr lang="en-IN" sz="1600" dirty="0">
                          <a:latin typeface="Arial" panose="020B0604020202020204" pitchFamily="34" charset="0"/>
                          <a:cs typeface="Arial" panose="020B0604020202020204" pitchFamily="34" charset="0"/>
                        </a:rPr>
                        <a:t>1 byte</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DATE</a:t>
                      </a:r>
                    </a:p>
                  </a:txBody>
                  <a:tcPr anchor="ctr"/>
                </a:tc>
                <a:tc>
                  <a:txBody>
                    <a:bodyPr/>
                    <a:lstStyle/>
                    <a:p>
                      <a:r>
                        <a:rPr lang="en-IN" sz="1600" dirty="0">
                          <a:latin typeface="Arial" panose="020B0604020202020204" pitchFamily="34" charset="0"/>
                          <a:cs typeface="Arial" panose="020B0604020202020204" pitchFamily="34" charset="0"/>
                        </a:rPr>
                        <a:t>3 bytes</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TIME</a:t>
                      </a:r>
                    </a:p>
                  </a:txBody>
                  <a:tcPr anchor="ctr"/>
                </a:tc>
                <a:tc>
                  <a:txBody>
                    <a:bodyPr/>
                    <a:lstStyle/>
                    <a:p>
                      <a:r>
                        <a:rPr lang="en-IN" sz="1600" dirty="0">
                          <a:latin typeface="Arial" panose="020B0604020202020204" pitchFamily="34" charset="0"/>
                          <a:cs typeface="Arial" panose="020B0604020202020204" pitchFamily="34" charset="0"/>
                        </a:rPr>
                        <a:t>3 bytes</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DATETIME</a:t>
                      </a:r>
                    </a:p>
                  </a:txBody>
                  <a:tcPr anchor="ctr"/>
                </a:tc>
                <a:tc>
                  <a:txBody>
                    <a:bodyPr/>
                    <a:lstStyle/>
                    <a:p>
                      <a:r>
                        <a:rPr lang="en-IN" sz="1600" dirty="0">
                          <a:latin typeface="Arial" panose="020B0604020202020204" pitchFamily="34" charset="0"/>
                          <a:cs typeface="Arial" panose="020B0604020202020204" pitchFamily="34" charset="0"/>
                        </a:rPr>
                        <a:t>8 bytes</a:t>
                      </a:r>
                    </a:p>
                  </a:txBody>
                  <a:tcPr anchor="ctr"/>
                </a:tc>
                <a:tc>
                  <a:txBody>
                    <a:bodyPr/>
                    <a:lstStyle/>
                    <a:p>
                      <a:r>
                        <a:rPr kumimoji="0" lang="en-IN" sz="1600" b="0" i="0" kern="1200" dirty="0">
                          <a:solidFill>
                            <a:schemeClr val="tx1"/>
                          </a:solidFill>
                          <a:effectLst/>
                          <a:latin typeface="+mn-lt"/>
                          <a:ea typeface="+mn-ea"/>
                          <a:cs typeface="+mn-cs"/>
                        </a:rPr>
                        <a:t>'1000-01-01 00:00:00' to '9999-12-31 23:59:59' </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TIMESTAMP</a:t>
                      </a:r>
                    </a:p>
                  </a:txBody>
                  <a:tcPr anchor="ctr"/>
                </a:tc>
                <a:tc>
                  <a:txBody>
                    <a:bodyPr/>
                    <a:lstStyle/>
                    <a:p>
                      <a:r>
                        <a:rPr lang="en-IN" sz="1600" dirty="0">
                          <a:latin typeface="Arial" panose="020B0604020202020204" pitchFamily="34" charset="0"/>
                          <a:cs typeface="Arial" panose="020B0604020202020204" pitchFamily="34" charset="0"/>
                        </a:rPr>
                        <a:t>4 bytes</a:t>
                      </a:r>
                    </a:p>
                  </a:txBody>
                  <a:tcPr anchor="ctr"/>
                </a:tc>
                <a:tc>
                  <a:txBody>
                    <a:bodyPr/>
                    <a:lstStyle/>
                    <a:p>
                      <a:r>
                        <a:rPr kumimoji="0" lang="en-IN" sz="1600" b="0" i="0" kern="1200" dirty="0">
                          <a:solidFill>
                            <a:schemeClr val="tx1"/>
                          </a:solidFill>
                          <a:effectLst/>
                          <a:latin typeface="+mn-lt"/>
                          <a:ea typeface="+mn-ea"/>
                          <a:cs typeface="+mn-cs"/>
                        </a:rPr>
                        <a:t>'1970-01-01 00:00:01' to '2038-01-19 03:14:07' </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493550903"/>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Boolean</a:t>
            </a:r>
          </a:p>
        </p:txBody>
      </p:sp>
      <p:sp>
        <p:nvSpPr>
          <p:cNvPr id="5" name="Rectangle 4"/>
          <p:cNvSpPr/>
          <p:nvPr/>
        </p:nvSpPr>
        <p:spPr>
          <a:xfrm>
            <a:off x="76200" y="637627"/>
            <a:ext cx="8991600"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E73085BC-5474-41F0-AB65-BB3D95EC8938}"/>
              </a:ext>
            </a:extLst>
          </p:cNvPr>
          <p:cNvSpPr/>
          <p:nvPr/>
        </p:nvSpPr>
        <p:spPr>
          <a:xfrm>
            <a:off x="156670" y="1052736"/>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sp>
        <p:nvSpPr>
          <p:cNvPr id="3" name="Rectangle 2">
            <a:extLst>
              <a:ext uri="{FF2B5EF4-FFF2-40B4-BE49-F238E27FC236}">
                <a16:creationId xmlns:a16="http://schemas.microsoft.com/office/drawing/2014/main" id="{756A9388-8013-4741-AD79-56161F2B6391}"/>
              </a:ext>
            </a:extLst>
          </p:cNvPr>
          <p:cNvSpPr/>
          <p:nvPr/>
        </p:nvSpPr>
        <p:spPr>
          <a:xfrm>
            <a:off x="125366" y="2420888"/>
            <a:ext cx="5238722" cy="3693319"/>
          </a:xfrm>
          <a:prstGeom prst="rect">
            <a:avLst/>
          </a:prstGeom>
        </p:spPr>
        <p:txBody>
          <a:bodyPr wrap="square">
            <a:spAutoFit/>
          </a:bodyPr>
          <a:lstStyle/>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'Task1', 0);</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'Task2', 1);</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'Task3', False);</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'Task4', True);</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'Task5', null);</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'Task6', default);</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'Task7', 1&gt;2);</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'Task8', 1&lt;2);</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'Task9', 12);</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'Task10', 58);</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'Task11',.75);</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'Task12',.15);</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'Task13', 'a' = 'a');</a:t>
            </a:r>
          </a:p>
        </p:txBody>
      </p:sp>
      <p:sp>
        <p:nvSpPr>
          <p:cNvPr id="6" name="Rectangle 5">
            <a:extLst>
              <a:ext uri="{FF2B5EF4-FFF2-40B4-BE49-F238E27FC236}">
                <a16:creationId xmlns:a16="http://schemas.microsoft.com/office/drawing/2014/main" id="{7514ECA2-B5B8-4973-A297-911B94714037}"/>
              </a:ext>
            </a:extLst>
          </p:cNvPr>
          <p:cNvSpPr/>
          <p:nvPr/>
        </p:nvSpPr>
        <p:spPr>
          <a:xfrm>
            <a:off x="156670" y="1630541"/>
            <a:ext cx="8819040" cy="646331"/>
          </a:xfrm>
          <a:prstGeom prst="rect">
            <a:avLst/>
          </a:prstGeom>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a:t>
            </a:r>
            <a:r>
              <a:rPr lang="en-IN" dirty="0">
                <a:solidFill>
                  <a:srgbClr val="0077AA"/>
                </a:solidFill>
                <a:latin typeface="Liberation Mono"/>
              </a:rPr>
              <a:t>IF</a:t>
            </a:r>
            <a:r>
              <a:rPr lang="en-IN" dirty="0">
                <a:latin typeface="Liberation Mono"/>
              </a:rPr>
              <a:t> </a:t>
            </a:r>
            <a:r>
              <a:rPr lang="en-IN" dirty="0">
                <a:solidFill>
                  <a:srgbClr val="0077AA"/>
                </a:solidFill>
                <a:latin typeface="Liberation Mono"/>
              </a:rPr>
              <a:t>NOT</a:t>
            </a:r>
            <a:r>
              <a:rPr lang="en-IN" dirty="0">
                <a:latin typeface="Liberation Mono"/>
              </a:rPr>
              <a:t> </a:t>
            </a:r>
            <a:r>
              <a:rPr lang="en-IN" dirty="0">
                <a:solidFill>
                  <a:srgbClr val="0077AA"/>
                </a:solidFill>
                <a:latin typeface="Liberation Mono"/>
              </a:rPr>
              <a:t>EXISTS</a:t>
            </a:r>
            <a:r>
              <a:rPr lang="en-IN" dirty="0">
                <a:latin typeface="Liberation Mono"/>
              </a:rPr>
              <a:t> TASKS </a:t>
            </a:r>
            <a:r>
              <a:rPr lang="en-IN" dirty="0">
                <a:solidFill>
                  <a:schemeClr val="bg1">
                    <a:lumMod val="85000"/>
                  </a:schemeClr>
                </a:solidFill>
                <a:latin typeface="Liberation Mono"/>
              </a:rPr>
              <a:t>(</a:t>
            </a:r>
            <a:r>
              <a:rPr lang="en-IN" dirty="0">
                <a:latin typeface="Liberation Mono"/>
              </a:rPr>
              <a:t>id </a:t>
            </a:r>
            <a:r>
              <a:rPr lang="en-IN" dirty="0">
                <a:solidFill>
                  <a:srgbClr val="834689"/>
                </a:solidFill>
                <a:latin typeface="Liberation Mono"/>
              </a:rPr>
              <a:t>INT</a:t>
            </a:r>
            <a:r>
              <a:rPr lang="en-IN" dirty="0">
                <a:latin typeface="Liberation Mono"/>
              </a:rPr>
              <a:t> PRIMARY KEY AUTO_INCREMENT, title </a:t>
            </a:r>
            <a:r>
              <a:rPr lang="en-IN" dirty="0">
                <a:solidFill>
                  <a:srgbClr val="834689"/>
                </a:solidFill>
                <a:latin typeface="Liberation Mono"/>
              </a:rPr>
              <a:t>VARCHAR</a:t>
            </a:r>
            <a:r>
              <a:rPr lang="en-IN" dirty="0">
                <a:solidFill>
                  <a:schemeClr val="bg1">
                    <a:lumMod val="85000"/>
                  </a:schemeClr>
                </a:solidFill>
                <a:latin typeface="Liberation Mono"/>
              </a:rPr>
              <a:t>(</a:t>
            </a:r>
            <a:r>
              <a:rPr lang="en-IN" dirty="0">
                <a:latin typeface="Liberation Mono"/>
              </a:rPr>
              <a:t>255</a:t>
            </a:r>
            <a:r>
              <a:rPr lang="en-IN" dirty="0">
                <a:solidFill>
                  <a:schemeClr val="bg1">
                    <a:lumMod val="85000"/>
                  </a:schemeClr>
                </a:solidFill>
                <a:latin typeface="Liberation Mono"/>
              </a:rPr>
              <a:t>)</a:t>
            </a:r>
            <a:r>
              <a:rPr lang="en-IN" dirty="0">
                <a:latin typeface="Liberation Mono"/>
              </a:rPr>
              <a:t> NOT NULL,  completed </a:t>
            </a:r>
            <a:r>
              <a:rPr lang="en-IN" dirty="0">
                <a:solidFill>
                  <a:srgbClr val="834689"/>
                </a:solidFill>
                <a:latin typeface="Liberation Mono"/>
              </a:rPr>
              <a:t>BOOLEAN</a:t>
            </a:r>
            <a:r>
              <a:rPr lang="en-IN" dirty="0">
                <a:solidFill>
                  <a:schemeClr val="bg1">
                    <a:lumMod val="85000"/>
                  </a:schemeClr>
                </a:solidFill>
                <a:latin typeface="Liberation Mono"/>
              </a:rPr>
              <a:t>)</a:t>
            </a:r>
            <a:r>
              <a:rPr lang="en-IN" dirty="0">
                <a:latin typeface="Liberation Mono"/>
              </a:rPr>
              <a:t>;</a:t>
            </a:r>
          </a:p>
        </p:txBody>
      </p:sp>
      <p:grpSp>
        <p:nvGrpSpPr>
          <p:cNvPr id="8" name="Group 7">
            <a:extLst>
              <a:ext uri="{FF2B5EF4-FFF2-40B4-BE49-F238E27FC236}">
                <a16:creationId xmlns:a16="http://schemas.microsoft.com/office/drawing/2014/main" id="{965D3491-A262-4091-81BB-A50DF6DD2FFD}"/>
              </a:ext>
            </a:extLst>
          </p:cNvPr>
          <p:cNvGrpSpPr/>
          <p:nvPr/>
        </p:nvGrpSpPr>
        <p:grpSpPr>
          <a:xfrm>
            <a:off x="5652120" y="2491470"/>
            <a:ext cx="2352541" cy="3313794"/>
            <a:chOff x="6599262" y="2786578"/>
            <a:chExt cx="2352541" cy="3313794"/>
          </a:xfrm>
        </p:grpSpPr>
        <p:pic>
          <p:nvPicPr>
            <p:cNvPr id="9" name="Picture 8">
              <a:extLst>
                <a:ext uri="{FF2B5EF4-FFF2-40B4-BE49-F238E27FC236}">
                  <a16:creationId xmlns:a16="http://schemas.microsoft.com/office/drawing/2014/main" id="{E5DD0280-3793-4108-A556-6ED0A1BDF050}"/>
                </a:ext>
              </a:extLst>
            </p:cNvPr>
            <p:cNvPicPr>
              <a:picLocks noChangeAspect="1"/>
            </p:cNvPicPr>
            <p:nvPr/>
          </p:nvPicPr>
          <p:blipFill>
            <a:blip r:embed="rId2"/>
            <a:stretch>
              <a:fillRect/>
            </a:stretch>
          </p:blipFill>
          <p:spPr>
            <a:xfrm>
              <a:off x="6599262" y="2786578"/>
              <a:ext cx="2352541" cy="3313794"/>
            </a:xfrm>
            <a:prstGeom prst="rect">
              <a:avLst/>
            </a:prstGeom>
          </p:spPr>
        </p:pic>
        <p:sp>
          <p:nvSpPr>
            <p:cNvPr id="10" name="Rectangle 9">
              <a:extLst>
                <a:ext uri="{FF2B5EF4-FFF2-40B4-BE49-F238E27FC236}">
                  <a16:creationId xmlns:a16="http://schemas.microsoft.com/office/drawing/2014/main" id="{22EFFD18-BEDF-4E4F-91D8-7253E205D373}"/>
                </a:ext>
              </a:extLst>
            </p:cNvPr>
            <p:cNvSpPr/>
            <p:nvPr/>
          </p:nvSpPr>
          <p:spPr>
            <a:xfrm>
              <a:off x="6627458" y="3893109"/>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77382102"/>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sp>
        <p:nvSpPr>
          <p:cNvPr id="3" name="Rectangle 2"/>
          <p:cNvSpPr/>
          <p:nvPr/>
        </p:nvSpPr>
        <p:spPr>
          <a:xfrm>
            <a:off x="142844" y="214290"/>
            <a:ext cx="6929486"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update</a:t>
            </a:r>
            <a:r>
              <a:rPr lang="en-US" dirty="0"/>
              <a:t> j set date =  json_set(date, "$.canVote", 'False');</a:t>
            </a:r>
          </a:p>
        </p:txBody>
      </p:sp>
    </p:spTree>
    <p:extLst>
      <p:ext uri="{BB962C8B-B14F-4D97-AF65-F5344CB8AC3E}">
        <p14:creationId xmlns:p14="http://schemas.microsoft.com/office/powerpoint/2010/main" val="2217411492"/>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JSON</a:t>
            </a:r>
          </a:p>
        </p:txBody>
      </p:sp>
      <p:sp>
        <p:nvSpPr>
          <p:cNvPr id="8" name="Rectangle 7"/>
          <p:cNvSpPr/>
          <p:nvPr/>
        </p:nvSpPr>
        <p:spPr>
          <a:xfrm>
            <a:off x="304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846369966"/>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a:srcRect/>
          <a:stretch>
            <a:fillRect/>
          </a:stretch>
        </p:blipFill>
        <p:spPr bwMode="auto">
          <a:xfrm>
            <a:off x="1143000" y="1143000"/>
            <a:ext cx="6248400" cy="1260642"/>
          </a:xfrm>
          <a:prstGeom prst="rect">
            <a:avLst/>
          </a:prstGeom>
          <a:noFill/>
        </p:spPr>
      </p:pic>
      <p:sp>
        <p:nvSpPr>
          <p:cNvPr id="3" name="Rectangle 2"/>
          <p:cNvSpPr/>
          <p:nvPr/>
        </p:nvSpPr>
        <p:spPr>
          <a:xfrm>
            <a:off x="304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304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a:srcRect/>
          <a:stretch>
            <a:fillRect/>
          </a:stretch>
        </p:blipFill>
        <p:spPr bwMode="auto">
          <a:xfrm>
            <a:off x="1143000" y="4145508"/>
            <a:ext cx="6248400" cy="1348175"/>
          </a:xfrm>
          <a:prstGeom prst="rect">
            <a:avLst/>
          </a:prstGeom>
          <a:noFill/>
        </p:spPr>
      </p:pic>
    </p:spTree>
    <p:extLst>
      <p:ext uri="{BB962C8B-B14F-4D97-AF65-F5344CB8AC3E}">
        <p14:creationId xmlns:p14="http://schemas.microsoft.com/office/powerpoint/2010/main" val="3341761783"/>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JSON</a:t>
            </a:r>
          </a:p>
        </p:txBody>
      </p:sp>
      <p:sp>
        <p:nvSpPr>
          <p:cNvPr id="2" name="Rectangle 1"/>
          <p:cNvSpPr/>
          <p:nvPr/>
        </p:nvSpPr>
        <p:spPr>
          <a:xfrm>
            <a:off x="175604" y="2388770"/>
            <a:ext cx="8815996" cy="1815882"/>
          </a:xfrm>
          <a:prstGeom prst="rect">
            <a:avLst/>
          </a:prstGeom>
          <a:solidFill>
            <a:schemeClr val="bg1">
              <a:lumMod val="95000"/>
            </a:schemeClr>
          </a:solidFill>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('[10, 20, [30, 40], [50, 60, 70]]');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JSON_EXTRACT('[10, 20, [30, 40], [50, 60, 70]]', '$[0]');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JSON_EXTRACT('[10, 20, [30, 40], [50, 60, 70]]', '$[3][0]');</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solidFill>
                  <a:srgbClr val="DD4A68"/>
                </a:solidFill>
                <a:latin typeface="Arial" panose="020B0604020202020204" pitchFamily="34" charset="0"/>
                <a:ea typeface="Times New Roman" panose="02020603050405020304" pitchFamily="18" charset="0"/>
              </a:rPr>
              <a:t> JSON_EXTRACT('[10, 20, [30, 40]]', '$[0]', '$[1]');</a:t>
            </a:r>
          </a:p>
        </p:txBody>
      </p:sp>
      <p:sp>
        <p:nvSpPr>
          <p:cNvPr id="3" name="Rectangle 2"/>
          <p:cNvSpPr/>
          <p:nvPr/>
        </p:nvSpPr>
        <p:spPr>
          <a:xfrm>
            <a:off x="175604" y="4369970"/>
            <a:ext cx="8815996" cy="2308324"/>
          </a:xfrm>
          <a:prstGeom prst="rect">
            <a:avLst/>
          </a:prstGeom>
          <a:solidFill>
            <a:schemeClr val="bg1">
              <a:lumMod val="95000"/>
            </a:schemeClr>
          </a:solidFill>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('{"id" : "1001", "ename" : "saleel"}');</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 {"id" : "1001“ ,"ename" : "saleel"}, {"id" : "1002", "ename" : "sharmin", "mob" : "12345"} ]');</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solidFill>
                  <a:srgbClr val="DD4A68"/>
                </a:solidFill>
                <a:latin typeface="Arial" panose="020B0604020202020204" pitchFamily="34" charset="0"/>
                <a:ea typeface="Times New Roman" panose="02020603050405020304" pitchFamily="18" charset="0"/>
              </a:rPr>
              <a:t> JSON_EXTRACT ('[ {"id" : "1001" ,"ename" : "saleel"}, {"id" : "1002", "ename" : "sharmin", "mob" : "12345"} ]', '$[0].id');</a:t>
            </a:r>
          </a:p>
          <a:p>
            <a:endPar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JSON_EXTRACT('{"id" : "1001", "ename" : "saleel"}', '$.ename');</a:t>
            </a:r>
          </a:p>
        </p:txBody>
      </p:sp>
      <p:sp>
        <p:nvSpPr>
          <p:cNvPr id="5" name="Rectangle 4"/>
          <p:cNvSpPr/>
          <p:nvPr/>
        </p:nvSpPr>
        <p:spPr>
          <a:xfrm>
            <a:off x="175604" y="609600"/>
            <a:ext cx="8739796" cy="1200329"/>
          </a:xfrm>
          <a:prstGeom prst="rect">
            <a:avLst/>
          </a:prstGeom>
        </p:spPr>
        <p:txBody>
          <a:bodyPr wrap="square">
            <a:spAutoFit/>
          </a:bodyPr>
          <a:lstStyle/>
          <a:p>
            <a:pPr algn="just"/>
            <a:r>
              <a:rPr lang="en-IN" dirty="0"/>
              <a:t>Returns data from a JSON document, selected from the parts of the document matched by the path arguments. Returns NULL if any argument is NULL or no paths locate a value in the document. An error occurs if the json_doc argument is not a valid JSON document or any path argument is not a valid path expression.</a:t>
            </a:r>
          </a:p>
        </p:txBody>
      </p:sp>
      <p:sp>
        <p:nvSpPr>
          <p:cNvPr id="6" name="Rectangle 5"/>
          <p:cNvSpPr/>
          <p:nvPr/>
        </p:nvSpPr>
        <p:spPr>
          <a:xfrm>
            <a:off x="175604" y="1905000"/>
            <a:ext cx="8739796"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JSON_EXTRACT(json_doc, path[, path] ...)</a:t>
            </a:r>
          </a:p>
        </p:txBody>
      </p:sp>
    </p:spTree>
    <p:extLst>
      <p:ext uri="{BB962C8B-B14F-4D97-AF65-F5344CB8AC3E}">
        <p14:creationId xmlns:p14="http://schemas.microsoft.com/office/powerpoint/2010/main" val="125680399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228600" y="838200"/>
            <a:ext cx="8610600"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228600" y="2133600"/>
            <a:ext cx="8610600" cy="2308324"/>
          </a:xfrm>
          <a:prstGeom prst="rect">
            <a:avLst/>
          </a:prstGeom>
          <a:solidFill>
            <a:schemeClr val="bg1"/>
          </a:solidFill>
        </p:spPr>
        <p:txBody>
          <a:bodyPr wrap="square">
            <a:spAutoFit/>
          </a:bodyPr>
          <a:lstStyle/>
          <a:p>
            <a:pPr>
              <a:lnSpc>
                <a:spcPct val="150000"/>
              </a:lnSpc>
              <a:buFont typeface="Arial" pitchFamily="34" charset="0"/>
              <a:buChar char="•"/>
            </a:pPr>
            <a:r>
              <a:rPr lang="en-US" sz="2400" dirty="0">
                <a:solidFill>
                  <a:schemeClr val="bg2">
                    <a:lumMod val="50000"/>
                  </a:schemeClr>
                </a:solidFill>
                <a:latin typeface="Arial" pitchFamily="34" charset="0"/>
                <a:cs typeface="Arial" pitchFamily="34" charset="0"/>
              </a:rPr>
              <a:t> </a:t>
            </a:r>
            <a:r>
              <a:rPr lang="en-US" sz="2400" dirty="0">
                <a:solidFill>
                  <a:schemeClr val="bg2">
                    <a:lumMod val="50000"/>
                  </a:schemeClr>
                </a:solidFill>
                <a:latin typeface="Arial" pitchFamily="34" charset="0"/>
                <a:ea typeface="MS Mincho" pitchFamily="49" charset="-128"/>
                <a:cs typeface="Arial" pitchFamily="34" charset="0"/>
              </a:rPr>
              <a:t>Simple/Atomic and Composite Attribute</a:t>
            </a:r>
          </a:p>
          <a:p>
            <a:pPr>
              <a:lnSpc>
                <a:spcPct val="150000"/>
              </a:lnSpc>
              <a:buFont typeface="Arial" pitchFamily="34" charset="0"/>
              <a:buChar char="•"/>
            </a:pPr>
            <a:r>
              <a:rPr lang="en-US" sz="2400" dirty="0">
                <a:solidFill>
                  <a:schemeClr val="bg2">
                    <a:lumMod val="50000"/>
                  </a:schemeClr>
                </a:solidFill>
                <a:latin typeface="Arial" pitchFamily="34" charset="0"/>
                <a:ea typeface="MS Mincho" pitchFamily="49" charset="-128"/>
                <a:cs typeface="Arial" pitchFamily="34" charset="0"/>
              </a:rPr>
              <a:t> Single Valued and Multi Valued attribute</a:t>
            </a:r>
          </a:p>
          <a:p>
            <a:pPr>
              <a:lnSpc>
                <a:spcPct val="150000"/>
              </a:lnSpc>
              <a:buFont typeface="Arial" pitchFamily="34" charset="0"/>
              <a:buChar char="•"/>
            </a:pPr>
            <a:r>
              <a:rPr lang="en-US" sz="2400" dirty="0">
                <a:solidFill>
                  <a:schemeClr val="bg2">
                    <a:lumMod val="50000"/>
                  </a:schemeClr>
                </a:solidFill>
                <a:latin typeface="Arial" pitchFamily="34" charset="0"/>
                <a:ea typeface="MS Mincho" pitchFamily="49" charset="-128"/>
                <a:cs typeface="Arial" pitchFamily="34" charset="0"/>
              </a:rPr>
              <a:t> Stored and Derived Attributes</a:t>
            </a:r>
          </a:p>
          <a:p>
            <a:pPr>
              <a:lnSpc>
                <a:spcPct val="150000"/>
              </a:lnSpc>
              <a:buFont typeface="Arial" pitchFamily="34" charset="0"/>
              <a:buChar char="•"/>
            </a:pPr>
            <a:r>
              <a:rPr lang="en-US" sz="2400" dirty="0">
                <a:solidFill>
                  <a:schemeClr val="bg2">
                    <a:lumMod val="50000"/>
                  </a:schemeClr>
                </a:solidFill>
                <a:latin typeface="Arial" pitchFamily="34" charset="0"/>
                <a:ea typeface="MS Mincho" pitchFamily="49" charset="-128"/>
                <a:cs typeface="Arial" pitchFamily="34" charset="0"/>
              </a:rPr>
              <a:t> Complex Attribute</a:t>
            </a:r>
          </a:p>
        </p:txBody>
      </p:sp>
      <p:sp>
        <p:nvSpPr>
          <p:cNvPr id="6" name="Rectangle 5"/>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a:solidFill>
                  <a:srgbClr val="FFFF00"/>
                </a:solidFill>
                <a:latin typeface="Arial" pitchFamily="34" charset="0"/>
                <a:cs typeface="Arial" pitchFamily="34" charset="0"/>
              </a:rPr>
              <a:t>Attributes</a:t>
            </a:r>
          </a:p>
        </p:txBody>
      </p:sp>
    </p:spTree>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JSON … (Insert)</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152400" y="1600200"/>
            <a:ext cx="8839200"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E</a:t>
            </a:r>
            <a:r>
              <a:rPr lang="en-IN" sz="2000" dirty="0">
                <a:solidFill>
                  <a:srgbClr val="0077AA"/>
                </a:solidFill>
                <a:latin typeface="Liberation Mono"/>
              </a:rPr>
              <a:t> (data json);</a:t>
            </a:r>
            <a:endParaRPr lang="en-US" sz="2000" dirty="0">
              <a:solidFill>
                <a:srgbClr val="0077AA"/>
              </a:solidFill>
              <a:latin typeface="Liberation Mono"/>
            </a:endParaRPr>
          </a:p>
        </p:txBody>
      </p:sp>
      <p:sp>
        <p:nvSpPr>
          <p:cNvPr id="7" name="Rectangle 6"/>
          <p:cNvSpPr/>
          <p:nvPr/>
        </p:nvSpPr>
        <p:spPr>
          <a:xfrm>
            <a:off x="76200" y="2134612"/>
            <a:ext cx="8991600" cy="3970318"/>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"1001", "ename" : "saleel", "phone" : [123, 456]}</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"1002", "ename" : "</a:t>
            </a:r>
            <a:r>
              <a:rPr lang="en-US" dirty="0" err="1">
                <a:solidFill>
                  <a:srgbClr val="DD4A68"/>
                </a:solidFill>
                <a:latin typeface="Arial" panose="020B0604020202020204" pitchFamily="34" charset="0"/>
                <a:ea typeface="Times New Roman" panose="02020603050405020304" pitchFamily="18" charset="0"/>
              </a:rPr>
              <a:t>sharmin</a:t>
            </a:r>
            <a:r>
              <a:rPr lang="en-US" dirty="0">
                <a:solidFill>
                  <a:srgbClr val="DD4A68"/>
                </a:solidFill>
                <a:latin typeface="Arial" panose="020B0604020202020204" pitchFamily="34" charset="0"/>
                <a:ea typeface="Times New Roman" panose="02020603050405020304" pitchFamily="18" charset="0"/>
              </a:rPr>
              <a:t>" ,"phone" : [9922, 8811], "address" : "Paud Road"}</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"1003", "ename" : "</a:t>
            </a:r>
            <a:r>
              <a:rPr lang="en-US" dirty="0" err="1">
                <a:solidFill>
                  <a:srgbClr val="DD4A68"/>
                </a:solidFill>
                <a:latin typeface="Arial" panose="020B0604020202020204" pitchFamily="34" charset="0"/>
                <a:ea typeface="Times New Roman" panose="02020603050405020304" pitchFamily="18" charset="0"/>
              </a:rPr>
              <a:t>vrushali</a:t>
            </a:r>
            <a:r>
              <a:rPr lang="en-US" dirty="0">
                <a:solidFill>
                  <a:srgbClr val="DD4A68"/>
                </a:solidFill>
                <a:latin typeface="Arial" panose="020B0604020202020204" pitchFamily="34" charset="0"/>
                <a:ea typeface="Times New Roman" panose="02020603050405020304" pitchFamily="18" charset="0"/>
              </a:rPr>
              <a:t>", "phone" : [7788, 9977], "address" : {"city" : "Pune", "state" : "MH"}}</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 [</a:t>
            </a:r>
            <a:r>
              <a:rPr lang="en-US" dirty="0">
                <a:solidFill>
                  <a:srgbClr val="DD4A68"/>
                </a:solidFill>
                <a:latin typeface="Arial" panose="020B0604020202020204" pitchFamily="34" charset="0"/>
                <a:ea typeface="Times New Roman" panose="02020603050405020304" pitchFamily="18" charset="0"/>
              </a:rPr>
              <a:t>{"empno" : "1004", "ename" : "ram" ,"phone" : [6672, 8811], "address" : "Paud Road"}, {"empno" : "1005", "ename" : "sham" ,"phone" : [6672, 8843], "address" : "Paud Road"} </a:t>
            </a:r>
            <a:r>
              <a:rPr lang="en-US"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700870175"/>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JSON … (Select)</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152400" y="1600200"/>
            <a:ext cx="8839200"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76200" y="1986677"/>
            <a:ext cx="8991600"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'$.empno')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'$.phone[1]')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"$.address.city")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"$.empno", "$.ename"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p:txBody>
      </p:sp>
      <p:pic>
        <p:nvPicPr>
          <p:cNvPr id="2" name="Picture 1"/>
          <p:cNvPicPr>
            <a:picLocks noChangeAspect="1"/>
          </p:cNvPicPr>
          <p:nvPr/>
        </p:nvPicPr>
        <p:blipFill>
          <a:blip r:embed="rId3"/>
          <a:stretch>
            <a:fillRect/>
          </a:stretch>
        </p:blipFill>
        <p:spPr>
          <a:xfrm>
            <a:off x="152400" y="4572000"/>
            <a:ext cx="7795260" cy="1868044"/>
          </a:xfrm>
          <a:prstGeom prst="rect">
            <a:avLst/>
          </a:prstGeom>
        </p:spPr>
      </p:pic>
    </p:spTree>
    <p:extLst>
      <p:ext uri="{BB962C8B-B14F-4D97-AF65-F5344CB8AC3E}">
        <p14:creationId xmlns:p14="http://schemas.microsoft.com/office/powerpoint/2010/main" val="1721346437"/>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4" name="Rectangle 3"/>
          <p:cNvSpPr/>
          <p:nvPr/>
        </p:nvSpPr>
        <p:spPr>
          <a:xfrm>
            <a:off x="304800" y="3276600"/>
            <a:ext cx="8510650" cy="923330"/>
          </a:xfrm>
          <a:prstGeom prst="rect">
            <a:avLst/>
          </a:prstGeom>
          <a:solidFill>
            <a:srgbClr val="EDE701"/>
          </a:solidFill>
        </p:spPr>
        <p:txBody>
          <a:bodyPr wrap="square">
            <a:spAutoFit/>
          </a:bodyPr>
          <a:lstStyle/>
          <a:p>
            <a:r>
              <a:rPr lang="en-IN" dirty="0">
                <a:latin typeface="Segoe UI Light" panose="020B0502040204020203" pitchFamily="34" charset="0"/>
                <a:cs typeface="Segoe UI Light" panose="020B0502040204020203" pitchFamily="34" charset="0"/>
              </a:rPr>
              <a:t>By default, tables are created in the default database, using the InnoDB storage engine. An error occurs if the table exists, if there is no default database, or if the database does not exist.</a:t>
            </a:r>
          </a:p>
        </p:txBody>
      </p:sp>
      <p:sp>
        <p:nvSpPr>
          <p:cNvPr id="5" name="Rectangle 4"/>
          <p:cNvSpPr/>
          <p:nvPr/>
        </p:nvSpPr>
        <p:spPr>
          <a:xfrm>
            <a:off x="152400" y="76200"/>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52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389362953"/>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Create Table</a:t>
            </a:r>
            <a:endParaRPr lang="en-IN" sz="3200" b="1" i="1" dirty="0">
              <a:solidFill>
                <a:srgbClr val="FFFF00"/>
              </a:solidFill>
              <a:latin typeface="Arial" pitchFamily="34" charset="0"/>
              <a:cs typeface="Arial" pitchFamily="34" charset="0"/>
            </a:endParaRPr>
          </a:p>
        </p:txBody>
      </p:sp>
      <p:sp>
        <p:nvSpPr>
          <p:cNvPr id="7" name="Rectangle 6"/>
          <p:cNvSpPr/>
          <p:nvPr/>
        </p:nvSpPr>
        <p:spPr>
          <a:xfrm>
            <a:off x="152400" y="762000"/>
            <a:ext cx="8839200" cy="5355312"/>
          </a:xfrm>
          <a:prstGeom prst="rect">
            <a:avLst/>
          </a:prstGeom>
        </p:spPr>
        <p:txBody>
          <a:bodyPr wrap="square">
            <a:spAutoFit/>
          </a:bodyPr>
          <a:lstStyle/>
          <a:p>
            <a:r>
              <a:rPr lang="en-IN" dirty="0">
                <a:solidFill>
                  <a:srgbClr val="0077AA"/>
                </a:solidFill>
                <a:latin typeface="Liberation Mono"/>
              </a:rPr>
              <a:t>CREATE [TEMPORARY] TABLE [IF NOT EXISTS] tbl_name</a:t>
            </a:r>
          </a:p>
          <a:p>
            <a:r>
              <a:rPr lang="en-IN" dirty="0">
                <a:solidFill>
                  <a:srgbClr val="0077AA"/>
                </a:solidFill>
                <a:latin typeface="Liberation Mono"/>
              </a:rPr>
              <a:t>    (create_definition,...)</a:t>
            </a:r>
          </a:p>
          <a:p>
            <a:r>
              <a:rPr lang="en-IN" dirty="0">
                <a:solidFill>
                  <a:srgbClr val="0077AA"/>
                </a:solidFill>
                <a:latin typeface="Liberation Mono"/>
              </a:rPr>
              <a:t>    [table_options]</a:t>
            </a:r>
          </a:p>
          <a:p>
            <a:r>
              <a:rPr lang="en-IN" dirty="0">
                <a:solidFill>
                  <a:srgbClr val="0077AA"/>
                </a:solidFill>
                <a:latin typeface="Liberation Mono"/>
              </a:rPr>
              <a:t>    [partition_options]</a:t>
            </a:r>
          </a:p>
          <a:p>
            <a:endParaRPr lang="en-IN" dirty="0">
              <a:solidFill>
                <a:srgbClr val="0077AA"/>
              </a:solidFill>
              <a:latin typeface="Liberation Mono"/>
            </a:endParaRPr>
          </a:p>
          <a:p>
            <a:r>
              <a:rPr lang="en-US" dirty="0">
                <a:solidFill>
                  <a:srgbClr val="0077AA"/>
                </a:solidFill>
                <a:latin typeface="Liberation Mono"/>
              </a:rPr>
              <a:t>create_definition:</a:t>
            </a:r>
          </a:p>
          <a:p>
            <a:r>
              <a:rPr lang="en-US" dirty="0">
                <a:solidFill>
                  <a:srgbClr val="0077AA"/>
                </a:solidFill>
                <a:latin typeface="Liberation Mono"/>
              </a:rPr>
              <a:t>    col_name column_definition</a:t>
            </a:r>
          </a:p>
          <a:p>
            <a:endParaRPr lang="en-US" dirty="0">
              <a:solidFill>
                <a:srgbClr val="0077AA"/>
              </a:solidFill>
              <a:latin typeface="Liberation Mono"/>
            </a:endParaRPr>
          </a:p>
          <a:p>
            <a:r>
              <a:rPr lang="en-US" dirty="0">
                <a:solidFill>
                  <a:srgbClr val="0077AA"/>
                </a:solidFill>
                <a:latin typeface="Liberation Mono"/>
              </a:rPr>
              <a:t>column_definition:</a:t>
            </a:r>
          </a:p>
          <a:p>
            <a:r>
              <a:rPr lang="en-US" dirty="0">
                <a:solidFill>
                  <a:srgbClr val="0077AA"/>
                </a:solidFill>
                <a:latin typeface="Liberation Mono"/>
              </a:rPr>
              <a:t>    data_type [NOT NULL | NULL] [DEFAULT default_value]</a:t>
            </a:r>
          </a:p>
          <a:p>
            <a:r>
              <a:rPr lang="en-US" dirty="0">
                <a:solidFill>
                  <a:srgbClr val="0077AA"/>
                </a:solidFill>
                <a:latin typeface="Liberation Mono"/>
              </a:rPr>
              <a:t>      [AUTO_INCREMENT] [UNIQUE [KEY] | [PRIMARY] KEY]</a:t>
            </a:r>
          </a:p>
          <a:p>
            <a:r>
              <a:rPr lang="en-US" dirty="0">
                <a:solidFill>
                  <a:srgbClr val="0077AA"/>
                </a:solidFill>
                <a:latin typeface="Liberation Mono"/>
              </a:rPr>
              <a:t>      [COMMENT 'string']</a:t>
            </a:r>
          </a:p>
          <a:p>
            <a:r>
              <a:rPr lang="en-US" dirty="0">
                <a:solidFill>
                  <a:srgbClr val="0077AA"/>
                </a:solidFill>
                <a:latin typeface="Liberation Mono"/>
              </a:rPr>
              <a:t>      [reference_definition]</a:t>
            </a:r>
          </a:p>
          <a:p>
            <a:r>
              <a:rPr lang="en-US" dirty="0">
                <a:solidFill>
                  <a:srgbClr val="0077AA"/>
                </a:solidFill>
                <a:latin typeface="Liberation Mono"/>
              </a:rPr>
              <a:t>  | data_type [GENERATED ALWAYS] AS (expression)</a:t>
            </a:r>
          </a:p>
          <a:p>
            <a:r>
              <a:rPr lang="en-US" dirty="0">
                <a:solidFill>
                  <a:srgbClr val="0077AA"/>
                </a:solidFill>
                <a:latin typeface="Liberation Mono"/>
              </a:rPr>
              <a:t>      [VIRTUAL] [UNIQUE [KEY]] [COMMENT comment]</a:t>
            </a:r>
          </a:p>
          <a:p>
            <a:r>
              <a:rPr lang="en-US" dirty="0">
                <a:solidFill>
                  <a:srgbClr val="0077AA"/>
                </a:solidFill>
                <a:latin typeface="Liberation Mono"/>
              </a:rPr>
              <a:t>      [NOT NULL | NULL] [[PRIMARY] KEY]</a:t>
            </a:r>
          </a:p>
          <a:p>
            <a:endParaRPr lang="en-US" dirty="0">
              <a:solidFill>
                <a:srgbClr val="0077AA"/>
              </a:solidFill>
              <a:latin typeface="Liberation Mono"/>
            </a:endParaRPr>
          </a:p>
          <a:p>
            <a:r>
              <a:rPr lang="en-IN" dirty="0">
                <a:solidFill>
                  <a:srgbClr val="0077AA"/>
                </a:solidFill>
                <a:latin typeface="Liberation Mono"/>
              </a:rPr>
              <a:t>table_options:</a:t>
            </a:r>
          </a:p>
          <a:p>
            <a:r>
              <a:rPr lang="en-IN" dirty="0">
                <a:solidFill>
                  <a:srgbClr val="0077AA"/>
                </a:solidFill>
                <a:latin typeface="Liberation Mono"/>
              </a:rPr>
              <a:t>ENGINE [=] engine_name</a:t>
            </a:r>
          </a:p>
        </p:txBody>
      </p:sp>
    </p:spTree>
    <p:extLst>
      <p:ext uri="{BB962C8B-B14F-4D97-AF65-F5344CB8AC3E}">
        <p14:creationId xmlns:p14="http://schemas.microsoft.com/office/powerpoint/2010/main" val="2350439288"/>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Temporary Table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228600" y="869752"/>
            <a:ext cx="8686800"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B0F0"/>
                </a:solidFill>
                <a:latin typeface="Segoe UI Light" panose="020B0502040204020203" pitchFamily="34" charset="0"/>
                <a:cs typeface="Segoe UI Light" panose="020B0502040204020203" pitchFamily="34" charset="0"/>
              </a:rPr>
              <a:t>You can use the </a:t>
            </a:r>
            <a:r>
              <a:rPr lang="en-IN" b="1" i="1" dirty="0">
                <a:solidFill>
                  <a:srgbClr val="00B0F0"/>
                </a:solidFill>
                <a:latin typeface="Segoe UI Light" panose="020B0502040204020203" pitchFamily="34" charset="0"/>
                <a:cs typeface="Segoe UI Light" panose="020B0502040204020203" pitchFamily="34" charset="0"/>
              </a:rPr>
              <a:t>TEMPORARY</a:t>
            </a:r>
            <a:r>
              <a:rPr lang="en-IN" dirty="0">
                <a:solidFill>
                  <a:srgbClr val="00B0F0"/>
                </a:solidFill>
                <a:latin typeface="Segoe UI Light" panose="020B0502040204020203" pitchFamily="34" charset="0"/>
                <a:cs typeface="Segoe UI Light" panose="020B0502040204020203" pitchFamily="34" charset="0"/>
              </a:rPr>
              <a:t> keyword when creating a table.</a:t>
            </a:r>
          </a:p>
          <a:p>
            <a:pPr marL="285750" indent="-285750">
              <a:buFont typeface="Arial" panose="020B0604020202020204" pitchFamily="34" charset="0"/>
              <a:buChar char="•"/>
            </a:pPr>
            <a:endParaRPr lang="en-IN" dirty="0">
              <a:solidFill>
                <a:srgbClr val="00B0F0"/>
              </a:solidFill>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solidFill>
                  <a:srgbClr val="00B0F0"/>
                </a:solidFill>
                <a:latin typeface="Segoe UI Light" panose="020B0502040204020203" pitchFamily="34" charset="0"/>
                <a:cs typeface="Segoe UI Light" panose="020B0502040204020203" pitchFamily="34" charset="0"/>
              </a:rPr>
              <a:t> A </a:t>
            </a:r>
            <a:r>
              <a:rPr lang="en-IN" b="1" i="1" dirty="0">
                <a:solidFill>
                  <a:srgbClr val="00B0F0"/>
                </a:solidFill>
                <a:latin typeface="Segoe UI Light" panose="020B0502040204020203" pitchFamily="34" charset="0"/>
                <a:cs typeface="Segoe UI Light" panose="020B0502040204020203" pitchFamily="34" charset="0"/>
              </a:rPr>
              <a:t>TEMPORARY</a:t>
            </a:r>
            <a:r>
              <a:rPr lang="en-IN" dirty="0">
                <a:solidFill>
                  <a:srgbClr val="00B0F0"/>
                </a:solidFill>
                <a:latin typeface="Segoe UI Light" panose="020B0502040204020203" pitchFamily="34" charset="0"/>
                <a:cs typeface="Segoe UI Light" panose="020B0502040204020203"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solidFill>
                <a:srgbClr val="00B0F0"/>
              </a:solidFill>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solidFill>
                  <a:srgbClr val="00B0F0"/>
                </a:solidFill>
                <a:latin typeface="Segoe UI Light" panose="020B0502040204020203" pitchFamily="34" charset="0"/>
                <a:cs typeface="Segoe UI Light" panose="020B0502040204020203" pitchFamily="34" charset="0"/>
              </a:rPr>
              <a:t>Use </a:t>
            </a:r>
            <a:r>
              <a:rPr lang="en-IN" b="1" i="1" dirty="0">
                <a:solidFill>
                  <a:srgbClr val="00B0F0"/>
                </a:solidFill>
                <a:latin typeface="Segoe UI Light" panose="020B0502040204020203" pitchFamily="34" charset="0"/>
                <a:cs typeface="Segoe UI Light" panose="020B0502040204020203" pitchFamily="34" charset="0"/>
              </a:rPr>
              <a:t>TEMPORARY</a:t>
            </a:r>
            <a:r>
              <a:rPr lang="en-IN" dirty="0">
                <a:solidFill>
                  <a:srgbClr val="00B0F0"/>
                </a:solidFill>
                <a:latin typeface="Segoe UI Light" panose="020B0502040204020203" pitchFamily="34" charset="0"/>
                <a:cs typeface="Segoe UI Light" panose="020B0502040204020203"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solidFill>
                <a:srgbClr val="00B0F0"/>
              </a:solidFill>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solidFill>
                  <a:srgbClr val="00B0F0"/>
                </a:solidFill>
                <a:latin typeface="Segoe UI Light" panose="020B0502040204020203" pitchFamily="34" charset="0"/>
                <a:cs typeface="Segoe UI Light" panose="020B0502040204020203" pitchFamily="34" charset="0"/>
              </a:rPr>
              <a:t>The permanent (original) table becomes hidden (inaccessible) to the client who creates the </a:t>
            </a:r>
            <a:r>
              <a:rPr lang="en-IN" b="1" i="1" dirty="0">
                <a:solidFill>
                  <a:srgbClr val="00B0F0"/>
                </a:solidFill>
                <a:latin typeface="Segoe UI Light" panose="020B0502040204020203" pitchFamily="34" charset="0"/>
                <a:cs typeface="Segoe UI Light" panose="020B0502040204020203" pitchFamily="34" charset="0"/>
              </a:rPr>
              <a:t>TEMPORARY</a:t>
            </a:r>
            <a:r>
              <a:rPr lang="en-IN" dirty="0">
                <a:solidFill>
                  <a:srgbClr val="00B0F0"/>
                </a:solidFill>
                <a:latin typeface="Segoe UI Light" panose="020B0502040204020203" pitchFamily="34" charset="0"/>
                <a:cs typeface="Segoe UI Light" panose="020B0502040204020203" pitchFamily="34" charset="0"/>
              </a:rPr>
              <a:t> table with same name as the original.</a:t>
            </a:r>
          </a:p>
          <a:p>
            <a:pPr marL="285750" indent="-285750">
              <a:buFont typeface="Arial" panose="020B0604020202020204" pitchFamily="34" charset="0"/>
              <a:buChar char="•"/>
            </a:pPr>
            <a:endParaRPr lang="en-IN" dirty="0">
              <a:solidFill>
                <a:srgbClr val="00B0F0"/>
              </a:solidFill>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solidFill>
                  <a:srgbClr val="00B0F0"/>
                </a:solidFill>
                <a:latin typeface="Segoe UI Light" panose="020B0502040204020203" pitchFamily="34" charset="0"/>
                <a:cs typeface="Segoe UI Light" panose="020B0502040204020203" pitchFamily="34" charset="0"/>
              </a:rPr>
              <a:t>If you issue a DROP TABLE statement, the </a:t>
            </a:r>
            <a:r>
              <a:rPr lang="en-IN" b="1" i="1" dirty="0">
                <a:solidFill>
                  <a:srgbClr val="00B0F0"/>
                </a:solidFill>
                <a:latin typeface="Segoe UI Light" panose="020B0502040204020203" pitchFamily="34" charset="0"/>
                <a:cs typeface="Segoe UI Light" panose="020B0502040204020203" pitchFamily="34" charset="0"/>
              </a:rPr>
              <a:t>TEMPORARY</a:t>
            </a:r>
            <a:r>
              <a:rPr lang="en-IN" dirty="0">
                <a:solidFill>
                  <a:srgbClr val="00B0F0"/>
                </a:solidFill>
                <a:latin typeface="Segoe UI Light" panose="020B0502040204020203" pitchFamily="34" charset="0"/>
                <a:cs typeface="Segoe UI Light" panose="020B0502040204020203" pitchFamily="34" charset="0"/>
              </a:rPr>
              <a:t> table is removed and the original table reappears, it is possible, only when then original </a:t>
            </a:r>
            <a:r>
              <a:rPr lang="en-IN" i="1" dirty="0">
                <a:solidFill>
                  <a:srgbClr val="00B0F0"/>
                </a:solidFill>
                <a:latin typeface="Segoe UI Light" panose="020B0502040204020203" pitchFamily="34" charset="0"/>
                <a:cs typeface="Segoe UI Light" panose="020B0502040204020203" pitchFamily="34" charset="0"/>
              </a:rPr>
              <a:t>tbl_name</a:t>
            </a:r>
            <a:r>
              <a:rPr lang="en-IN" dirty="0">
                <a:solidFill>
                  <a:srgbClr val="00B0F0"/>
                </a:solidFill>
                <a:latin typeface="Segoe UI Light" panose="020B0502040204020203" pitchFamily="34" charset="0"/>
                <a:cs typeface="Segoe UI Light" panose="020B0502040204020203" pitchFamily="34" charset="0"/>
              </a:rPr>
              <a:t> and temporary </a:t>
            </a:r>
            <a:r>
              <a:rPr lang="en-IN" i="1" dirty="0">
                <a:solidFill>
                  <a:srgbClr val="00B0F0"/>
                </a:solidFill>
                <a:latin typeface="Segoe UI Light" panose="020B0502040204020203" pitchFamily="34" charset="0"/>
                <a:cs typeface="Segoe UI Light" panose="020B0502040204020203" pitchFamily="34" charset="0"/>
              </a:rPr>
              <a:t>tbl_name</a:t>
            </a:r>
            <a:r>
              <a:rPr lang="en-IN" dirty="0">
                <a:solidFill>
                  <a:srgbClr val="00B0F0"/>
                </a:solidFill>
                <a:latin typeface="Segoe UI Light" panose="020B0502040204020203" pitchFamily="34" charset="0"/>
                <a:cs typeface="Segoe UI Light" panose="020B0502040204020203" pitchFamily="34" charset="0"/>
              </a:rPr>
              <a:t> are same.</a:t>
            </a:r>
          </a:p>
          <a:p>
            <a:pPr marL="285750" indent="-285750">
              <a:buFont typeface="Arial" panose="020B0604020202020204" pitchFamily="34" charset="0"/>
              <a:buChar char="•"/>
            </a:pPr>
            <a:endParaRPr lang="en-IN" dirty="0">
              <a:solidFill>
                <a:srgbClr val="00B0F0"/>
              </a:solidFill>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solidFill>
                  <a:srgbClr val="00B0F0"/>
                </a:solidFill>
                <a:latin typeface="Segoe UI Light" panose="020B0502040204020203" pitchFamily="34" charset="0"/>
                <a:cs typeface="Segoe UI Light" panose="020B0502040204020203" pitchFamily="34" charset="0"/>
              </a:rPr>
              <a:t>The original table also reappears if you rename the </a:t>
            </a:r>
            <a:r>
              <a:rPr lang="en-IN" b="1" i="1" dirty="0">
                <a:solidFill>
                  <a:srgbClr val="00B0F0"/>
                </a:solidFill>
                <a:latin typeface="Segoe UI Light" panose="020B0502040204020203" pitchFamily="34" charset="0"/>
                <a:cs typeface="Segoe UI Light" panose="020B0502040204020203" pitchFamily="34" charset="0"/>
              </a:rPr>
              <a:t>TEMPORARY</a:t>
            </a:r>
            <a:r>
              <a:rPr lang="en-IN" dirty="0">
                <a:solidFill>
                  <a:srgbClr val="00B0F0"/>
                </a:solidFill>
                <a:latin typeface="Segoe UI Light" panose="020B0502040204020203" pitchFamily="34" charset="0"/>
                <a:cs typeface="Segoe UI Light" panose="020B0502040204020203" pitchFamily="34" charset="0"/>
              </a:rPr>
              <a:t> table.</a:t>
            </a:r>
          </a:p>
          <a:p>
            <a:endParaRPr lang="en-IN" dirty="0">
              <a:solidFill>
                <a:srgbClr val="00B0F0"/>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097574674"/>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000100" y="3416858"/>
            <a:ext cx="7072362" cy="369332"/>
          </a:xfrm>
          <a:prstGeom prst="rect">
            <a:avLst/>
          </a:prstGeom>
        </p:spPr>
        <p:txBody>
          <a:bodyPr wrap="square">
            <a:spAutoFit/>
          </a:bodyPr>
          <a:lstStyle/>
          <a:p>
            <a:r>
              <a:rPr lang="en-US" dirty="0">
                <a:solidFill>
                  <a:srgbClr val="006C86"/>
                </a:solidFill>
              </a:rPr>
              <a:t>TODO</a:t>
            </a:r>
          </a:p>
        </p:txBody>
      </p:sp>
    </p:spTree>
    <p:extLst>
      <p:ext uri="{BB962C8B-B14F-4D97-AF65-F5344CB8AC3E}">
        <p14:creationId xmlns:p14="http://schemas.microsoft.com/office/powerpoint/2010/main" val="4085141194"/>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Default value</a:t>
            </a:r>
          </a:p>
        </p:txBody>
      </p:sp>
      <p:sp>
        <p:nvSpPr>
          <p:cNvPr id="5" name="Rectangle 4"/>
          <p:cNvSpPr/>
          <p:nvPr/>
        </p:nvSpPr>
        <p:spPr>
          <a:xfrm>
            <a:off x="76200" y="838200"/>
            <a:ext cx="8991600" cy="369332"/>
          </a:xfrm>
          <a:prstGeom prst="rect">
            <a:avLst/>
          </a:prstGeom>
        </p:spPr>
        <p:txBody>
          <a:bodyPr wrap="square">
            <a:spAutoFit/>
          </a:bodyPr>
          <a:lstStyle/>
          <a:p>
            <a:r>
              <a:rPr lang="en-US" dirty="0"/>
              <a:t>TODO</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93510" y="1441514"/>
            <a:ext cx="8798969" cy="9233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 TABLE </a:t>
            </a:r>
            <a:r>
              <a:rPr lang="en-US" dirty="0">
                <a:latin typeface="Liberation Mono"/>
                <a:ea typeface="Times New Roman" panose="02020603050405020304" pitchFamily="18" charset="0"/>
              </a:rPr>
              <a:t>TEMP</a:t>
            </a:r>
            <a:r>
              <a:rPr lang="en-US" dirty="0">
                <a:solidFill>
                  <a:srgbClr val="0077AA"/>
                </a:solidFill>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c1</a:t>
            </a:r>
            <a:r>
              <a:rPr lang="en-US" dirty="0">
                <a:solidFill>
                  <a:srgbClr val="0077AA"/>
                </a:solidFill>
                <a:latin typeface="Liberation Mono"/>
                <a:ea typeface="Times New Roman" panose="02020603050405020304" pitchFamily="18" charset="0"/>
              </a:rPr>
              <a:t> </a:t>
            </a:r>
            <a:r>
              <a:rPr lang="en-US" dirty="0">
                <a:solidFill>
                  <a:srgbClr val="834689"/>
                </a:solidFill>
                <a:latin typeface="Liberation Mono"/>
              </a:rPr>
              <a:t>INT</a:t>
            </a:r>
            <a:r>
              <a:rPr lang="en-US" dirty="0">
                <a:latin typeface="Liberation Mono"/>
                <a:cs typeface="Arial" panose="020B0604020202020204" pitchFamily="34" charset="0"/>
              </a:rPr>
              <a:t>, c2 </a:t>
            </a:r>
            <a:r>
              <a:rPr lang="en-US" dirty="0">
                <a:solidFill>
                  <a:srgbClr val="834689"/>
                </a:solidFill>
                <a:latin typeface="Liberation Mono"/>
              </a:rPr>
              <a:t>INT</a:t>
            </a:r>
            <a:r>
              <a:rPr lang="en-US" dirty="0">
                <a:latin typeface="Liberation Mono"/>
                <a:cs typeface="Arial" panose="020B0604020202020204" pitchFamily="34" charset="0"/>
              </a:rPr>
              <a:t>, c3 </a:t>
            </a:r>
            <a:r>
              <a:rPr lang="en-US" dirty="0">
                <a:solidFill>
                  <a:srgbClr val="834689"/>
                </a:solidFill>
                <a:latin typeface="Liberation Mono"/>
              </a:rPr>
              <a:t>INT</a:t>
            </a:r>
            <a:r>
              <a:rPr lang="en-US" dirty="0">
                <a:latin typeface="Liberation Mono"/>
                <a:cs typeface="Arial" panose="020B0604020202020204" pitchFamily="34" charset="0"/>
              </a:rPr>
              <a:t>, c4 </a:t>
            </a:r>
            <a:r>
              <a:rPr lang="en-US" dirty="0">
                <a:solidFill>
                  <a:srgbClr val="834689"/>
                </a:solidFill>
                <a:latin typeface="Liberation Mono"/>
              </a:rPr>
              <a:t>int</a:t>
            </a:r>
            <a:r>
              <a:rPr lang="en-US" dirty="0">
                <a:latin typeface="Liberation Mono"/>
                <a:cs typeface="Arial" panose="020B0604020202020204" pitchFamily="34" charset="0"/>
              </a:rPr>
              <a:t> </a:t>
            </a:r>
            <a:r>
              <a:rPr lang="en-US" dirty="0">
                <a:solidFill>
                  <a:srgbClr val="006C86"/>
                </a:solidFill>
                <a:latin typeface="Liberation Mono"/>
                <a:cs typeface="Arial" panose="020B0604020202020204" pitchFamily="34" charset="0"/>
              </a:rPr>
              <a:t>DEFAULT</a:t>
            </a:r>
            <a:r>
              <a:rPr lang="en-US"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rPr>
              <a:t>c2 </a:t>
            </a:r>
            <a:r>
              <a:rPr lang="en-US" dirty="0">
                <a:latin typeface="Liberation Mono"/>
                <a:cs typeface="Arial" panose="020B0604020202020204" pitchFamily="34" charset="0"/>
              </a:rPr>
              <a:t>+ </a:t>
            </a:r>
            <a:r>
              <a:rPr lang="en-US" dirty="0">
                <a:solidFill>
                  <a:srgbClr val="834689"/>
                </a:solidFill>
                <a:latin typeface="Liberation Mono"/>
              </a:rPr>
              <a:t>c3</a:t>
            </a:r>
            <a:r>
              <a:rPr lang="en-IN" dirty="0">
                <a:solidFill>
                  <a:schemeClr val="bg1">
                    <a:lumMod val="65000"/>
                  </a:schemeClr>
                </a:solidFill>
                <a:latin typeface="Liberation Mono"/>
                <a:cs typeface="Arial" panose="020B0604020202020204" pitchFamily="34" charset="0"/>
              </a:rPr>
              <a:t> ))</a:t>
            </a:r>
            <a:r>
              <a:rPr lang="en-US" dirty="0">
                <a:latin typeface="Liberation Mono"/>
                <a:ea typeface="Times New Roman" panose="02020603050405020304" pitchFamily="18" charset="0"/>
              </a:rPr>
              <a:t>;</a:t>
            </a:r>
          </a:p>
          <a:p>
            <a:endParaRPr lang="en-US" dirty="0">
              <a:latin typeface="Liberation Mono"/>
              <a:ea typeface="Times New Roman" panose="02020603050405020304" pitchFamily="18" charset="0"/>
            </a:endParaRPr>
          </a:p>
          <a:p>
            <a:r>
              <a:rPr lang="en-US" dirty="0">
                <a:solidFill>
                  <a:srgbClr val="0077AA"/>
                </a:solidFill>
                <a:latin typeface="Liberation Mono"/>
                <a:ea typeface="Times New Roman" panose="02020603050405020304" pitchFamily="18" charset="0"/>
              </a:rPr>
              <a:t>CREATE TABLE </a:t>
            </a:r>
            <a:r>
              <a:rPr lang="en-US" dirty="0">
                <a:latin typeface="Liberation Mono"/>
                <a:ea typeface="Times New Roman" panose="02020603050405020304" pitchFamily="18" charset="0"/>
              </a:rPr>
              <a:t>TEMP</a:t>
            </a:r>
            <a:r>
              <a:rPr lang="en-US" dirty="0">
                <a:solidFill>
                  <a:srgbClr val="0077AA"/>
                </a:solidFill>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c1</a:t>
            </a:r>
            <a:r>
              <a:rPr lang="en-US" dirty="0">
                <a:solidFill>
                  <a:srgbClr val="0077AA"/>
                </a:solidFill>
                <a:latin typeface="Liberation Mono"/>
                <a:ea typeface="Times New Roman" panose="02020603050405020304" pitchFamily="18" charset="0"/>
              </a:rPr>
              <a:t> </a:t>
            </a:r>
            <a:r>
              <a:rPr lang="en-US" dirty="0">
                <a:solidFill>
                  <a:srgbClr val="834689"/>
                </a:solidFill>
                <a:latin typeface="Liberation Mono"/>
              </a:rPr>
              <a:t>INT</a:t>
            </a:r>
            <a:r>
              <a:rPr lang="en-US" dirty="0">
                <a:latin typeface="Liberation Mono"/>
                <a:cs typeface="Arial" panose="020B0604020202020204" pitchFamily="34" charset="0"/>
              </a:rPr>
              <a:t>, c2 </a:t>
            </a:r>
            <a:r>
              <a:rPr lang="en-US" dirty="0">
                <a:solidFill>
                  <a:srgbClr val="834689"/>
                </a:solidFill>
                <a:latin typeface="Liberation Mono"/>
              </a:rPr>
              <a:t>INT</a:t>
            </a:r>
            <a:r>
              <a:rPr lang="en-US" dirty="0">
                <a:latin typeface="Liberation Mono"/>
                <a:cs typeface="Arial" panose="020B0604020202020204" pitchFamily="34" charset="0"/>
              </a:rPr>
              <a:t>, c3 </a:t>
            </a:r>
            <a:r>
              <a:rPr lang="en-US" dirty="0">
                <a:solidFill>
                  <a:srgbClr val="834689"/>
                </a:solidFill>
                <a:latin typeface="Liberation Mono"/>
              </a:rPr>
              <a:t>INT</a:t>
            </a:r>
            <a:r>
              <a:rPr lang="en-US" dirty="0">
                <a:latin typeface="Liberation Mono"/>
                <a:cs typeface="Arial" panose="020B0604020202020204" pitchFamily="34" charset="0"/>
              </a:rPr>
              <a:t>, c4 </a:t>
            </a:r>
            <a:r>
              <a:rPr lang="en-US" dirty="0">
                <a:solidFill>
                  <a:srgbClr val="834689"/>
                </a:solidFill>
                <a:latin typeface="Liberation Mono"/>
              </a:rPr>
              <a:t>date</a:t>
            </a:r>
            <a:r>
              <a:rPr lang="en-US" dirty="0">
                <a:latin typeface="Liberation Mono"/>
                <a:cs typeface="Arial" panose="020B0604020202020204" pitchFamily="34" charset="0"/>
              </a:rPr>
              <a:t> </a:t>
            </a:r>
            <a:r>
              <a:rPr lang="en-US" dirty="0">
                <a:solidFill>
                  <a:srgbClr val="006C86"/>
                </a:solidFill>
                <a:latin typeface="Liberation Mono"/>
                <a:cs typeface="Arial" panose="020B0604020202020204" pitchFamily="34" charset="0"/>
              </a:rPr>
              <a:t>DEFAULT</a:t>
            </a:r>
            <a:r>
              <a:rPr lang="en-US"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rPr>
              <a:t>NOW() </a:t>
            </a:r>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p:txBody>
      </p:sp>
      <p:sp>
        <p:nvSpPr>
          <p:cNvPr id="3" name="Rectangle 2">
            <a:extLst>
              <a:ext uri="{FF2B5EF4-FFF2-40B4-BE49-F238E27FC236}">
                <a16:creationId xmlns:a16="http://schemas.microsoft.com/office/drawing/2014/main" id="{BA05F77D-F08D-4A8C-83A1-484A8891D43B}"/>
              </a:ext>
            </a:extLst>
          </p:cNvPr>
          <p:cNvSpPr/>
          <p:nvPr/>
        </p:nvSpPr>
        <p:spPr>
          <a:xfrm>
            <a:off x="93509" y="3015829"/>
            <a:ext cx="8798969" cy="984885"/>
          </a:xfrm>
          <a:prstGeom prst="rect">
            <a:avLst/>
          </a:prstGeom>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a:t>
            </a:r>
            <a:r>
              <a:rPr lang="en-US" dirty="0">
                <a:latin typeface="Liberation Mono"/>
                <a:ea typeface="Times New Roman" panose="02020603050405020304" pitchFamily="18" charset="0"/>
              </a:rPr>
              <a:t>TEMP</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rPr>
              <a:t>c1 </a:t>
            </a:r>
            <a:r>
              <a:rPr lang="en-IN" dirty="0">
                <a:solidFill>
                  <a:srgbClr val="834689"/>
                </a:solidFill>
                <a:latin typeface="Liberation Mono"/>
              </a:rPr>
              <a:t>INT</a:t>
            </a:r>
            <a:r>
              <a:rPr lang="en-IN" dirty="0">
                <a:latin typeface="Liberation Mono"/>
              </a:rPr>
              <a:t>, c2 </a:t>
            </a:r>
            <a:r>
              <a:rPr lang="en-IN" dirty="0">
                <a:solidFill>
                  <a:srgbClr val="834689"/>
                </a:solidFill>
                <a:latin typeface="Liberation Mono"/>
              </a:rPr>
              <a:t>INT</a:t>
            </a:r>
            <a:r>
              <a:rPr lang="en-IN" dirty="0">
                <a:latin typeface="Liberation Mono"/>
              </a:rPr>
              <a:t>, c3 </a:t>
            </a:r>
            <a:r>
              <a:rPr lang="en-IN" dirty="0">
                <a:solidFill>
                  <a:srgbClr val="834689"/>
                </a:solidFill>
                <a:latin typeface="Liberation Mono"/>
              </a:rPr>
              <a:t>INT</a:t>
            </a:r>
            <a:r>
              <a:rPr lang="en-IN" dirty="0">
                <a:latin typeface="Liberation Mono"/>
              </a:rPr>
              <a:t> </a:t>
            </a:r>
            <a:r>
              <a:rPr lang="en-IN" dirty="0">
                <a:solidFill>
                  <a:srgbClr val="006C86"/>
                </a:solidFill>
                <a:latin typeface="Liberation Mono"/>
              </a:rPr>
              <a:t>DEFAULT</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sz="2000" b="1" dirty="0">
                <a:solidFill>
                  <a:srgbClr val="C00000"/>
                </a:solidFill>
                <a:latin typeface="Liberation Mono"/>
              </a:rPr>
              <a:t>fn1</a:t>
            </a:r>
            <a:r>
              <a:rPr lang="en-IN" dirty="0">
                <a:solidFill>
                  <a:schemeClr val="bg1">
                    <a:lumMod val="65000"/>
                  </a:schemeClr>
                </a:solidFill>
                <a:latin typeface="Liberation Mono"/>
                <a:cs typeface="Arial" panose="020B0604020202020204" pitchFamily="34" charset="0"/>
              </a:rPr>
              <a:t>(</a:t>
            </a:r>
            <a:r>
              <a:rPr lang="en-IN" dirty="0">
                <a:latin typeface="Liberation Mono"/>
              </a:rPr>
              <a:t>c1, c2</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b="1" dirty="0">
                <a:solidFill>
                  <a:schemeClr val="accent3">
                    <a:lumMod val="75000"/>
                  </a:schemeClr>
                </a:solidFill>
                <a:latin typeface="Liberation Mono"/>
              </a:rPr>
              <a:t>// ERROR</a:t>
            </a:r>
          </a:p>
          <a:p>
            <a:r>
              <a:rPr lang="en-IN" dirty="0">
                <a:latin typeface="Liberation Mono"/>
              </a:rPr>
              <a:t>ERROR 3770 (HY000): Default value expression of column 'c3' contains a disallowed function: `</a:t>
            </a:r>
            <a:r>
              <a:rPr lang="en-IN" sz="2000" b="1" dirty="0">
                <a:solidFill>
                  <a:srgbClr val="C00000"/>
                </a:solidFill>
                <a:latin typeface="Liberation Mono"/>
              </a:rPr>
              <a:t>fn1</a:t>
            </a:r>
            <a:r>
              <a:rPr lang="en-IN" dirty="0">
                <a:latin typeface="Liberation Mono"/>
              </a:rPr>
              <a:t>`.</a:t>
            </a:r>
          </a:p>
        </p:txBody>
      </p:sp>
    </p:spTree>
    <p:extLst>
      <p:ext uri="{BB962C8B-B14F-4D97-AF65-F5344CB8AC3E}">
        <p14:creationId xmlns:p14="http://schemas.microsoft.com/office/powerpoint/2010/main" val="4029355890"/>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000100" y="3416858"/>
            <a:ext cx="7072362" cy="369332"/>
          </a:xfrm>
          <a:prstGeom prst="rect">
            <a:avLst/>
          </a:prstGeom>
        </p:spPr>
        <p:txBody>
          <a:bodyPr wrap="square">
            <a:spAutoFit/>
          </a:bodyPr>
          <a:lstStyle/>
          <a:p>
            <a:r>
              <a:rPr lang="en-US" dirty="0">
                <a:solidFill>
                  <a:srgbClr val="006C86"/>
                </a:solidFill>
              </a:rPr>
              <a:t>TODO</a:t>
            </a:r>
          </a:p>
        </p:txBody>
      </p:sp>
    </p:spTree>
    <p:extLst>
      <p:ext uri="{BB962C8B-B14F-4D97-AF65-F5344CB8AC3E}">
        <p14:creationId xmlns:p14="http://schemas.microsoft.com/office/powerpoint/2010/main" val="4085141194"/>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AUTO_INCREMENT</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878681"/>
            <a:ext cx="8839200" cy="3785652"/>
          </a:xfrm>
          <a:prstGeom prst="rect">
            <a:avLst/>
          </a:prstGeom>
          <a:noFill/>
        </p:spPr>
        <p:txBody>
          <a:bodyPr wrap="square">
            <a:spAutoFit/>
          </a:bodyPr>
          <a:lstStyle/>
          <a:p>
            <a:pPr marL="285750" indent="-285750">
              <a:buFont typeface="Arial" panose="020B0604020202020204" pitchFamily="34" charset="0"/>
              <a:buChar char="•"/>
            </a:pPr>
            <a:r>
              <a:rPr lang="en-IN" sz="1600" b="1" i="1" dirty="0">
                <a:solidFill>
                  <a:srgbClr val="00B0F0"/>
                </a:solidFill>
                <a:latin typeface="Liberation Mono"/>
                <a:cs typeface="Arial" panose="020B0604020202020204" pitchFamily="34" charset="0"/>
              </a:rPr>
              <a:t>AUTO_INCREMENT</a:t>
            </a:r>
            <a:r>
              <a:rPr lang="en-IN" sz="1600" dirty="0">
                <a:solidFill>
                  <a:srgbClr val="00B0F0"/>
                </a:solidFill>
                <a:latin typeface="Liberation Mono"/>
                <a:cs typeface="Arial" panose="020B0604020202020204" pitchFamily="34" charset="0"/>
              </a:rPr>
              <a:t> applies only to integer and floating-point types.</a:t>
            </a:r>
          </a:p>
          <a:p>
            <a:pPr marL="285750" indent="-285750">
              <a:buFont typeface="Arial" panose="020B0604020202020204" pitchFamily="34" charset="0"/>
              <a:buChar char="•"/>
            </a:pPr>
            <a:endParaRPr lang="en-IN" sz="1600" dirty="0">
              <a:solidFill>
                <a:srgbClr val="00B0F0"/>
              </a:solidFill>
              <a:latin typeface="Liberation Mono"/>
              <a:cs typeface="Arial" panose="020B0604020202020204" pitchFamily="34" charset="0"/>
            </a:endParaRPr>
          </a:p>
          <a:p>
            <a:pPr marL="285750" indent="-285750">
              <a:buFont typeface="Arial" panose="020B0604020202020204" pitchFamily="34" charset="0"/>
              <a:buChar char="•"/>
            </a:pPr>
            <a:r>
              <a:rPr lang="en-IN" sz="1600" dirty="0">
                <a:solidFill>
                  <a:srgbClr val="00B0F0"/>
                </a:solidFill>
                <a:latin typeface="Liberation Mono"/>
                <a:cs typeface="Arial" panose="020B0604020202020204" pitchFamily="34" charset="0"/>
              </a:rPr>
              <a:t>There can be only one </a:t>
            </a:r>
            <a:r>
              <a:rPr lang="en-IN" sz="1600" b="1" i="1" dirty="0">
                <a:solidFill>
                  <a:srgbClr val="00B0F0"/>
                </a:solidFill>
                <a:latin typeface="Liberation Mono"/>
                <a:cs typeface="Arial" panose="020B0604020202020204" pitchFamily="34" charset="0"/>
              </a:rPr>
              <a:t>AUTO_INCREMENT</a:t>
            </a:r>
            <a:r>
              <a:rPr lang="en-IN" sz="1600" dirty="0">
                <a:solidFill>
                  <a:srgbClr val="00B0F0"/>
                </a:solidFill>
                <a:latin typeface="Liberation Mono"/>
                <a:cs typeface="Arial" panose="020B0604020202020204" pitchFamily="34" charset="0"/>
              </a:rPr>
              <a:t> column per table, it must be indexed, and it cannot have a DEFAULT value. </a:t>
            </a:r>
          </a:p>
          <a:p>
            <a:pPr marL="285750" indent="-285750">
              <a:buFont typeface="Arial" panose="020B0604020202020204" pitchFamily="34" charset="0"/>
              <a:buChar char="•"/>
            </a:pPr>
            <a:endParaRPr lang="en-IN" sz="1600" dirty="0">
              <a:solidFill>
                <a:srgbClr val="00B0F0"/>
              </a:solidFill>
              <a:latin typeface="Liberation Mono"/>
              <a:cs typeface="Arial" panose="020B0604020202020204" pitchFamily="34" charset="0"/>
            </a:endParaRPr>
          </a:p>
          <a:p>
            <a:pPr marL="285750" indent="-285750">
              <a:buFont typeface="Arial" panose="020B0604020202020204" pitchFamily="34" charset="0"/>
              <a:buChar char="•"/>
            </a:pPr>
            <a:r>
              <a:rPr lang="en-IN" sz="1600" dirty="0">
                <a:solidFill>
                  <a:srgbClr val="00B0F0"/>
                </a:solidFill>
                <a:latin typeface="Liberation Mono"/>
                <a:cs typeface="Arial" panose="020B0604020202020204" pitchFamily="34" charset="0"/>
              </a:rPr>
              <a:t>An </a:t>
            </a:r>
            <a:r>
              <a:rPr lang="en-IN" sz="1600" b="1" i="1" dirty="0">
                <a:solidFill>
                  <a:srgbClr val="00B0F0"/>
                </a:solidFill>
                <a:latin typeface="Liberation Mono"/>
                <a:cs typeface="Arial" panose="020B0604020202020204" pitchFamily="34" charset="0"/>
              </a:rPr>
              <a:t>AUTO_INCREMENT</a:t>
            </a:r>
            <a:r>
              <a:rPr lang="en-IN" sz="1600" dirty="0">
                <a:solidFill>
                  <a:srgbClr val="00B0F0"/>
                </a:solidFill>
                <a:latin typeface="Liberation Mono"/>
                <a:cs typeface="Arial" panose="020B0604020202020204" pitchFamily="34" charset="0"/>
              </a:rPr>
              <a:t> column works properly only if it contains positive values. </a:t>
            </a:r>
          </a:p>
          <a:p>
            <a:pPr marL="285750" indent="-285750">
              <a:buFont typeface="Arial" panose="020B0604020202020204" pitchFamily="34" charset="0"/>
              <a:buChar char="•"/>
            </a:pPr>
            <a:endParaRPr lang="en-IN" sz="1600" dirty="0">
              <a:solidFill>
                <a:srgbClr val="00B0F0"/>
              </a:solidFill>
              <a:latin typeface="Liberation Mono"/>
              <a:cs typeface="Arial" panose="020B0604020202020204" pitchFamily="34" charset="0"/>
            </a:endParaRPr>
          </a:p>
          <a:p>
            <a:pPr marL="285750" indent="-285750">
              <a:buFont typeface="Arial" panose="020B0604020202020204" pitchFamily="34" charset="0"/>
              <a:buChar char="•"/>
            </a:pPr>
            <a:r>
              <a:rPr lang="en-IN" sz="1600" dirty="0">
                <a:solidFill>
                  <a:srgbClr val="00B0F0"/>
                </a:solidFill>
                <a:latin typeface="Liberation Mono"/>
                <a:cs typeface="Arial" panose="020B0604020202020204" pitchFamily="34" charset="0"/>
              </a:rPr>
              <a:t>The  AUTO_INCREMENT column must be indexed, which means it can be either PRIMARY KEY or UNIQUE index.</a:t>
            </a:r>
          </a:p>
          <a:p>
            <a:pPr marL="285750" indent="-285750">
              <a:buFont typeface="Arial" panose="020B0604020202020204" pitchFamily="34" charset="0"/>
              <a:buChar char="•"/>
            </a:pPr>
            <a:endParaRPr lang="en-IN" sz="1600" dirty="0">
              <a:solidFill>
                <a:srgbClr val="00B0F0"/>
              </a:solidFill>
              <a:latin typeface="Liberation Mono"/>
              <a:cs typeface="Arial" panose="020B0604020202020204" pitchFamily="34" charset="0"/>
            </a:endParaRPr>
          </a:p>
          <a:p>
            <a:pPr marL="285750" indent="-285750">
              <a:buFont typeface="Arial" panose="020B0604020202020204" pitchFamily="34" charset="0"/>
              <a:buChar char="•"/>
            </a:pPr>
            <a:r>
              <a:rPr lang="en-IN" sz="1600" dirty="0">
                <a:solidFill>
                  <a:srgbClr val="00B0F0"/>
                </a:solidFill>
                <a:latin typeface="Liberation Mono"/>
                <a:cs typeface="Arial" panose="020B0604020202020204" pitchFamily="34" charset="0"/>
              </a:rPr>
              <a:t>When you insert a value of NULL or 0 into </a:t>
            </a:r>
            <a:r>
              <a:rPr lang="en-IN" sz="1600" b="1" i="1" dirty="0">
                <a:solidFill>
                  <a:srgbClr val="00B0F0"/>
                </a:solidFill>
                <a:latin typeface="Liberation Mono"/>
                <a:cs typeface="Arial" panose="020B0604020202020204" pitchFamily="34" charset="0"/>
              </a:rPr>
              <a:t>AUTO_INCREMENT</a:t>
            </a:r>
            <a:r>
              <a:rPr lang="en-IN" sz="1600" dirty="0">
                <a:solidFill>
                  <a:srgbClr val="00B0F0"/>
                </a:solidFill>
                <a:latin typeface="Liberation Mono"/>
                <a:cs typeface="Arial" panose="020B0604020202020204" pitchFamily="34" charset="0"/>
              </a:rPr>
              <a:t> column, the column is set to the next sequence value.</a:t>
            </a:r>
          </a:p>
          <a:p>
            <a:pPr marL="285750" indent="-285750">
              <a:buFont typeface="Arial" panose="020B0604020202020204" pitchFamily="34" charset="0"/>
              <a:buChar char="•"/>
            </a:pPr>
            <a:endParaRPr lang="en-IN" sz="1600" dirty="0">
              <a:solidFill>
                <a:srgbClr val="00B0F0"/>
              </a:solidFill>
              <a:latin typeface="Liberation Mono"/>
              <a:cs typeface="Arial" panose="020B0604020202020204" pitchFamily="34" charset="0"/>
            </a:endParaRPr>
          </a:p>
          <a:p>
            <a:pPr marL="285750" indent="-285750">
              <a:buFont typeface="Arial" panose="020B0604020202020204" pitchFamily="34" charset="0"/>
              <a:buChar char="•"/>
            </a:pPr>
            <a:r>
              <a:rPr lang="en-IN" sz="1600" dirty="0">
                <a:solidFill>
                  <a:srgbClr val="00B0F0"/>
                </a:solidFill>
                <a:latin typeface="Liberation Mono"/>
                <a:cs typeface="Arial" panose="020B0604020202020204" pitchFamily="34" charset="0"/>
              </a:rPr>
              <a:t>Use </a:t>
            </a:r>
            <a:r>
              <a:rPr lang="en-IN" sz="1600" b="1" i="1" dirty="0">
                <a:solidFill>
                  <a:srgbClr val="00B0F0"/>
                </a:solidFill>
                <a:latin typeface="Liberation Mono"/>
                <a:cs typeface="Arial" panose="020B0604020202020204" pitchFamily="34" charset="0"/>
              </a:rPr>
              <a:t>LAST_INSERT_ID</a:t>
            </a:r>
            <a:r>
              <a:rPr lang="en-IN" sz="1600" dirty="0">
                <a:solidFill>
                  <a:srgbClr val="00B0F0"/>
                </a:solidFill>
                <a:latin typeface="Liberation Mono"/>
                <a:cs typeface="Arial" panose="020B0604020202020204" pitchFamily="34" charset="0"/>
              </a:rPr>
              <a:t>() function to find the row that contains the most recent </a:t>
            </a:r>
            <a:r>
              <a:rPr lang="en-IN" sz="1600" b="1" i="1" dirty="0">
                <a:solidFill>
                  <a:srgbClr val="00B0F0"/>
                </a:solidFill>
                <a:latin typeface="Liberation Mono"/>
                <a:cs typeface="Arial" panose="020B0604020202020204" pitchFamily="34" charset="0"/>
              </a:rPr>
              <a:t>AUTO_INCREMENT</a:t>
            </a:r>
            <a:r>
              <a:rPr lang="en-IN" sz="1600" dirty="0">
                <a:solidFill>
                  <a:srgbClr val="00B0F0"/>
                </a:solidFill>
                <a:latin typeface="Liberation Mono"/>
                <a:cs typeface="Arial" panose="020B0604020202020204" pitchFamily="34" charset="0"/>
              </a:rPr>
              <a:t> value</a:t>
            </a:r>
          </a:p>
        </p:txBody>
      </p:sp>
      <p:sp>
        <p:nvSpPr>
          <p:cNvPr id="3" name="Rectangle 2"/>
          <p:cNvSpPr/>
          <p:nvPr/>
        </p:nvSpPr>
        <p:spPr>
          <a:xfrm>
            <a:off x="76200" y="4800600"/>
            <a:ext cx="3516086" cy="140038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rPr>
              <a:t>SELECT</a:t>
            </a:r>
            <a:r>
              <a:rPr lang="en-IN" sz="1700" dirty="0"/>
              <a:t> </a:t>
            </a:r>
            <a:r>
              <a:rPr lang="en-IN" sz="1700" i="1" dirty="0">
                <a:solidFill>
                  <a:srgbClr val="EE9900"/>
                </a:solidFill>
                <a:latin typeface="Gill Sans MT (Body)"/>
              </a:rPr>
              <a:t>@@</a:t>
            </a:r>
            <a:r>
              <a:rPr lang="en-IN" sz="1700" dirty="0">
                <a:solidFill>
                  <a:srgbClr val="E0D612"/>
                </a:solidFill>
                <a:latin typeface="Liberation Mono"/>
                <a:cs typeface="Arial" panose="020B0604020202020204" pitchFamily="34" charset="0"/>
              </a:rPr>
              <a:t>IDENTITY</a:t>
            </a: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E0D612"/>
                </a:solidFill>
                <a:latin typeface="Liberation Mono"/>
                <a:cs typeface="Arial" panose="020B0604020202020204" pitchFamily="34" charset="0"/>
              </a:rPr>
              <a:t>LAST_INSERT_ID()</a:t>
            </a: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rPr>
              <a:t>SET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E0D612"/>
                </a:solidFill>
                <a:latin typeface="Liberation Mono"/>
                <a:cs typeface="Arial" panose="020B0604020202020204" pitchFamily="34" charset="0"/>
              </a:rPr>
              <a:t>INSERT_ID = 7</a:t>
            </a:r>
            <a:endParaRPr lang="en-IN" sz="1700"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63286" y="115669"/>
            <a:ext cx="3429000" cy="646331"/>
          </a:xfrm>
          <a:prstGeom prst="rect">
            <a:avLst/>
          </a:prstGeom>
          <a:solidFill>
            <a:srgbClr val="CFFF21"/>
          </a:solidFill>
        </p:spPr>
        <p:txBody>
          <a:bodyPr wrap="square">
            <a:spAutoFit/>
          </a:bodyPr>
          <a:lstStyle/>
          <a:p>
            <a:r>
              <a:rPr lang="en-IN" i="1" dirty="0">
                <a:latin typeface="Arial" panose="020B0604020202020204" pitchFamily="34" charset="0"/>
                <a:ea typeface="Times New Roman" panose="02020603050405020304" pitchFamily="18" charset="0"/>
                <a:cs typeface="Arial" panose="020B0604020202020204" pitchFamily="34" charset="0"/>
              </a:rPr>
              <a:t>IDENTITY</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is a synonym to the </a:t>
            </a:r>
            <a:r>
              <a:rPr lang="en-IN" i="1" dirty="0">
                <a:latin typeface="Arial" panose="020B0604020202020204" pitchFamily="34" charset="0"/>
                <a:ea typeface="Times New Roman" panose="02020603050405020304" pitchFamily="18" charset="0"/>
                <a:cs typeface="Arial" panose="020B0604020202020204" pitchFamily="34" charset="0"/>
              </a:rPr>
              <a:t>LAST_INSERT_ID</a:t>
            </a:r>
            <a:r>
              <a:rPr lang="en-IN" dirty="0">
                <a:latin typeface="Arial" panose="020B0604020202020204" pitchFamily="34" charset="0"/>
                <a:cs typeface="Arial" panose="020B0604020202020204" pitchFamily="34" charset="0"/>
              </a:rPr>
              <a:t> variable.</a:t>
            </a:r>
          </a:p>
        </p:txBody>
      </p:sp>
      <p:sp>
        <p:nvSpPr>
          <p:cNvPr id="6" name="Rectangle 5"/>
          <p:cNvSpPr/>
          <p:nvPr/>
        </p:nvSpPr>
        <p:spPr>
          <a:xfrm>
            <a:off x="3505200" y="4754155"/>
            <a:ext cx="5551714" cy="1200329"/>
          </a:xfrm>
          <a:prstGeom prst="rect">
            <a:avLst/>
          </a:prstGeom>
        </p:spPr>
        <p:txBody>
          <a:bodyPr wrap="square">
            <a:spAutoFit/>
          </a:bodyPr>
          <a:lstStyle/>
          <a:p>
            <a:pPr algn="just"/>
            <a:r>
              <a:rPr lang="en-IN" dirty="0">
                <a:solidFill>
                  <a:srgbClr val="0070C0"/>
                </a:solidFill>
                <a:latin typeface="Segoe UI Light" panose="020B0502040204020203" pitchFamily="34" charset="0"/>
                <a:cs typeface="Segoe UI Light" panose="020B0502040204020203" pitchFamily="34" charset="0"/>
              </a:rPr>
              <a:t>There can be only one AUTO_INCREMENT column per table, it must be indexed, and it cannot have a DEFAULT value. An AUTO_INCREMENT column works properly only if it contains only positive values.</a:t>
            </a:r>
          </a:p>
        </p:txBody>
      </p:sp>
    </p:spTree>
    <p:extLst>
      <p:ext uri="{BB962C8B-B14F-4D97-AF65-F5344CB8AC3E}">
        <p14:creationId xmlns:p14="http://schemas.microsoft.com/office/powerpoint/2010/main" val="3735833355"/>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AUTO_INCREMENT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28649" y="880408"/>
            <a:ext cx="8839200" cy="1938992"/>
          </a:xfrm>
          <a:prstGeom prst="rect">
            <a:avLst/>
          </a:prstGeom>
          <a:solidFill>
            <a:schemeClr val="accent4">
              <a:lumMod val="40000"/>
              <a:lumOff val="60000"/>
            </a:schemeClr>
          </a:solid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20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128649" y="3154617"/>
            <a:ext cx="8839200" cy="1015663"/>
          </a:xfrm>
          <a:prstGeom prst="rect">
            <a:avLst/>
          </a:prstGeom>
          <a:noFill/>
        </p:spPr>
        <p:txBody>
          <a:bodyPr wrap="square">
            <a:spAutoFit/>
          </a:bodyPr>
          <a:lstStyle/>
          <a:p>
            <a:r>
              <a:rPr lang="en-IN" sz="2000" dirty="0">
                <a:solidFill>
                  <a:srgbClr val="0077AA"/>
                </a:solidFill>
                <a:latin typeface="Gill Sans MT (Body)"/>
              </a:rPr>
              <a:t>SET</a:t>
            </a:r>
            <a:r>
              <a:rPr lang="en-IN" sz="2000" dirty="0">
                <a:solidFill>
                  <a:srgbClr val="0089A4"/>
                </a:solidFill>
              </a:rPr>
              <a:t> </a:t>
            </a:r>
            <a:r>
              <a:rPr lang="en-IN" sz="2000" i="1" dirty="0">
                <a:solidFill>
                  <a:srgbClr val="EE9900"/>
                </a:solidFill>
                <a:latin typeface="Gill Sans MT (Body)"/>
              </a:rPr>
              <a:t>@@</a:t>
            </a:r>
            <a:r>
              <a:rPr lang="en-IN" sz="2000" dirty="0">
                <a:solidFill>
                  <a:schemeClr val="accent5">
                    <a:lumMod val="75000"/>
                  </a:schemeClr>
                </a:solidFill>
              </a:rPr>
              <a:t>session</a:t>
            </a:r>
            <a:r>
              <a:rPr lang="en-IN" sz="2000" dirty="0"/>
              <a:t>.</a:t>
            </a:r>
            <a:r>
              <a:rPr lang="en-IN" sz="2000" dirty="0">
                <a:solidFill>
                  <a:srgbClr val="E0D612"/>
                </a:solidFill>
                <a:latin typeface="Liberation Mono"/>
                <a:cs typeface="Arial" panose="020B0604020202020204" pitchFamily="34" charset="0"/>
              </a:rPr>
              <a:t>auto_increment_offset</a:t>
            </a:r>
            <a:r>
              <a:rPr lang="en-IN" sz="2000" dirty="0">
                <a:solidFill>
                  <a:srgbClr val="0089A4"/>
                </a:solidFill>
              </a:rPr>
              <a:t> </a:t>
            </a:r>
            <a:r>
              <a:rPr lang="en-IN" sz="2000" dirty="0">
                <a:solidFill>
                  <a:schemeClr val="accent5">
                    <a:lumMod val="75000"/>
                  </a:schemeClr>
                </a:solidFill>
                <a:latin typeface="Liberation Mono"/>
                <a:cs typeface="Arial" panose="020B0604020202020204" pitchFamily="34" charset="0"/>
              </a:rPr>
              <a:t>=</a:t>
            </a:r>
            <a:r>
              <a:rPr lang="en-IN" sz="2000" dirty="0">
                <a:solidFill>
                  <a:srgbClr val="0089A4"/>
                </a:solidFill>
              </a:rPr>
              <a:t> </a:t>
            </a:r>
            <a:r>
              <a:rPr lang="en-IN" sz="2000" dirty="0">
                <a:solidFill>
                  <a:srgbClr val="92D050"/>
                </a:solidFill>
              </a:rPr>
              <a:t>5</a:t>
            </a:r>
            <a:endParaRPr lang="en-IN" sz="2000" dirty="0">
              <a:solidFill>
                <a:srgbClr val="0089A4"/>
              </a:solidFill>
            </a:endParaRPr>
          </a:p>
          <a:p>
            <a:endParaRPr lang="en-IN" sz="2000" dirty="0">
              <a:solidFill>
                <a:srgbClr val="0089A4"/>
              </a:solidFill>
            </a:endParaRPr>
          </a:p>
          <a:p>
            <a:r>
              <a:rPr lang="en-IN" sz="2000" dirty="0">
                <a:solidFill>
                  <a:srgbClr val="0077AA"/>
                </a:solidFill>
                <a:latin typeface="Gill Sans MT (Body)"/>
              </a:rPr>
              <a:t>SET</a:t>
            </a:r>
            <a:r>
              <a:rPr lang="en-IN" sz="2000" dirty="0">
                <a:solidFill>
                  <a:srgbClr val="0089A4"/>
                </a:solidFill>
              </a:rPr>
              <a:t> </a:t>
            </a:r>
            <a:r>
              <a:rPr lang="en-IN" sz="2000" i="1" dirty="0">
                <a:solidFill>
                  <a:srgbClr val="EE9900"/>
                </a:solidFill>
                <a:latin typeface="Gill Sans MT (Body)"/>
              </a:rPr>
              <a:t>@@</a:t>
            </a:r>
            <a:r>
              <a:rPr lang="en-IN" sz="2000" dirty="0">
                <a:solidFill>
                  <a:schemeClr val="accent5">
                    <a:lumMod val="75000"/>
                  </a:schemeClr>
                </a:solidFill>
              </a:rPr>
              <a:t>session</a:t>
            </a:r>
            <a:r>
              <a:rPr lang="en-IN" sz="2000" dirty="0"/>
              <a:t>.</a:t>
            </a:r>
            <a:r>
              <a:rPr lang="en-IN" sz="2000" dirty="0">
                <a:solidFill>
                  <a:srgbClr val="E0D612"/>
                </a:solidFill>
                <a:latin typeface="Liberation Mono"/>
                <a:cs typeface="Arial" panose="020B0604020202020204" pitchFamily="34" charset="0"/>
              </a:rPr>
              <a:t>auto_increment_increment</a:t>
            </a:r>
            <a:r>
              <a:rPr lang="en-IN" sz="2000" dirty="0">
                <a:solidFill>
                  <a:srgbClr val="0089A4"/>
                </a:solidFill>
              </a:rPr>
              <a:t> </a:t>
            </a:r>
            <a:r>
              <a:rPr lang="en-IN" sz="2000" dirty="0">
                <a:solidFill>
                  <a:schemeClr val="accent5">
                    <a:lumMod val="75000"/>
                  </a:schemeClr>
                </a:solidFill>
                <a:latin typeface="Liberation Mono"/>
                <a:cs typeface="Arial" panose="020B0604020202020204" pitchFamily="34" charset="0"/>
              </a:rPr>
              <a:t>=</a:t>
            </a:r>
            <a:r>
              <a:rPr lang="en-IN" sz="2000" dirty="0">
                <a:solidFill>
                  <a:srgbClr val="0089A4"/>
                </a:solidFill>
              </a:rPr>
              <a:t> </a:t>
            </a:r>
            <a:r>
              <a:rPr lang="en-IN" sz="2000" dirty="0">
                <a:solidFill>
                  <a:srgbClr val="92D050"/>
                </a:solidFill>
              </a:rPr>
              <a:t>10</a:t>
            </a:r>
            <a:endParaRPr lang="en-IN" sz="2000" dirty="0">
              <a:solidFill>
                <a:srgbClr val="0089A4"/>
              </a:solidFill>
            </a:endParaRPr>
          </a:p>
        </p:txBody>
      </p:sp>
      <p:sp>
        <p:nvSpPr>
          <p:cNvPr id="2" name="Rectangle 1"/>
          <p:cNvSpPr/>
          <p:nvPr/>
        </p:nvSpPr>
        <p:spPr>
          <a:xfrm>
            <a:off x="152400" y="4876800"/>
            <a:ext cx="5051768" cy="369332"/>
          </a:xfrm>
          <a:prstGeom prst="rect">
            <a:avLst/>
          </a:prstGeom>
        </p:spPr>
        <p:txBody>
          <a:bodyPr wrap="non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5640641"/>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228600" y="1475124"/>
            <a:ext cx="8686800" cy="317009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Char char="•"/>
              <a:tabLst/>
            </a:pPr>
            <a:r>
              <a:rPr kumimoji="0" lang="en-US" sz="2000" b="1"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Simple / Atomic Attribute       --VS--        Composite Attribute</a:t>
            </a:r>
            <a:endParaRPr kumimoji="0" lang="en-US" sz="1100" b="0" u="none" strike="noStrike" cap="none" normalizeH="0" baseline="0" dirty="0">
              <a:ln>
                <a:noFill/>
              </a:ln>
              <a:solidFill>
                <a:schemeClr val="bg2">
                  <a:lumMod val="50000"/>
                </a:schemeClr>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1"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a:t>
            </a:r>
            <a:r>
              <a:rPr kumimoji="0" lang="en-US" sz="2000" b="0"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(Can’t be divided further)                            (Can be divided further)</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100" b="0" u="none" strike="noStrike" cap="none" normalizeH="0" baseline="0" dirty="0">
              <a:ln>
                <a:noFill/>
              </a:ln>
              <a:solidFill>
                <a:schemeClr val="bg2">
                  <a:lumMod val="50000"/>
                </a:schemeClr>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2000" b="1"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Single Value Attribute             --VS--        Multi Valued Attribute </a:t>
            </a:r>
            <a:endParaRPr kumimoji="0" lang="en-US" sz="1100" b="0" u="none" strike="noStrike" cap="none" normalizeH="0" baseline="0" dirty="0">
              <a:ln>
                <a:noFill/>
              </a:ln>
              <a:solidFill>
                <a:schemeClr val="bg2">
                  <a:lumMod val="50000"/>
                </a:schemeClr>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0"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(Only One value) 		                  (Multiple values)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0"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a:t>
            </a:r>
            <a:endParaRPr kumimoji="0" lang="en-US" sz="1100" b="0" u="none" strike="noStrike" cap="none" normalizeH="0" baseline="0" dirty="0">
              <a:ln>
                <a:noFill/>
              </a:ln>
              <a:solidFill>
                <a:schemeClr val="bg2">
                  <a:lumMod val="50000"/>
                </a:schemeClr>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2000" b="1"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Stored Attribute                       --VS--        Derived Attribute</a:t>
            </a:r>
            <a:endParaRPr kumimoji="0" lang="en-US" sz="1100" b="0" u="none" strike="noStrike" cap="none" normalizeH="0" baseline="0" dirty="0">
              <a:ln>
                <a:noFill/>
              </a:ln>
              <a:solidFill>
                <a:schemeClr val="bg2">
                  <a:lumMod val="50000"/>
                </a:schemeClr>
              </a:solidFill>
              <a:effectLst/>
              <a:latin typeface="Arial" pitchFamily="34" charset="0"/>
              <a:cs typeface="Arial" pitchFamily="34" charset="0"/>
            </a:endParaRPr>
          </a:p>
          <a:p>
            <a:pPr lvl="0" eaLnBrk="0" fontAlgn="base" hangingPunct="0">
              <a:spcBef>
                <a:spcPct val="0"/>
              </a:spcBef>
              <a:spcAft>
                <a:spcPct val="0"/>
              </a:spcAft>
            </a:pPr>
            <a:r>
              <a:rPr kumimoji="0" lang="en-US" sz="2000" b="0"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a:t>
            </a:r>
            <a:r>
              <a:rPr lang="en-US" sz="2000" dirty="0">
                <a:solidFill>
                  <a:schemeClr val="bg2">
                    <a:lumMod val="50000"/>
                  </a:schemeClr>
                </a:solidFill>
                <a:latin typeface="Arial" pitchFamily="34" charset="0"/>
                <a:ea typeface="MS Mincho" pitchFamily="49" charset="-128"/>
                <a:cs typeface="Arial" pitchFamily="34" charset="0"/>
              </a:rPr>
              <a:t>(Only One value)</a:t>
            </a:r>
            <a:r>
              <a:rPr kumimoji="0" lang="en-US" sz="2000" b="0"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(Virtual)</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100" b="0" u="none" strike="noStrike" cap="none" normalizeH="0" baseline="0" dirty="0">
              <a:ln>
                <a:noFill/>
              </a:ln>
              <a:solidFill>
                <a:schemeClr val="bg2">
                  <a:lumMod val="50000"/>
                </a:schemeClr>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2000" b="1"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Complex Attribute </a:t>
            </a:r>
          </a:p>
          <a:p>
            <a:pPr marL="0" marR="0" lvl="0" indent="0" algn="l" defTabSz="914400" rtl="0" eaLnBrk="0" fontAlgn="base" latinLnBrk="0" hangingPunct="0">
              <a:lnSpc>
                <a:spcPct val="100000"/>
              </a:lnSpc>
              <a:spcBef>
                <a:spcPct val="0"/>
              </a:spcBef>
              <a:spcAft>
                <a:spcPct val="0"/>
              </a:spcAft>
              <a:buClrTx/>
              <a:buSzTx/>
              <a:tabLst/>
            </a:pPr>
            <a:r>
              <a:rPr lang="en-US" sz="2000" b="1" dirty="0">
                <a:solidFill>
                  <a:schemeClr val="bg2">
                    <a:lumMod val="50000"/>
                  </a:schemeClr>
                </a:solidFill>
                <a:latin typeface="Arial" pitchFamily="34" charset="0"/>
                <a:ea typeface="MS Mincho" pitchFamily="49" charset="-128"/>
                <a:cs typeface="Arial" pitchFamily="34" charset="0"/>
              </a:rPr>
              <a:t>  </a:t>
            </a:r>
            <a:r>
              <a:rPr kumimoji="0" lang="en-US" sz="2000" b="0"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(Composite &amp; Multivalued)</a:t>
            </a:r>
            <a:endParaRPr kumimoji="0" lang="en-US" sz="2800" b="0" u="none" strike="noStrike" cap="none" normalizeH="0" baseline="0" dirty="0">
              <a:ln>
                <a:noFill/>
              </a:ln>
              <a:solidFill>
                <a:schemeClr val="bg2">
                  <a:lumMod val="50000"/>
                </a:schemeClr>
              </a:solidFill>
              <a:effectLst/>
              <a:latin typeface="Arial" pitchFamily="34" charset="0"/>
              <a:cs typeface="Arial" pitchFamily="34" charset="0"/>
            </a:endParaRPr>
          </a:p>
        </p:txBody>
      </p:sp>
      <p:sp>
        <p:nvSpPr>
          <p:cNvPr id="5" name="Rectangle 4"/>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a:solidFill>
                  <a:srgbClr val="FFFF00"/>
                </a:solidFill>
                <a:latin typeface="Arial" pitchFamily="34" charset="0"/>
                <a:cs typeface="Arial" pitchFamily="34" charset="0"/>
              </a:rPr>
              <a:t>Attributes</a:t>
            </a:r>
          </a:p>
        </p:txBody>
      </p:sp>
    </p:spTree>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AUTO_INCREMENT</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762000"/>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52400" y="2429470"/>
            <a:ext cx="8839200" cy="830997"/>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1052058271"/>
      </p:ext>
    </p:extLst>
  </p:cSld>
  <p:clrMapOvr>
    <a:masterClrMapping/>
  </p:clrMapOvr>
  <p:transition/>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942814" y="3219653"/>
            <a:ext cx="7245448" cy="646331"/>
          </a:xfrm>
          <a:prstGeom prst="rect">
            <a:avLst/>
          </a:prstGeom>
        </p:spPr>
        <p:txBody>
          <a:bodyPr wrap="square">
            <a:spAutoFit/>
          </a:bodyPr>
          <a:lstStyle/>
          <a:p>
            <a:r>
              <a:rPr lang="en-US" dirty="0">
                <a:solidFill>
                  <a:srgbClr val="006C86"/>
                </a:solidFill>
              </a:rPr>
              <a:t>Values of a generated column are computed from an expression included in the column definition.</a:t>
            </a:r>
          </a:p>
        </p:txBody>
      </p:sp>
      <p:sp>
        <p:nvSpPr>
          <p:cNvPr id="3" name="Rectangle 2">
            <a:extLst>
              <a:ext uri="{FF2B5EF4-FFF2-40B4-BE49-F238E27FC236}">
                <a16:creationId xmlns:a16="http://schemas.microsoft.com/office/drawing/2014/main" id="{CCD9D0F2-873F-4D34-9E41-7F69540880AE}"/>
              </a:ext>
            </a:extLst>
          </p:cNvPr>
          <p:cNvSpPr/>
          <p:nvPr/>
        </p:nvSpPr>
        <p:spPr>
          <a:xfrm>
            <a:off x="94580" y="141600"/>
            <a:ext cx="8941916" cy="1631216"/>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6C86"/>
                </a:solidFill>
              </a:rPr>
              <a:t>Stored functions and user-defined functions are not permitted.</a:t>
            </a:r>
          </a:p>
          <a:p>
            <a:pPr marL="285750" indent="-285750">
              <a:buFont typeface="Arial" panose="020B0604020202020204" pitchFamily="34" charset="0"/>
              <a:buChar char="•"/>
            </a:pPr>
            <a:r>
              <a:rPr lang="en-IN" sz="1600" dirty="0">
                <a:solidFill>
                  <a:srgbClr val="006C86"/>
                </a:solidFill>
              </a:rPr>
              <a:t>Stored procedure and function parameters are not permitted.</a:t>
            </a:r>
          </a:p>
          <a:p>
            <a:pPr marL="285750" indent="-285750">
              <a:buFont typeface="Arial" panose="020B0604020202020204" pitchFamily="34" charset="0"/>
              <a:buChar char="•"/>
            </a:pPr>
            <a:r>
              <a:rPr lang="en-IN" sz="1600" dirty="0">
                <a:solidFill>
                  <a:srgbClr val="006C86"/>
                </a:solidFill>
              </a:rPr>
              <a:t>Variables (system variables, user-defined variables, and stored program local variables) are not permitted.</a:t>
            </a:r>
          </a:p>
          <a:p>
            <a:pPr marL="285750" indent="-285750">
              <a:buFont typeface="Arial" panose="020B0604020202020204" pitchFamily="34" charset="0"/>
              <a:buChar char="•"/>
            </a:pPr>
            <a:r>
              <a:rPr lang="en-IN" sz="1600" dirty="0">
                <a:solidFill>
                  <a:srgbClr val="006C86"/>
                </a:solidFill>
              </a:rPr>
              <a:t>Subqueries are not permitted.</a:t>
            </a:r>
          </a:p>
          <a:p>
            <a:pPr marL="285750" indent="-285750">
              <a:buFont typeface="Arial" panose="020B0604020202020204" pitchFamily="34" charset="0"/>
              <a:buChar char="•"/>
            </a:pPr>
            <a:r>
              <a:rPr lang="en-IN" sz="1600" dirty="0">
                <a:solidFill>
                  <a:srgbClr val="006C86"/>
                </a:solidFill>
              </a:rPr>
              <a:t>The AUTO_INCREMENT attribute cannot be used in a generated column definition.</a:t>
            </a:r>
          </a:p>
        </p:txBody>
      </p:sp>
      <p:sp>
        <p:nvSpPr>
          <p:cNvPr id="5" name="Rectangle 4">
            <a:extLst>
              <a:ext uri="{FF2B5EF4-FFF2-40B4-BE49-F238E27FC236}">
                <a16:creationId xmlns:a16="http://schemas.microsoft.com/office/drawing/2014/main" id="{79560E6C-F891-48A7-932E-505EAA3E2AFC}"/>
              </a:ext>
            </a:extLst>
          </p:cNvPr>
          <p:cNvSpPr/>
          <p:nvPr/>
        </p:nvSpPr>
        <p:spPr>
          <a:xfrm>
            <a:off x="1032165" y="4135300"/>
            <a:ext cx="7173440" cy="923330"/>
          </a:xfrm>
          <a:prstGeom prst="rect">
            <a:avLst/>
          </a:prstGeom>
        </p:spPr>
        <p:txBody>
          <a:bodyPr wrap="square">
            <a:spAutoFit/>
          </a:bodyPr>
          <a:lstStyle/>
          <a:p>
            <a:r>
              <a:rPr lang="en-US" dirty="0">
                <a:solidFill>
                  <a:srgbClr val="00B0F0"/>
                </a:solidFill>
                <a:latin typeface="Gill Sans MT (Body)"/>
              </a:rPr>
              <a:t>The expression can contain literals, built-in functions with no parameters, operators, or references to any column within the same table. If you use a function, it must be scalar and deterministic.</a:t>
            </a:r>
            <a:endParaRPr lang="en-IN" dirty="0">
              <a:solidFill>
                <a:srgbClr val="00B0F0"/>
              </a:solidFill>
              <a:latin typeface="Gill Sans MT (Body)"/>
            </a:endParaRPr>
          </a:p>
        </p:txBody>
      </p:sp>
    </p:spTree>
    <p:extLst>
      <p:ext uri="{BB962C8B-B14F-4D97-AF65-F5344CB8AC3E}">
        <p14:creationId xmlns:p14="http://schemas.microsoft.com/office/powerpoint/2010/main" val="4085141194"/>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Virtual column - GENERATED ALWAYS</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762000"/>
            <a:ext cx="8839200" cy="923330"/>
          </a:xfrm>
          <a:prstGeom prst="rect">
            <a:avLst/>
          </a:prstGeom>
          <a:solidFill>
            <a:srgbClr val="FEF810"/>
          </a:solidFill>
        </p:spPr>
        <p:txBody>
          <a:bodyPr wrap="square">
            <a:spAutoFit/>
          </a:bodyPr>
          <a:lstStyle/>
          <a:p>
            <a:r>
              <a:rPr lang="en-IN" i="1" dirty="0">
                <a:latin typeface="Arial" panose="020B0604020202020204" pitchFamily="34" charset="0"/>
                <a:cs typeface="Arial" panose="020B0604020202020204" pitchFamily="34" charset="0"/>
              </a:rPr>
              <a:t>CREATE TABLE supports the specification of generated columns. Values of a generated column are computed from an expression included in the column definition.</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110065" y="2667000"/>
            <a:ext cx="8881533" cy="1477328"/>
          </a:xfrm>
          <a:prstGeom prst="rect">
            <a:avLst/>
          </a:prstGeom>
        </p:spPr>
        <p:txBody>
          <a:bodyPr wrap="square">
            <a:spAutoFit/>
          </a:bodyPr>
          <a:lstStyle/>
          <a:p>
            <a:pPr marL="285750" indent="-285750">
              <a:buFont typeface="Arial" panose="020B0604020202020204" pitchFamily="34" charset="0"/>
              <a:buChar char="•"/>
            </a:pPr>
            <a:r>
              <a:rPr lang="en-IN" b="1" dirty="0"/>
              <a:t>VIRTUAL</a:t>
            </a:r>
            <a:r>
              <a:rPr lang="en-IN" dirty="0"/>
              <a:t>: Column values are not stored, but are evaluated when rows are read, immediately after any BEFORE triggers. A virtual column takes no storage.</a:t>
            </a:r>
          </a:p>
          <a:p>
            <a:endParaRPr lang="en-IN" dirty="0"/>
          </a:p>
          <a:p>
            <a:pPr marL="285750" indent="-285750">
              <a:buFont typeface="Arial" panose="020B0604020202020204" pitchFamily="34" charset="0"/>
              <a:buChar char="•"/>
            </a:pPr>
            <a:r>
              <a:rPr lang="en-IN" b="1" dirty="0"/>
              <a:t>STORED</a:t>
            </a:r>
            <a:r>
              <a:rPr lang="en-IN" dirty="0"/>
              <a:t>: Column values are evaluated and stored when rows are inserted or updated. A stored column does require storage space and can be indexed.</a:t>
            </a:r>
          </a:p>
        </p:txBody>
      </p:sp>
      <p:sp>
        <p:nvSpPr>
          <p:cNvPr id="9" name="Rectangle 8"/>
          <p:cNvSpPr/>
          <p:nvPr/>
        </p:nvSpPr>
        <p:spPr>
          <a:xfrm>
            <a:off x="152400" y="4933433"/>
            <a:ext cx="8839198" cy="1138773"/>
          </a:xfrm>
          <a:prstGeom prst="rect">
            <a:avLst/>
          </a:prstGeom>
        </p:spPr>
        <p:txBody>
          <a:bodyPr wrap="square">
            <a:spAutoFit/>
          </a:bodyPr>
          <a:lstStyle/>
          <a:p>
            <a:r>
              <a:rPr lang="en-IN" sz="1700" dirty="0">
                <a:solidFill>
                  <a:srgbClr val="0077AA"/>
                </a:solidFill>
                <a:latin typeface="Liberation Mono"/>
              </a:rPr>
              <a:t>CREATE</a:t>
            </a:r>
            <a:r>
              <a:rPr lang="en-IN" sz="1700" dirty="0">
                <a:solidFill>
                  <a:srgbClr val="000000"/>
                </a:solidFill>
                <a:latin typeface="Liberation Mono"/>
              </a:rPr>
              <a:t> </a:t>
            </a:r>
            <a:r>
              <a:rPr lang="en-IN" sz="1700" dirty="0">
                <a:solidFill>
                  <a:srgbClr val="0077AA"/>
                </a:solidFill>
                <a:latin typeface="Liberation Mono"/>
              </a:rPr>
              <a:t>TABLE</a:t>
            </a:r>
            <a:r>
              <a:rPr lang="en-IN" sz="1700" dirty="0">
                <a:solidFill>
                  <a:srgbClr val="000000"/>
                </a:solidFill>
                <a:latin typeface="Liberation Mono"/>
              </a:rPr>
              <a:t> Person </a:t>
            </a:r>
            <a:r>
              <a:rPr lang="en-IN" sz="1700" dirty="0">
                <a:solidFill>
                  <a:srgbClr val="999999"/>
                </a:solidFill>
                <a:latin typeface="Liberation Mono"/>
              </a:rPr>
              <a:t>(</a:t>
            </a:r>
          </a:p>
          <a:p>
            <a:r>
              <a:rPr lang="en-IN" sz="1700" dirty="0">
                <a:solidFill>
                  <a:srgbClr val="000000"/>
                </a:solidFill>
                <a:latin typeface="Liberation Mono"/>
              </a:rPr>
              <a:t>firstName </a:t>
            </a:r>
            <a:r>
              <a:rPr lang="en-IN" sz="1700" dirty="0">
                <a:solidFill>
                  <a:srgbClr val="834689"/>
                </a:solidFill>
                <a:latin typeface="Liberation Mono"/>
              </a:rPr>
              <a:t>VARCHAR</a:t>
            </a:r>
            <a:r>
              <a:rPr lang="en-IN" sz="1700" dirty="0">
                <a:latin typeface="Liberation Mono"/>
              </a:rPr>
              <a:t>(</a:t>
            </a:r>
            <a:r>
              <a:rPr lang="en-IN" sz="1700" dirty="0">
                <a:solidFill>
                  <a:srgbClr val="834689"/>
                </a:solidFill>
                <a:latin typeface="Liberation Mono"/>
              </a:rPr>
              <a:t>10</a:t>
            </a:r>
            <a:r>
              <a:rPr lang="en-IN" sz="1700" dirty="0">
                <a:solidFill>
                  <a:srgbClr val="000000"/>
                </a:solidFill>
                <a:latin typeface="Liberation Mono"/>
              </a:rPr>
              <a:t>)</a:t>
            </a:r>
            <a:r>
              <a:rPr lang="en-IN" sz="1700" dirty="0">
                <a:solidFill>
                  <a:srgbClr val="999999"/>
                </a:solidFill>
                <a:latin typeface="Liberation Mono"/>
              </a:rPr>
              <a:t>,</a:t>
            </a:r>
            <a:r>
              <a:rPr lang="en-IN" sz="1700" dirty="0">
                <a:solidFill>
                  <a:srgbClr val="000000"/>
                </a:solidFill>
                <a:latin typeface="Liberation Mono"/>
              </a:rPr>
              <a:t> </a:t>
            </a:r>
          </a:p>
          <a:p>
            <a:r>
              <a:rPr lang="en-IN" sz="1700" dirty="0">
                <a:solidFill>
                  <a:srgbClr val="000000"/>
                </a:solidFill>
                <a:latin typeface="Liberation Mono"/>
              </a:rPr>
              <a:t>lastName </a:t>
            </a:r>
            <a:r>
              <a:rPr lang="en-IN" sz="1700" dirty="0">
                <a:solidFill>
                  <a:srgbClr val="834689"/>
                </a:solidFill>
                <a:latin typeface="Liberation Mono"/>
              </a:rPr>
              <a:t>VARCHAR</a:t>
            </a:r>
            <a:r>
              <a:rPr lang="en-IN" sz="1700" dirty="0">
                <a:latin typeface="Liberation Mono"/>
              </a:rPr>
              <a:t>(</a:t>
            </a:r>
            <a:r>
              <a:rPr lang="en-IN" sz="1700" dirty="0">
                <a:solidFill>
                  <a:srgbClr val="834689"/>
                </a:solidFill>
                <a:latin typeface="Liberation Mono"/>
              </a:rPr>
              <a:t>10</a:t>
            </a:r>
            <a:r>
              <a:rPr lang="en-IN" sz="1700" dirty="0">
                <a:solidFill>
                  <a:srgbClr val="000000"/>
                </a:solidFill>
                <a:latin typeface="Liberation Mono"/>
              </a:rPr>
              <a:t>)</a:t>
            </a:r>
            <a:r>
              <a:rPr lang="en-IN" sz="1700" dirty="0">
                <a:solidFill>
                  <a:srgbClr val="999999"/>
                </a:solidFill>
                <a:latin typeface="Liberation Mono"/>
              </a:rPr>
              <a:t>,</a:t>
            </a:r>
            <a:r>
              <a:rPr lang="en-IN" sz="1700" dirty="0">
                <a:solidFill>
                  <a:srgbClr val="000000"/>
                </a:solidFill>
                <a:latin typeface="Liberation Mono"/>
              </a:rPr>
              <a:t> </a:t>
            </a:r>
          </a:p>
          <a:p>
            <a:r>
              <a:rPr lang="en-IN" sz="1700" dirty="0">
                <a:solidFill>
                  <a:srgbClr val="000000"/>
                </a:solidFill>
                <a:latin typeface="Liberation Mono"/>
              </a:rPr>
              <a:t>emailID </a:t>
            </a:r>
            <a:r>
              <a:rPr lang="en-IN" sz="1700" dirty="0">
                <a:solidFill>
                  <a:srgbClr val="834689"/>
                </a:solidFill>
                <a:latin typeface="Liberation Mono"/>
              </a:rPr>
              <a:t>VARCHAR</a:t>
            </a:r>
            <a:r>
              <a:rPr lang="en-IN" sz="1700" dirty="0">
                <a:latin typeface="Liberation Mono"/>
              </a:rPr>
              <a:t>(</a:t>
            </a:r>
            <a:r>
              <a:rPr lang="en-IN" sz="1700" dirty="0">
                <a:solidFill>
                  <a:srgbClr val="834689"/>
                </a:solidFill>
                <a:latin typeface="Liberation Mono"/>
              </a:rPr>
              <a:t>40</a:t>
            </a:r>
            <a:r>
              <a:rPr lang="en-IN" sz="1700" dirty="0">
                <a:solidFill>
                  <a:srgbClr val="000000"/>
                </a:solidFill>
                <a:latin typeface="Liberation Mono"/>
              </a:rPr>
              <a:t>)</a:t>
            </a:r>
            <a:r>
              <a:rPr lang="en-IN" sz="1700" dirty="0">
                <a:solidFill>
                  <a:srgbClr val="999999"/>
                </a:solidFill>
                <a:latin typeface="Liberation Mono"/>
              </a:rPr>
              <a:t> </a:t>
            </a:r>
            <a:r>
              <a:rPr lang="en-IN" sz="1700" dirty="0">
                <a:solidFill>
                  <a:srgbClr val="0077AA"/>
                </a:solidFill>
                <a:latin typeface="Liberation Mono"/>
              </a:rPr>
              <a:t>GENERATED ALWAYS AS</a:t>
            </a:r>
            <a:r>
              <a:rPr lang="en-IN" sz="1700" dirty="0">
                <a:solidFill>
                  <a:srgbClr val="000000"/>
                </a:solidFill>
                <a:latin typeface="Liberation Mono"/>
              </a:rPr>
              <a:t> </a:t>
            </a:r>
            <a:r>
              <a:rPr lang="en-IN" sz="1700" dirty="0">
                <a:solidFill>
                  <a:srgbClr val="999999"/>
                </a:solidFill>
                <a:latin typeface="Liberation Mono"/>
              </a:rPr>
              <a:t>(concat(</a:t>
            </a:r>
            <a:r>
              <a:rPr lang="en-IN" sz="1700" dirty="0">
                <a:latin typeface="Liberation Mono"/>
              </a:rPr>
              <a:t>firstName, '.', lastName</a:t>
            </a:r>
            <a:r>
              <a:rPr lang="en-IN" sz="1700" dirty="0">
                <a:solidFill>
                  <a:srgbClr val="999999"/>
                </a:solidFill>
                <a:latin typeface="Liberation Mono"/>
              </a:rPr>
              <a:t>)));</a:t>
            </a:r>
            <a:endParaRPr lang="en-IN" sz="1700" dirty="0"/>
          </a:p>
        </p:txBody>
      </p:sp>
      <p:sp>
        <p:nvSpPr>
          <p:cNvPr id="11" name="Rectangle 10"/>
          <p:cNvSpPr/>
          <p:nvPr/>
        </p:nvSpPr>
        <p:spPr>
          <a:xfrm>
            <a:off x="162277" y="4386660"/>
            <a:ext cx="8819443" cy="400110"/>
          </a:xfrm>
          <a:prstGeom prst="rect">
            <a:avLst/>
          </a:prstGeom>
        </p:spPr>
        <p:txBody>
          <a:bodyPr wrap="square">
            <a:spAutoFit/>
          </a:bodyPr>
          <a:lstStyle/>
          <a:p>
            <a:r>
              <a:rPr lang="en-IN" sz="2000" dirty="0">
                <a:solidFill>
                  <a:srgbClr val="669900"/>
                </a:solidFill>
                <a:latin typeface="Liberation Mono"/>
              </a:rPr>
              <a:t>Note: The</a:t>
            </a:r>
            <a:r>
              <a:rPr lang="en-IN" sz="2000" dirty="0">
                <a:latin typeface="Liberation Mono"/>
              </a:rPr>
              <a:t> </a:t>
            </a:r>
            <a:r>
              <a:rPr lang="en-IN" sz="2000" dirty="0">
                <a:solidFill>
                  <a:srgbClr val="669900"/>
                </a:solidFill>
                <a:latin typeface="Liberation Mono"/>
              </a:rPr>
              <a:t>default</a:t>
            </a:r>
            <a:r>
              <a:rPr lang="en-IN" sz="2000" dirty="0">
                <a:latin typeface="Liberation Mono"/>
              </a:rPr>
              <a:t> </a:t>
            </a:r>
            <a:r>
              <a:rPr lang="en-IN" sz="2000" dirty="0">
                <a:solidFill>
                  <a:srgbClr val="669900"/>
                </a:solidFill>
                <a:latin typeface="Liberation Mono"/>
              </a:rPr>
              <a:t>is VIRTUAL if neither keyword is specified.</a:t>
            </a:r>
          </a:p>
        </p:txBody>
      </p:sp>
      <p:sp>
        <p:nvSpPr>
          <p:cNvPr id="8" name="Rectangle 7"/>
          <p:cNvSpPr/>
          <p:nvPr/>
        </p:nvSpPr>
        <p:spPr>
          <a:xfrm>
            <a:off x="135466" y="1853975"/>
            <a:ext cx="8856133" cy="646331"/>
          </a:xfrm>
          <a:prstGeom prst="rect">
            <a:avLst/>
          </a:prstGeom>
        </p:spPr>
        <p:txBody>
          <a:bodyPr wrap="square">
            <a:spAutoFit/>
          </a:bodyPr>
          <a:lstStyle/>
          <a:p>
            <a:r>
              <a:rPr lang="en-IN" i="1" dirty="0">
                <a:solidFill>
                  <a:srgbClr val="000000"/>
                </a:solidFill>
                <a:latin typeface="Liberation Mono"/>
              </a:rPr>
              <a:t>col_name</a:t>
            </a:r>
            <a:r>
              <a:rPr lang="en-IN" dirty="0">
                <a:solidFill>
                  <a:srgbClr val="000000"/>
                </a:solidFill>
                <a:latin typeface="Liberation Mono"/>
              </a:rPr>
              <a:t> </a:t>
            </a:r>
            <a:r>
              <a:rPr lang="en-IN" i="1" dirty="0">
                <a:solidFill>
                  <a:srgbClr val="000000"/>
                </a:solidFill>
                <a:latin typeface="Liberation Mono"/>
              </a:rPr>
              <a:t>data_type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GENERATED</a:t>
            </a:r>
            <a:r>
              <a:rPr lang="en-IN" dirty="0">
                <a:solidFill>
                  <a:srgbClr val="000000"/>
                </a:solidFill>
                <a:latin typeface="Liberation Mono"/>
              </a:rPr>
              <a:t> </a:t>
            </a:r>
            <a:r>
              <a:rPr lang="en-IN" dirty="0">
                <a:solidFill>
                  <a:srgbClr val="0077AA"/>
                </a:solidFill>
                <a:latin typeface="Liberation Mono"/>
              </a:rPr>
              <a:t>ALWAYS</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a:t>
            </a:r>
            <a:r>
              <a:rPr lang="en-IN" dirty="0">
                <a:solidFill>
                  <a:srgbClr val="999999"/>
                </a:solidFill>
                <a:latin typeface="Liberation Mono"/>
              </a:rPr>
              <a:t>(</a:t>
            </a:r>
            <a:r>
              <a:rPr lang="en-IN" i="1" dirty="0">
                <a:solidFill>
                  <a:srgbClr val="000000"/>
                </a:solidFill>
                <a:latin typeface="Liberation Mono"/>
              </a:rPr>
              <a:t>expression</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VIRTUAL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STORED</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NOT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NULL</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UNIQUE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PRIMARY</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COMMENT</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string</a:t>
            </a:r>
            <a:r>
              <a:rPr lang="en-IN" dirty="0">
                <a:solidFill>
                  <a:srgbClr val="669900"/>
                </a:solidFill>
                <a:latin typeface="Liberation Mono"/>
              </a:rPr>
              <a:t>'</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560504821"/>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Virtual column - GENERATED ALWAYS</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762000"/>
            <a:ext cx="8839200" cy="923330"/>
          </a:xfrm>
          <a:prstGeom prst="rect">
            <a:avLst/>
          </a:prstGeom>
          <a:solidFill>
            <a:srgbClr val="FEF810"/>
          </a:solidFill>
        </p:spPr>
        <p:txBody>
          <a:bodyPr wrap="square">
            <a:spAutoFit/>
          </a:bodyPr>
          <a:lstStyle/>
          <a:p>
            <a:r>
              <a:rPr lang="en-IN" i="1" dirty="0">
                <a:latin typeface="Arial" panose="020B0604020202020204" pitchFamily="34" charset="0"/>
                <a:cs typeface="Arial" panose="020B0604020202020204" pitchFamily="34" charset="0"/>
              </a:rPr>
              <a:t>CREATE TABLE supports the specification of generated columns. Values of a generated column are computed from an expression included in the column definition.</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228600" y="2887288"/>
            <a:ext cx="8159824" cy="369332"/>
          </a:xfrm>
          <a:prstGeom prst="rect">
            <a:avLst/>
          </a:prstGeom>
          <a:solidFill>
            <a:schemeClr val="tx1"/>
          </a:solidFill>
        </p:spPr>
        <p:txBody>
          <a:bodyPr wrap="square">
            <a:spAutoFit/>
          </a:bodyPr>
          <a:lstStyle/>
          <a:p>
            <a:r>
              <a:rPr lang="en-IN" i="1" dirty="0">
                <a:solidFill>
                  <a:srgbClr val="CFFF21"/>
                </a:solidFill>
              </a:rPr>
              <a:t>Triggers cannot use NEW.col_name or use OLD.col_name to refer to generated columns.</a:t>
            </a:r>
          </a:p>
        </p:txBody>
      </p:sp>
      <p:sp>
        <p:nvSpPr>
          <p:cNvPr id="5" name="Rectangle 4"/>
          <p:cNvSpPr/>
          <p:nvPr/>
        </p:nvSpPr>
        <p:spPr>
          <a:xfrm>
            <a:off x="166255" y="3885411"/>
            <a:ext cx="8828313" cy="1477328"/>
          </a:xfrm>
          <a:prstGeom prst="rect">
            <a:avLst/>
          </a:prstGeom>
        </p:spPr>
        <p:txBody>
          <a:bodyPr wrap="square">
            <a:spAutoFit/>
          </a:bodyPr>
          <a:lstStyle/>
          <a:p>
            <a:r>
              <a:rPr lang="en-IN" b="1" dirty="0"/>
              <a:t>CREATE TABLE ... LIKE</a:t>
            </a:r>
            <a:r>
              <a:rPr lang="en-IN" dirty="0"/>
              <a:t>, the destination table </a:t>
            </a:r>
            <a:r>
              <a:rPr lang="en-IN" i="1" dirty="0">
                <a:solidFill>
                  <a:srgbClr val="0089A4"/>
                </a:solidFill>
              </a:rPr>
              <a:t>preserves generated column information</a:t>
            </a:r>
            <a:r>
              <a:rPr lang="en-IN" dirty="0"/>
              <a:t> from the original table.</a:t>
            </a:r>
          </a:p>
          <a:p>
            <a:endParaRPr lang="en-IN" dirty="0"/>
          </a:p>
          <a:p>
            <a:r>
              <a:rPr lang="en-IN" b="1" dirty="0"/>
              <a:t>CREATE TABLE ... SELECT</a:t>
            </a:r>
            <a:r>
              <a:rPr lang="en-IN" dirty="0"/>
              <a:t>, the destination table </a:t>
            </a:r>
            <a:r>
              <a:rPr lang="en-IN" i="1" dirty="0">
                <a:solidFill>
                  <a:srgbClr val="0089A4"/>
                </a:solidFill>
              </a:rPr>
              <a:t>does not preserves generated column information</a:t>
            </a:r>
            <a:r>
              <a:rPr lang="en-IN" dirty="0"/>
              <a:t> from the original table.</a:t>
            </a:r>
          </a:p>
        </p:txBody>
      </p:sp>
      <p:sp>
        <p:nvSpPr>
          <p:cNvPr id="7" name="Rectangle 6"/>
          <p:cNvSpPr/>
          <p:nvPr/>
        </p:nvSpPr>
        <p:spPr>
          <a:xfrm>
            <a:off x="135466" y="1853975"/>
            <a:ext cx="8856133" cy="646331"/>
          </a:xfrm>
          <a:prstGeom prst="rect">
            <a:avLst/>
          </a:prstGeom>
        </p:spPr>
        <p:txBody>
          <a:bodyPr wrap="square">
            <a:spAutoFit/>
          </a:bodyPr>
          <a:lstStyle/>
          <a:p>
            <a:r>
              <a:rPr lang="en-IN" i="1" dirty="0">
                <a:solidFill>
                  <a:srgbClr val="000000"/>
                </a:solidFill>
                <a:latin typeface="Liberation Mono"/>
              </a:rPr>
              <a:t>col_name</a:t>
            </a:r>
            <a:r>
              <a:rPr lang="en-IN" dirty="0">
                <a:solidFill>
                  <a:srgbClr val="000000"/>
                </a:solidFill>
                <a:latin typeface="Liberation Mono"/>
              </a:rPr>
              <a:t> </a:t>
            </a:r>
            <a:r>
              <a:rPr lang="en-IN" i="1" dirty="0">
                <a:solidFill>
                  <a:srgbClr val="000000"/>
                </a:solidFill>
                <a:latin typeface="Liberation Mono"/>
              </a:rPr>
              <a:t>data_type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GENERATED</a:t>
            </a:r>
            <a:r>
              <a:rPr lang="en-IN" dirty="0">
                <a:solidFill>
                  <a:srgbClr val="000000"/>
                </a:solidFill>
                <a:latin typeface="Liberation Mono"/>
              </a:rPr>
              <a:t> </a:t>
            </a:r>
            <a:r>
              <a:rPr lang="en-IN" dirty="0">
                <a:solidFill>
                  <a:srgbClr val="0077AA"/>
                </a:solidFill>
                <a:latin typeface="Liberation Mono"/>
              </a:rPr>
              <a:t>ALWAYS</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a:t>
            </a:r>
            <a:r>
              <a:rPr lang="en-IN" dirty="0">
                <a:solidFill>
                  <a:srgbClr val="999999"/>
                </a:solidFill>
                <a:latin typeface="Liberation Mono"/>
              </a:rPr>
              <a:t>(</a:t>
            </a:r>
            <a:r>
              <a:rPr lang="en-IN" i="1" dirty="0">
                <a:solidFill>
                  <a:srgbClr val="000000"/>
                </a:solidFill>
                <a:latin typeface="Liberation Mono"/>
              </a:rPr>
              <a:t>expression</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VIRTUAL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STORED</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NOT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NULL</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UNIQUE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PRIMARY</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COMMENT</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string</a:t>
            </a:r>
            <a:r>
              <a:rPr lang="en-IN" dirty="0">
                <a:solidFill>
                  <a:srgbClr val="669900"/>
                </a:solidFill>
                <a:latin typeface="Liberation Mono"/>
              </a:rPr>
              <a:t>'</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964029205"/>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zerofill column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28649" y="756912"/>
            <a:ext cx="8839200" cy="923330"/>
          </a:xfrm>
          <a:prstGeom prst="rect">
            <a:avLst/>
          </a:prstGeom>
          <a:solidFill>
            <a:schemeClr val="accent4">
              <a:lumMod val="40000"/>
              <a:lumOff val="60000"/>
            </a:schemeClr>
          </a:solidFill>
        </p:spPr>
        <p:txBody>
          <a:bodyPr wrap="square">
            <a:spAutoFit/>
          </a:bodyPr>
          <a:lstStyle/>
          <a:p>
            <a:pPr algn="just"/>
            <a:r>
              <a:rPr lang="en-IN" dirty="0"/>
              <a:t>When you select a column with type ZEROFILL it pads the displayed value of the field with zeros up to the display width specified in the column definition. Values longer than the display width are not truncated.</a:t>
            </a:r>
            <a:endParaRPr lang="en-IN" dirty="0">
              <a:latin typeface="Calibri" panose="020F0502020204030204" pitchFamily="34" charset="0"/>
              <a:cs typeface="Calibri" panose="020F0502020204030204" pitchFamily="34" charset="0"/>
            </a:endParaRPr>
          </a:p>
        </p:txBody>
      </p:sp>
      <p:sp>
        <p:nvSpPr>
          <p:cNvPr id="3" name="Rectangle 2"/>
          <p:cNvSpPr/>
          <p:nvPr/>
        </p:nvSpPr>
        <p:spPr>
          <a:xfrm>
            <a:off x="128649" y="2852936"/>
            <a:ext cx="8839200" cy="1754326"/>
          </a:xfrm>
          <a:prstGeom prst="rect">
            <a:avLst/>
          </a:prstGeom>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(x </a:t>
            </a:r>
            <a:r>
              <a:rPr lang="en-IN" dirty="0">
                <a:solidFill>
                  <a:srgbClr val="834689"/>
                </a:solidFill>
                <a:latin typeface="Liberation Mono"/>
              </a:rPr>
              <a:t>INT(8) </a:t>
            </a:r>
            <a:r>
              <a:rPr lang="en-IN" dirty="0">
                <a:solidFill>
                  <a:srgbClr val="DD4A68"/>
                </a:solidFill>
                <a:latin typeface="Liberation Mono"/>
              </a:rPr>
              <a:t>ZEROFILL</a:t>
            </a:r>
            <a:r>
              <a:rPr lang="en-IN" dirty="0">
                <a:latin typeface="Liberation Mono"/>
              </a:rPr>
              <a:t> NOT NULL, y </a:t>
            </a:r>
            <a:r>
              <a:rPr lang="en-IN" dirty="0">
                <a:solidFill>
                  <a:srgbClr val="834689"/>
                </a:solidFill>
                <a:latin typeface="Liberation Mono"/>
              </a:rPr>
              <a:t>INT(8)</a:t>
            </a:r>
            <a:r>
              <a:rPr lang="en-IN" dirty="0">
                <a:latin typeface="Liberation Mono"/>
              </a:rPr>
              <a:t> NOT NULL);</a:t>
            </a:r>
          </a:p>
          <a:p>
            <a:endParaRPr lang="en-IN" dirty="0">
              <a:solidFill>
                <a:srgbClr val="0077AA"/>
              </a:solidFill>
              <a:latin typeface="Liberation Mono"/>
            </a:endParaRP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(x, y) </a:t>
            </a:r>
            <a:r>
              <a:rPr lang="en-IN" dirty="0">
                <a:solidFill>
                  <a:srgbClr val="0077AA"/>
                </a:solidFill>
                <a:latin typeface="Liberation Mono"/>
              </a:rPr>
              <a:t>VALUES</a:t>
            </a:r>
            <a:r>
              <a:rPr lang="en-IN" dirty="0">
                <a:latin typeface="Liberation Mono"/>
              </a:rPr>
              <a:t> (1, 1), (12, 12), (123, 123), (123456789, 123456789);</a:t>
            </a:r>
          </a:p>
          <a:p>
            <a:endParaRPr lang="en-IN" dirty="0">
              <a:solidFill>
                <a:srgbClr val="0077AA"/>
              </a:solidFill>
              <a:latin typeface="Liberation Mono"/>
            </a:endParaRPr>
          </a:p>
          <a:p>
            <a:r>
              <a:rPr lang="en-IN" dirty="0">
                <a:solidFill>
                  <a:srgbClr val="0077AA"/>
                </a:solidFill>
                <a:latin typeface="Liberation Mono"/>
              </a:rPr>
              <a:t>SELECT</a:t>
            </a:r>
            <a:r>
              <a:rPr lang="en-IN" dirty="0">
                <a:latin typeface="Liberation Mono"/>
              </a:rPr>
              <a:t> x, y </a:t>
            </a:r>
            <a:r>
              <a:rPr lang="en-IN" dirty="0">
                <a:solidFill>
                  <a:srgbClr val="0077AA"/>
                </a:solidFill>
                <a:latin typeface="Liberation Mono"/>
              </a:rPr>
              <a:t>FROM</a:t>
            </a:r>
            <a:r>
              <a:rPr lang="en-IN" dirty="0">
                <a:latin typeface="Liberation Mono"/>
              </a:rPr>
              <a:t> TEMP ;</a:t>
            </a:r>
          </a:p>
        </p:txBody>
      </p:sp>
      <p:sp>
        <p:nvSpPr>
          <p:cNvPr id="8" name="Rectangle 7"/>
          <p:cNvSpPr/>
          <p:nvPr/>
        </p:nvSpPr>
        <p:spPr>
          <a:xfrm>
            <a:off x="141348" y="1988840"/>
            <a:ext cx="8716932" cy="584775"/>
          </a:xfrm>
          <a:prstGeom prst="rect">
            <a:avLst/>
          </a:prstGeom>
          <a:solidFill>
            <a:srgbClr val="2658E6"/>
          </a:solidFill>
        </p:spPr>
        <p:txBody>
          <a:bodyPr wrap="square">
            <a:spAutoFit/>
          </a:bodyPr>
          <a:lstStyle/>
          <a:p>
            <a:r>
              <a:rPr lang="en-IN" sz="1600" dirty="0">
                <a:solidFill>
                  <a:schemeClr val="bg1"/>
                </a:solidFill>
              </a:rPr>
              <a:t>If you specify ZEROFILL for a numeric column, MySQL automatically adds the UNSIGNED attribute to the column.</a:t>
            </a:r>
          </a:p>
        </p:txBody>
      </p:sp>
      <p:sp>
        <p:nvSpPr>
          <p:cNvPr id="6" name="Rectangle 5"/>
          <p:cNvSpPr/>
          <p:nvPr/>
        </p:nvSpPr>
        <p:spPr>
          <a:xfrm>
            <a:off x="142876" y="4797152"/>
            <a:ext cx="8715404" cy="400110"/>
          </a:xfrm>
          <a:prstGeom prst="rect">
            <a:avLst/>
          </a:prstGeom>
        </p:spPr>
        <p:txBody>
          <a:bodyPr wrap="square">
            <a:spAutoFit/>
          </a:bodyPr>
          <a:lstStyle/>
          <a:p>
            <a:r>
              <a:rPr lang="en-US" sz="2000" b="1" dirty="0">
                <a:solidFill>
                  <a:srgbClr val="2658E6"/>
                </a:solidFill>
              </a:rPr>
              <a:t>Unsigned</a:t>
            </a:r>
            <a:r>
              <a:rPr lang="en-US" sz="2000" dirty="0">
                <a:solidFill>
                  <a:srgbClr val="2658E6"/>
                </a:solidFill>
              </a:rPr>
              <a:t> type can be used to permit only non-negative numbers</a:t>
            </a:r>
          </a:p>
        </p:txBody>
      </p:sp>
    </p:spTree>
    <p:extLst>
      <p:ext uri="{BB962C8B-B14F-4D97-AF65-F5344CB8AC3E}">
        <p14:creationId xmlns:p14="http://schemas.microsoft.com/office/powerpoint/2010/main" val="468722535"/>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3" name="Rectangle 2"/>
          <p:cNvSpPr/>
          <p:nvPr/>
        </p:nvSpPr>
        <p:spPr>
          <a:xfrm>
            <a:off x="304800" y="3869486"/>
            <a:ext cx="8534400" cy="1200329"/>
          </a:xfrm>
          <a:prstGeom prst="rect">
            <a:avLst/>
          </a:prstGeom>
        </p:spPr>
        <p:txBody>
          <a:bodyPr wrap="square">
            <a:spAutoFit/>
          </a:bodyPr>
          <a:lstStyle/>
          <a:p>
            <a:r>
              <a:rPr lang="en-IN" b="1" dirty="0"/>
              <a:t>PRI</a:t>
            </a:r>
            <a:r>
              <a:rPr lang="en-IN" dirty="0"/>
              <a:t> =&gt; primary key</a:t>
            </a:r>
          </a:p>
          <a:p>
            <a:r>
              <a:rPr lang="en-IN" b="1" dirty="0"/>
              <a:t>UNI</a:t>
            </a:r>
            <a:r>
              <a:rPr lang="en-IN" dirty="0"/>
              <a:t> =&gt; unique key</a:t>
            </a:r>
          </a:p>
          <a:p>
            <a:r>
              <a:rPr lang="en-IN" b="1" dirty="0"/>
              <a:t>MUL</a:t>
            </a:r>
            <a:r>
              <a:rPr lang="en-IN" dirty="0"/>
              <a:t>=&gt; is basically an index that is neither a </a:t>
            </a:r>
            <a:r>
              <a:rPr lang="en-IN" b="1" dirty="0">
                <a:solidFill>
                  <a:srgbClr val="0089A4"/>
                </a:solidFill>
              </a:rPr>
              <a:t>primary</a:t>
            </a:r>
            <a:r>
              <a:rPr lang="en-IN" dirty="0">
                <a:solidFill>
                  <a:srgbClr val="0089A4"/>
                </a:solidFill>
              </a:rPr>
              <a:t> </a:t>
            </a:r>
            <a:r>
              <a:rPr lang="en-IN" b="1" dirty="0">
                <a:solidFill>
                  <a:srgbClr val="0089A4"/>
                </a:solidFill>
              </a:rPr>
              <a:t>key</a:t>
            </a:r>
            <a:r>
              <a:rPr lang="en-IN" dirty="0">
                <a:solidFill>
                  <a:srgbClr val="0089A4"/>
                </a:solidFill>
              </a:rPr>
              <a:t> </a:t>
            </a:r>
            <a:r>
              <a:rPr lang="en-IN" dirty="0"/>
              <a:t>nor a </a:t>
            </a:r>
            <a:r>
              <a:rPr lang="en-IN" b="1" dirty="0">
                <a:solidFill>
                  <a:srgbClr val="0089A4"/>
                </a:solidFill>
              </a:rPr>
              <a:t>unique</a:t>
            </a:r>
            <a:r>
              <a:rPr lang="en-IN" dirty="0"/>
              <a:t> </a:t>
            </a:r>
            <a:r>
              <a:rPr lang="en-IN" b="1" dirty="0">
                <a:solidFill>
                  <a:srgbClr val="0089A4"/>
                </a:solidFill>
              </a:rPr>
              <a:t>key</a:t>
            </a:r>
            <a:r>
              <a:rPr lang="en-IN" dirty="0"/>
              <a:t>. The name comes from "multiple" because multiple occurrences of the same value are allowed.</a:t>
            </a:r>
          </a:p>
        </p:txBody>
      </p:sp>
      <p:sp>
        <p:nvSpPr>
          <p:cNvPr id="4" name="Rectangle 3"/>
          <p:cNvSpPr/>
          <p:nvPr/>
        </p:nvSpPr>
        <p:spPr>
          <a:xfrm>
            <a:off x="152400" y="457200"/>
            <a:ext cx="8839200" cy="707886"/>
          </a:xfrm>
          <a:prstGeom prst="rect">
            <a:avLst/>
          </a:prstGeom>
          <a:solidFill>
            <a:schemeClr val="tx1">
              <a:lumMod val="85000"/>
              <a:lumOff val="15000"/>
            </a:schemeClr>
          </a:solidFill>
        </p:spPr>
        <p:txBody>
          <a:bodyPr wrap="square">
            <a:spAutoFit/>
          </a:bodyPr>
          <a:lstStyle/>
          <a:p>
            <a:r>
              <a:rPr lang="en-IN" sz="2000" dirty="0">
                <a:solidFill>
                  <a:srgbClr val="DCFA2A"/>
                </a:solidFill>
              </a:rPr>
              <a:t>If more than one of the Key values applies to a given column of a table, Key displays the one with the highest priority, in the order PRI, UNI, and MUL.</a:t>
            </a:r>
          </a:p>
        </p:txBody>
      </p:sp>
      <p:sp>
        <p:nvSpPr>
          <p:cNvPr id="6" name="Rectangle 5"/>
          <p:cNvSpPr/>
          <p:nvPr/>
        </p:nvSpPr>
        <p:spPr>
          <a:xfrm>
            <a:off x="2743200" y="1437922"/>
            <a:ext cx="6096000" cy="646331"/>
          </a:xfrm>
          <a:prstGeom prst="rect">
            <a:avLst/>
          </a:prstGeom>
          <a:noFill/>
        </p:spPr>
        <p:txBody>
          <a:bodyPr wrap="square">
            <a:spAutoFit/>
          </a:bodyPr>
          <a:lstStyle/>
          <a:p>
            <a:r>
              <a:rPr lang="en-IN" dirty="0">
                <a:solidFill>
                  <a:srgbClr val="C00000"/>
                </a:solidFill>
              </a:rPr>
              <a:t>Note</a:t>
            </a:r>
            <a:r>
              <a:rPr lang="en-IN" dirty="0"/>
              <a:t> that a table with a </a:t>
            </a:r>
            <a:r>
              <a:rPr lang="en-IN" b="1" dirty="0"/>
              <a:t>foreign</a:t>
            </a:r>
            <a:r>
              <a:rPr lang="en-IN" dirty="0"/>
              <a:t> </a:t>
            </a:r>
            <a:r>
              <a:rPr lang="en-IN" b="1" dirty="0"/>
              <a:t>key</a:t>
            </a:r>
            <a:r>
              <a:rPr lang="en-IN" dirty="0"/>
              <a:t> that references another table's primary key is MUL</a:t>
            </a:r>
          </a:p>
        </p:txBody>
      </p:sp>
      <p:sp>
        <p:nvSpPr>
          <p:cNvPr id="8" name="Rectangle 7">
            <a:extLst>
              <a:ext uri="{FF2B5EF4-FFF2-40B4-BE49-F238E27FC236}">
                <a16:creationId xmlns:a16="http://schemas.microsoft.com/office/drawing/2014/main" id="{08DFAF80-F40D-4140-9E3D-E24B08960F74}"/>
              </a:ext>
            </a:extLst>
          </p:cNvPr>
          <p:cNvSpPr/>
          <p:nvPr/>
        </p:nvSpPr>
        <p:spPr>
          <a:xfrm>
            <a:off x="2003920" y="3154437"/>
            <a:ext cx="5136159" cy="400110"/>
          </a:xfrm>
          <a:prstGeom prst="rect">
            <a:avLst/>
          </a:prstGeom>
        </p:spPr>
        <p:txBody>
          <a:bodyPr wrap="square">
            <a:spAutoFit/>
          </a:bodyPr>
          <a:lstStyle/>
          <a:p>
            <a:r>
              <a:rPr lang="en-US" sz="2000" dirty="0">
                <a:solidFill>
                  <a:srgbClr val="00B0F0"/>
                </a:solidFill>
              </a:rPr>
              <a:t>To limit or to restrict or to check or to control.</a:t>
            </a:r>
          </a:p>
        </p:txBody>
      </p:sp>
    </p:spTree>
    <p:extLst>
      <p:ext uri="{BB962C8B-B14F-4D97-AF65-F5344CB8AC3E}">
        <p14:creationId xmlns:p14="http://schemas.microsoft.com/office/powerpoint/2010/main" val="3975298614"/>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a:t>
            </a:r>
          </a:p>
        </p:txBody>
      </p:sp>
      <p:sp>
        <p:nvSpPr>
          <p:cNvPr id="5" name="Rectangle 4"/>
          <p:cNvSpPr/>
          <p:nvPr/>
        </p:nvSpPr>
        <p:spPr>
          <a:xfrm>
            <a:off x="76200" y="838200"/>
            <a:ext cx="8991600" cy="3139321"/>
          </a:xfrm>
          <a:prstGeom prst="rect">
            <a:avLst/>
          </a:prstGeom>
        </p:spPr>
        <p:txBody>
          <a:bodyPr wrap="square">
            <a:spAutoFit/>
          </a:bodyPr>
          <a:lstStyle/>
          <a:p>
            <a:r>
              <a:rPr lang="en-US" dirty="0">
                <a:latin typeface="Arial" panose="020B0604020202020204" pitchFamily="34" charset="0"/>
                <a:cs typeface="Arial" panose="020B0604020202020204" pitchFamily="34" charset="0"/>
              </a:rPr>
              <a:t>MySQL CONSTRAINT is used to define rules to allow or restrict what values can be stored in columns. The purpose of inducing constraints is to enforce the integrity of a database. </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MySQL CONSTRAINTS are used to limit the type of data that can be inserted into a table.</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MySQL CONSTRAINTS can be classified into two types - column level and table level.</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column level constraints can apply only to one column where as table level constraints are applied to the entire table.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51379239"/>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400" y="141982"/>
            <a:ext cx="8763000" cy="1077218"/>
          </a:xfrm>
          <a:prstGeom prst="rect">
            <a:avLst/>
          </a:prstGeom>
        </p:spPr>
        <p:txBody>
          <a:bodyPr wrap="square">
            <a:spAutoFit/>
          </a:bodyPr>
          <a:lstStyle/>
          <a:p>
            <a:pPr lvl="0" algn="r">
              <a:spcBef>
                <a:spcPct val="0"/>
              </a:spcBef>
              <a:defRPr/>
            </a:pPr>
            <a:r>
              <a:rPr lang="en-IN" sz="3200" b="1" i="1" dirty="0">
                <a:solidFill>
                  <a:srgbClr val="FF9900"/>
                </a:solidFill>
                <a:latin typeface="Arial" pitchFamily="34" charset="0"/>
                <a:cs typeface="Arial" pitchFamily="34" charset="0"/>
              </a:rPr>
              <a:t>Keys in Relational Model (Candidate, Super, Primary, Alternate and Foreign)?</a:t>
            </a:r>
            <a:endParaRPr lang="en-US" sz="32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52400" y="1676400"/>
            <a:ext cx="8839200" cy="3416320"/>
          </a:xfrm>
          <a:prstGeom prst="rect">
            <a:avLst/>
          </a:prstGeom>
        </p:spPr>
        <p:txBody>
          <a:bodyPr wrap="square">
            <a:spAutoFit/>
          </a:bodyPr>
          <a:lstStyle/>
          <a:p>
            <a:pPr algn="just"/>
            <a:r>
              <a:rPr lang="en-IN" b="1" i="1" dirty="0">
                <a:solidFill>
                  <a:schemeClr val="bg2">
                    <a:lumMod val="50000"/>
                  </a:schemeClr>
                </a:solidFill>
                <a:latin typeface="Arial" pitchFamily="34" charset="0"/>
                <a:cs typeface="Arial" pitchFamily="34" charset="0"/>
              </a:rPr>
              <a:t>Candidate Key: </a:t>
            </a:r>
            <a:r>
              <a:rPr lang="en-IN" dirty="0">
                <a:solidFill>
                  <a:schemeClr val="bg2">
                    <a:lumMod val="50000"/>
                  </a:schemeClr>
                </a:solidFill>
                <a:latin typeface="Arial" pitchFamily="34" charset="0"/>
                <a:cs typeface="Arial" pitchFamily="34" charset="0"/>
              </a:rPr>
              <a:t>The minimal set of attribute which can uniquely identify a tuple is known as candidate key. There can be more than one candidate key in a relation. For Example, ID as well as PHONE both are candidate keys for relation STUDENT. </a:t>
            </a:r>
          </a:p>
          <a:p>
            <a:pPr algn="just"/>
            <a:endParaRPr lang="en-IN" dirty="0">
              <a:solidFill>
                <a:schemeClr val="bg2">
                  <a:lumMod val="50000"/>
                </a:schemeClr>
              </a:solidFill>
              <a:latin typeface="Arial" pitchFamily="34" charset="0"/>
              <a:cs typeface="Arial" pitchFamily="34" charset="0"/>
            </a:endParaRPr>
          </a:p>
          <a:p>
            <a:pPr algn="just"/>
            <a:r>
              <a:rPr lang="en-IN" b="1" i="1" dirty="0">
                <a:solidFill>
                  <a:schemeClr val="bg2">
                    <a:lumMod val="50000"/>
                  </a:schemeClr>
                </a:solidFill>
                <a:latin typeface="Arial" pitchFamily="34" charset="0"/>
                <a:cs typeface="Arial" pitchFamily="34" charset="0"/>
              </a:rPr>
              <a:t>Primary Key: </a:t>
            </a:r>
            <a:r>
              <a:rPr lang="en-IN" dirty="0">
                <a:solidFill>
                  <a:schemeClr val="bg2">
                    <a:lumMod val="50000"/>
                  </a:schemeClr>
                </a:solidFill>
                <a:latin typeface="Gentium Basic"/>
              </a:rPr>
              <a:t>There can be more than one candidate key in a relation out of which one can be chosen as primary key. For Example, ID as well as PHONE both are candidate keys for relation STUDENT but ID can be chosen as primary key (only one out of many candidate keys).</a:t>
            </a:r>
          </a:p>
          <a:p>
            <a:pPr algn="just"/>
            <a:endParaRPr lang="en-IN" dirty="0">
              <a:solidFill>
                <a:schemeClr val="bg2">
                  <a:lumMod val="50000"/>
                </a:schemeClr>
              </a:solidFill>
              <a:latin typeface="Gentium Basic"/>
            </a:endParaRPr>
          </a:p>
          <a:p>
            <a:pPr algn="just"/>
            <a:r>
              <a:rPr lang="en-IN" b="1" i="1" dirty="0">
                <a:solidFill>
                  <a:schemeClr val="bg2">
                    <a:lumMod val="50000"/>
                  </a:schemeClr>
                </a:solidFill>
                <a:latin typeface="Gentium Basic"/>
              </a:rPr>
              <a:t>Alternate Key: </a:t>
            </a:r>
            <a:r>
              <a:rPr lang="en-IN" dirty="0">
                <a:solidFill>
                  <a:schemeClr val="bg2">
                    <a:lumMod val="50000"/>
                  </a:schemeClr>
                </a:solidFill>
                <a:latin typeface="Gentium Basic"/>
              </a:rPr>
              <a:t>The candidate key other than primary key is called as alternate key. For Example, ID as well as PHONE both are candidate keys for relation STUDENT but PHONE will be alternate key (only one out of many candidate keys).</a:t>
            </a:r>
          </a:p>
        </p:txBody>
      </p:sp>
    </p:spTree>
    <p:extLst>
      <p:ext uri="{BB962C8B-B14F-4D97-AF65-F5344CB8AC3E}">
        <p14:creationId xmlns:p14="http://schemas.microsoft.com/office/powerpoint/2010/main" val="310790388"/>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2400"/>
            <a:ext cx="8839200" cy="170271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A primary key cannot be NULL</a:t>
            </a:r>
          </a:p>
          <a:p>
            <a:pPr marL="285750" indent="-285750">
              <a:lnSpc>
                <a:spcPct val="150000"/>
              </a:lnSpc>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A primary key value must be unique</a:t>
            </a:r>
          </a:p>
          <a:p>
            <a:pPr marL="285750" indent="-285750">
              <a:lnSpc>
                <a:spcPct val="150000"/>
              </a:lnSpc>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The primary key values cannot be changed</a:t>
            </a:r>
          </a:p>
          <a:p>
            <a:pPr marL="285750" indent="-285750">
              <a:lnSpc>
                <a:spcPct val="150000"/>
              </a:lnSpc>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The primary key must be given a value when a new record is inserted.</a:t>
            </a:r>
          </a:p>
        </p:txBody>
      </p:sp>
      <p:sp>
        <p:nvSpPr>
          <p:cNvPr id="5" name="TextBox 4"/>
          <p:cNvSpPr txBox="1"/>
          <p:nvPr/>
        </p:nvSpPr>
        <p:spPr>
          <a:xfrm>
            <a:off x="138545" y="4149080"/>
            <a:ext cx="8853055" cy="769441"/>
          </a:xfrm>
          <a:prstGeom prst="rect">
            <a:avLst/>
          </a:prstGeom>
          <a:solidFill>
            <a:srgbClr val="1B0125"/>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IN" dirty="0">
                <a:solidFill>
                  <a:srgbClr val="FFFF00"/>
                </a:solidFill>
              </a:rPr>
              <a:t>If, we give on a column a combination of </a:t>
            </a:r>
            <a:r>
              <a:rPr lang="en-IN" b="1" i="1" dirty="0">
                <a:solidFill>
                  <a:srgbClr val="FFFF00"/>
                </a:solidFill>
              </a:rPr>
              <a:t>NOT</a:t>
            </a:r>
            <a:r>
              <a:rPr lang="en-IN" dirty="0">
                <a:solidFill>
                  <a:srgbClr val="FFFF00"/>
                </a:solidFill>
              </a:rPr>
              <a:t> </a:t>
            </a:r>
            <a:r>
              <a:rPr lang="en-IN" b="1" i="1" dirty="0">
                <a:solidFill>
                  <a:srgbClr val="FFFF00"/>
                </a:solidFill>
              </a:rPr>
              <a:t>NULL</a:t>
            </a:r>
            <a:r>
              <a:rPr lang="en-IN" dirty="0">
                <a:solidFill>
                  <a:srgbClr val="FFFF00"/>
                </a:solidFill>
              </a:rPr>
              <a:t> &amp; </a:t>
            </a:r>
            <a:r>
              <a:rPr lang="en-IN" b="1" i="1" dirty="0">
                <a:solidFill>
                  <a:srgbClr val="FFFF00"/>
                </a:solidFill>
              </a:rPr>
              <a:t>UNIQUE</a:t>
            </a:r>
            <a:r>
              <a:rPr lang="en-IN" dirty="0">
                <a:solidFill>
                  <a:srgbClr val="FFFF00"/>
                </a:solidFill>
              </a:rPr>
              <a:t> </a:t>
            </a:r>
            <a:r>
              <a:rPr lang="en-IN" b="1" dirty="0">
                <a:solidFill>
                  <a:srgbClr val="FFFF00"/>
                </a:solidFill>
              </a:rPr>
              <a:t>key</a:t>
            </a:r>
            <a:r>
              <a:rPr lang="en-IN" dirty="0">
                <a:solidFill>
                  <a:srgbClr val="FFFF00"/>
                </a:solidFill>
              </a:rPr>
              <a:t> then it behaves like a </a:t>
            </a:r>
            <a:r>
              <a:rPr lang="en-IN" b="1" i="1" dirty="0">
                <a:solidFill>
                  <a:srgbClr val="FFFF00"/>
                </a:solidFill>
              </a:rPr>
              <a:t>PRIMARY</a:t>
            </a:r>
            <a:r>
              <a:rPr lang="en-IN" dirty="0">
                <a:solidFill>
                  <a:srgbClr val="FFFF00"/>
                </a:solidFill>
              </a:rPr>
              <a:t> </a:t>
            </a:r>
            <a:r>
              <a:rPr lang="en-IN" b="1" dirty="0">
                <a:solidFill>
                  <a:srgbClr val="FFFF00"/>
                </a:solidFill>
              </a:rPr>
              <a:t>key.</a:t>
            </a:r>
          </a:p>
        </p:txBody>
      </p:sp>
      <p:sp>
        <p:nvSpPr>
          <p:cNvPr id="4" name="Rectangle 3">
            <a:extLst>
              <a:ext uri="{FF2B5EF4-FFF2-40B4-BE49-F238E27FC236}">
                <a16:creationId xmlns:a16="http://schemas.microsoft.com/office/drawing/2014/main" id="{1EE5D1A6-3E4F-4397-945C-83FCBAF12485}"/>
              </a:ext>
            </a:extLst>
          </p:cNvPr>
          <p:cNvSpPr/>
          <p:nvPr/>
        </p:nvSpPr>
        <p:spPr>
          <a:xfrm>
            <a:off x="138544" y="5013176"/>
            <a:ext cx="8853055" cy="646331"/>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user_id </a:t>
            </a:r>
            <a:r>
              <a:rPr lang="en-IN" dirty="0">
                <a:solidFill>
                  <a:srgbClr val="834689"/>
                </a:solidFill>
                <a:latin typeface="Liberation Mono"/>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NOT NULL UNIQUE</a:t>
            </a:r>
            <a:r>
              <a:rPr lang="en-IN" dirty="0">
                <a:latin typeface="Liberation Mono"/>
                <a:cs typeface="Arial" panose="020B0604020202020204" pitchFamily="34" charset="0"/>
              </a:rPr>
              <a:t>, username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password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email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88485486"/>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Primary Key</a:t>
            </a:r>
          </a:p>
        </p:txBody>
      </p:sp>
      <p:sp>
        <p:nvSpPr>
          <p:cNvPr id="2" name="Rectangle 1"/>
          <p:cNvSpPr/>
          <p:nvPr/>
        </p:nvSpPr>
        <p:spPr>
          <a:xfrm>
            <a:off x="152400" y="1600200"/>
            <a:ext cx="88392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A primary key must contain unique values. If the primary key consists of multiple columns, the combination of values in these columns must be unique.</a:t>
            </a:r>
          </a:p>
          <a:p>
            <a:pPr marL="285750" indent="-285750">
              <a:buFont typeface="Arial" panose="020B0604020202020204" pitchFamily="34" charset="0"/>
              <a:buChar char="•"/>
            </a:pPr>
            <a:endParaRPr lang="en-IN" dirty="0">
              <a:solidFill>
                <a:srgbClr val="006C86"/>
              </a:solidFill>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A primary key column cannot contain NULL values. It means that you have to declare the primary key column with the NOT NULL  attribute. If you don’t, MySQL will force the primary key column as NOT NULL  implicitly.</a:t>
            </a:r>
          </a:p>
          <a:p>
            <a:pPr marL="285750" indent="-285750">
              <a:buFont typeface="Arial" panose="020B0604020202020204" pitchFamily="34" charset="0"/>
              <a:buChar char="•"/>
            </a:pPr>
            <a:endParaRPr lang="en-IN" dirty="0">
              <a:solidFill>
                <a:srgbClr val="006C86"/>
              </a:solidFill>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A table has only one primary key.</a:t>
            </a:r>
          </a:p>
        </p:txBody>
      </p:sp>
      <p:sp>
        <p:nvSpPr>
          <p:cNvPr id="3" name="Rectangle 2"/>
          <p:cNvSpPr/>
          <p:nvPr/>
        </p:nvSpPr>
        <p:spPr>
          <a:xfrm>
            <a:off x="152400" y="757465"/>
            <a:ext cx="8839200" cy="646331"/>
          </a:xfrm>
          <a:prstGeom prst="rect">
            <a:avLst/>
          </a:prstGeom>
        </p:spPr>
        <p:txBody>
          <a:bodyPr wrap="square">
            <a:spAutoFit/>
          </a:bodyPr>
          <a:lstStyle/>
          <a:p>
            <a:r>
              <a:rPr lang="en-IN" dirty="0">
                <a:solidFill>
                  <a:srgbClr val="000000"/>
                </a:solidFill>
                <a:latin typeface="Arial" panose="020B0604020202020204" pitchFamily="34" charset="0"/>
                <a:cs typeface="Arial" panose="020B0604020202020204" pitchFamily="34" charset="0"/>
              </a:rPr>
              <a:t>A primary key is a column or a set of columns that uniquely identifies each row in the table. </a:t>
            </a:r>
            <a:endParaRPr lang="en-IN" dirty="0">
              <a:latin typeface="Arial" panose="020B0604020202020204" pitchFamily="34" charset="0"/>
              <a:cs typeface="Arial" panose="020B0604020202020204" pitchFamily="34" charset="0"/>
            </a:endParaRPr>
          </a:p>
        </p:txBody>
      </p:sp>
      <p:sp>
        <p:nvSpPr>
          <p:cNvPr id="5" name="Rectangle 4"/>
          <p:cNvSpPr/>
          <p:nvPr/>
        </p:nvSpPr>
        <p:spPr>
          <a:xfrm>
            <a:off x="152400" y="4191000"/>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
        <p:nvSpPr>
          <p:cNvPr id="6" name="Rectangle 5"/>
          <p:cNvSpPr/>
          <p:nvPr/>
        </p:nvSpPr>
        <p:spPr>
          <a:xfrm>
            <a:off x="4953000" y="4104928"/>
            <a:ext cx="4038600" cy="707886"/>
          </a:xfrm>
          <a:prstGeom prst="rect">
            <a:avLst/>
          </a:prstGeom>
        </p:spPr>
        <p:txBody>
          <a:bodyPr wrap="square">
            <a:spAutoFit/>
          </a:bodyPr>
          <a:lstStyle/>
          <a:p>
            <a:r>
              <a:rPr lang="en-IN" sz="2000" dirty="0">
                <a:solidFill>
                  <a:srgbClr val="006C86"/>
                </a:solidFill>
              </a:rPr>
              <a:t>Primary key in a relation is always associated with an INDEX object</a:t>
            </a:r>
          </a:p>
        </p:txBody>
      </p:sp>
    </p:spTree>
    <p:extLst>
      <p:ext uri="{BB962C8B-B14F-4D97-AF65-F5344CB8AC3E}">
        <p14:creationId xmlns:p14="http://schemas.microsoft.com/office/powerpoint/2010/main" val="29076236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2400" y="228600"/>
            <a:ext cx="88392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Index</a:t>
            </a:r>
            <a:endParaRPr kumimoji="0" lang="en-US" sz="3600" b="1" i="1" u="none" strike="noStrike" kern="1200" cap="none" spc="0" normalizeH="0" baseline="0" noProof="0" dirty="0">
              <a:ln>
                <a:noFill/>
              </a:ln>
              <a:solidFill>
                <a:schemeClr val="bg1"/>
              </a:solidFill>
              <a:effectLst/>
              <a:uLnTx/>
              <a:uFillTx/>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920953336"/>
              </p:ext>
            </p:extLst>
          </p:nvPr>
        </p:nvGraphicFramePr>
        <p:xfrm>
          <a:off x="152400" y="1071880"/>
          <a:ext cx="8839200" cy="482092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370840">
                <a:tc>
                  <a:txBody>
                    <a:bodyPr/>
                    <a:lstStyle/>
                    <a:p>
                      <a:r>
                        <a:rPr lang="en-US" sz="1600" dirty="0">
                          <a:latin typeface="Arial" panose="020B0604020202020204" pitchFamily="34" charset="0"/>
                          <a:cs typeface="Arial" panose="020B0604020202020204" pitchFamily="34" charset="0"/>
                        </a:rPr>
                        <a:t>Topic</a:t>
                      </a:r>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2" action="ppaction://hlinksldjump"/>
                        </a:rPr>
                        <a:t>Explain</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3" action="ppaction://hlinksldjump"/>
                        </a:rPr>
                        <a:t>SELECT statement…</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2"/>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4" action="ppaction://hlinksldjump"/>
                        </a:rPr>
                        <a:t>Column - ALIAS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5" action="ppaction://hlinksldjump"/>
                        </a:rPr>
                        <a:t>Column - EXPRESSIONS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4"/>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6" action="ppaction://hlinksldjump"/>
                        </a:rPr>
                        <a:t>Identifier Qualifiers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5"/>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7" action="ppaction://hlinksldjump"/>
                        </a:rPr>
                        <a:t>Control Flow Functions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6"/>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8" action="ppaction://hlinksldjump"/>
                        </a:rPr>
                        <a:t>Date and Time Functions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7"/>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9" action="ppaction://hlinksldjump"/>
                        </a:rPr>
                        <a:t>Date and Time Formats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8"/>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0" action="ppaction://hlinksldjump"/>
                        </a:rPr>
                        <a:t>String Functions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9"/>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1" action="ppaction://hlinksldjump"/>
                        </a:rPr>
                        <a:t>Mathematical Functions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0"/>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2" action="ppaction://hlinksldjump"/>
                        </a:rPr>
                        <a:t>SELECT statement… syntax</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1"/>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3" action="ppaction://hlinksldjump"/>
                        </a:rPr>
                        <a:t>ORDER BY Clause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414392259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23500635"/>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Add Primary Key</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users table whose primary key is user_id column.</a:t>
            </a:r>
          </a:p>
        </p:txBody>
      </p:sp>
      <p:sp>
        <p:nvSpPr>
          <p:cNvPr id="2" name="Rectangle 1"/>
          <p:cNvSpPr/>
          <p:nvPr/>
        </p:nvSpPr>
        <p:spPr>
          <a:xfrm>
            <a:off x="76200" y="1258669"/>
            <a:ext cx="8991600"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user_id </a:t>
            </a:r>
            <a:r>
              <a:rPr lang="en-IN" dirty="0">
                <a:solidFill>
                  <a:srgbClr val="834689"/>
                </a:solidFill>
                <a:latin typeface="Liberation Mono"/>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username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password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email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latin typeface="Liberation Mono"/>
                <a:cs typeface="Arial" panose="020B0604020202020204" pitchFamily="34" charset="0"/>
              </a:rPr>
              <a:t>;</a:t>
            </a:r>
          </a:p>
        </p:txBody>
      </p:sp>
      <p:sp>
        <p:nvSpPr>
          <p:cNvPr id="7" name="Rectangle 6"/>
          <p:cNvSpPr/>
          <p:nvPr/>
        </p:nvSpPr>
        <p:spPr>
          <a:xfrm>
            <a:off x="76200" y="2256506"/>
            <a:ext cx="8991600" cy="710964"/>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specify the PRIMARY KEY at the end of the CREATE TABLE  statement as follows.</a:t>
            </a:r>
          </a:p>
        </p:txBody>
      </p:sp>
      <p:sp>
        <p:nvSpPr>
          <p:cNvPr id="8" name="Rectangle 7"/>
          <p:cNvSpPr/>
          <p:nvPr/>
        </p:nvSpPr>
        <p:spPr>
          <a:xfrm>
            <a:off x="76200" y="2952409"/>
            <a:ext cx="8991600" cy="710964"/>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user_id </a:t>
            </a:r>
            <a:r>
              <a:rPr lang="en-IN" dirty="0">
                <a:solidFill>
                  <a:srgbClr val="834689"/>
                </a:solidFill>
                <a:latin typeface="Liberation Mono"/>
              </a:rPr>
              <a:t>INT</a:t>
            </a:r>
            <a:r>
              <a:rPr lang="en-IN" dirty="0">
                <a:latin typeface="Liberation Mono"/>
                <a:cs typeface="Arial" panose="020B0604020202020204" pitchFamily="34" charset="0"/>
              </a:rPr>
              <a:t>, username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password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email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constraint pk_user_id PRIMARY KEY</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USER_ID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latin typeface="Liberation Mono"/>
                <a:cs typeface="Arial" panose="020B0604020202020204" pitchFamily="34" charset="0"/>
              </a:rPr>
              <a:t>;</a:t>
            </a:r>
          </a:p>
        </p:txBody>
      </p:sp>
      <p:cxnSp>
        <p:nvCxnSpPr>
          <p:cNvPr id="10" name="Straight Connector 9"/>
          <p:cNvCxnSpPr/>
          <p:nvPr/>
        </p:nvCxnSpPr>
        <p:spPr>
          <a:xfrm>
            <a:off x="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0" y="3962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52400" y="4095767"/>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case the primary key consists of multiple columns, you must specify them at the end of the CREATE TABLE  statement. You put a coma-separated list of primary key columns inside parentheses followed the PRIMARY KEY  keywords.</a:t>
            </a:r>
          </a:p>
        </p:txBody>
      </p:sp>
      <p:sp>
        <p:nvSpPr>
          <p:cNvPr id="13" name="Rectangle 12"/>
          <p:cNvSpPr/>
          <p:nvPr/>
        </p:nvSpPr>
        <p:spPr>
          <a:xfrm>
            <a:off x="152400" y="5096470"/>
            <a:ext cx="8991600"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user_id </a:t>
            </a:r>
            <a:r>
              <a:rPr lang="en-IN" dirty="0">
                <a:solidFill>
                  <a:srgbClr val="834689"/>
                </a:solidFill>
                <a:latin typeface="Liberation Mono"/>
              </a:rPr>
              <a:t>INT</a:t>
            </a:r>
            <a:r>
              <a:rPr lang="en-IN" dirty="0">
                <a:latin typeface="Liberation Mono"/>
                <a:cs typeface="Arial" panose="020B0604020202020204" pitchFamily="34" charset="0"/>
              </a:rPr>
              <a:t>, username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password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email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constraint pk_user_id PRIMARY KEY</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USER_ID, USERNAME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02928758"/>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Add Primary Key using Alter</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add Primary Key on existing column.</a:t>
            </a:r>
          </a:p>
        </p:txBody>
      </p:sp>
      <p:sp>
        <p:nvSpPr>
          <p:cNvPr id="2" name="Rectangle 1"/>
          <p:cNvSpPr/>
          <p:nvPr/>
        </p:nvSpPr>
        <p:spPr>
          <a:xfrm>
            <a:off x="76200" y="1414046"/>
            <a:ext cx="89916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CONSTRAINT pk_user_id PRIMARY KEY </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user_id</a:t>
            </a:r>
            <a:r>
              <a:rPr lang="en-IN" sz="1600" dirty="0">
                <a:solidFill>
                  <a:schemeClr val="bg1">
                    <a:lumMod val="65000"/>
                  </a:schemeClr>
                </a:solidFill>
                <a:latin typeface="Arial" panose="020B0604020202020204" pitchFamily="34" charset="0"/>
                <a:ea typeface="Times New Roman" panose="02020603050405020304" pitchFamily="18" charset="0"/>
              </a:rPr>
              <a:t>)</a:t>
            </a:r>
            <a:endParaRPr lang="en-IN" sz="1600"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228600" y="434167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2911960780"/>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Drop Primary Key</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drop Primary Key.</a:t>
            </a:r>
          </a:p>
        </p:txBody>
      </p:sp>
      <p:sp>
        <p:nvSpPr>
          <p:cNvPr id="2" name="Rectangle 1"/>
          <p:cNvSpPr/>
          <p:nvPr/>
        </p:nvSpPr>
        <p:spPr>
          <a:xfrm>
            <a:off x="76200" y="1414046"/>
            <a:ext cx="89916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PRIMARY</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KEY</a:t>
            </a:r>
            <a:r>
              <a:rPr lang="en-IN" sz="1600" dirty="0">
                <a:latin typeface="Arial" panose="020B0604020202020204" pitchFamily="34" charset="0"/>
                <a:cs typeface="Arial" panose="020B0604020202020204" pitchFamily="34" charset="0"/>
              </a:rPr>
              <a:t>;</a:t>
            </a:r>
          </a:p>
        </p:txBody>
      </p:sp>
      <p:sp>
        <p:nvSpPr>
          <p:cNvPr id="7" name="Rectangle 6"/>
          <p:cNvSpPr/>
          <p:nvPr/>
        </p:nvSpPr>
        <p:spPr>
          <a:xfrm>
            <a:off x="228600" y="434167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2186942385"/>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algn="ctr">
              <a:defRPr sz="4800">
                <a:solidFill>
                  <a:srgbClr val="DC525C"/>
                </a:solidFill>
                <a:latin typeface="Segoe UI Light" panose="020B0502040204020203" pitchFamily="34" charset="0"/>
                <a:cs typeface="Segoe UI Light" panose="020B0502040204020203" pitchFamily="34" charset="0"/>
              </a:defRPr>
            </a:lvl1pPr>
          </a:lstStyle>
          <a:p>
            <a:r>
              <a:rPr lang="en-IN" dirty="0"/>
              <a:t>What is Composite Key?</a:t>
            </a:r>
          </a:p>
          <a:p>
            <a:endParaRPr lang="en-US" dirty="0"/>
          </a:p>
        </p:txBody>
      </p:sp>
      <p:sp>
        <p:nvSpPr>
          <p:cNvPr id="4" name="Rectangle 3"/>
          <p:cNvSpPr/>
          <p:nvPr/>
        </p:nvSpPr>
        <p:spPr>
          <a:xfrm>
            <a:off x="117142" y="304800"/>
            <a:ext cx="8874457" cy="646331"/>
          </a:xfrm>
          <a:prstGeom prst="rect">
            <a:avLst/>
          </a:prstGeom>
          <a:noFill/>
        </p:spPr>
        <p:txBody>
          <a:bodyPr wrap="square">
            <a:spAutoFit/>
          </a:bodyPr>
          <a:lstStyle/>
          <a:p>
            <a:pPr algn="just"/>
            <a:r>
              <a:rPr lang="en-IN" dirty="0">
                <a:solidFill>
                  <a:srgbClr val="006C86"/>
                </a:solidFill>
                <a:latin typeface="Segoe UI Light" panose="020B0502040204020203" pitchFamily="34" charset="0"/>
                <a:cs typeface="Segoe UI Light" panose="020B0502040204020203" pitchFamily="34" charset="0"/>
              </a:rPr>
              <a:t>A composite key is a primary key composed of multiple columns used to identify a record uniquely.</a:t>
            </a:r>
          </a:p>
        </p:txBody>
      </p:sp>
      <p:sp>
        <p:nvSpPr>
          <p:cNvPr id="3" name="Rectangle 2"/>
          <p:cNvSpPr/>
          <p:nvPr/>
        </p:nvSpPr>
        <p:spPr>
          <a:xfrm>
            <a:off x="117142" y="3748951"/>
            <a:ext cx="8458200" cy="1477328"/>
          </a:xfrm>
          <a:prstGeom prst="rect">
            <a:avLst/>
          </a:prstGeom>
        </p:spPr>
        <p:txBody>
          <a:bodyPr wrap="square">
            <a:spAutoFit/>
          </a:bodyPr>
          <a:lstStyle/>
          <a:p>
            <a:r>
              <a:rPr lang="en-IN" dirty="0">
                <a:solidFill>
                  <a:schemeClr val="accent2">
                    <a:lumMod val="50000"/>
                  </a:schemeClr>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solidFill>
                  <a:schemeClr val="accent2">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TEMP</a:t>
            </a:r>
            <a:r>
              <a:rPr lang="en-IN" dirty="0">
                <a:solidFill>
                  <a:schemeClr val="accent2">
                    <a:lumMod val="50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r>
              <a:rPr lang="en-IN" dirty="0">
                <a:solidFill>
                  <a:schemeClr val="accent2">
                    <a:lumMod val="50000"/>
                  </a:schemeClr>
                </a:solidFill>
                <a:latin typeface="Liberation Mono"/>
                <a:cs typeface="Arial" panose="020B0604020202020204" pitchFamily="34" charset="0"/>
              </a:rPr>
              <a:t>   COL1 </a:t>
            </a:r>
            <a:r>
              <a:rPr lang="en-IN" dirty="0">
                <a:solidFill>
                  <a:srgbClr val="834689"/>
                </a:solidFill>
                <a:latin typeface="Liberation Mono"/>
              </a:rPr>
              <a:t>INT</a:t>
            </a:r>
            <a:r>
              <a:rPr lang="en-IN" dirty="0">
                <a:solidFill>
                  <a:schemeClr val="accent2">
                    <a:lumMod val="50000"/>
                  </a:schemeClr>
                </a:solidFill>
                <a:latin typeface="Liberation Mono"/>
                <a:cs typeface="Arial" panose="020B0604020202020204" pitchFamily="34" charset="0"/>
              </a:rPr>
              <a:t>, </a:t>
            </a:r>
          </a:p>
          <a:p>
            <a:r>
              <a:rPr lang="en-IN" dirty="0">
                <a:solidFill>
                  <a:schemeClr val="accent2">
                    <a:lumMod val="50000"/>
                  </a:schemeClr>
                </a:solidFill>
                <a:latin typeface="Liberation Mono"/>
                <a:cs typeface="Arial" panose="020B0604020202020204" pitchFamily="34" charset="0"/>
              </a:rPr>
              <a:t>   COL2 </a:t>
            </a:r>
            <a:r>
              <a:rPr lang="en-IN" dirty="0">
                <a:solidFill>
                  <a:srgbClr val="834689"/>
                </a:solidFill>
                <a:latin typeface="Liberation Mono"/>
              </a:rPr>
              <a:t>INT</a:t>
            </a:r>
            <a:r>
              <a:rPr lang="en-IN" dirty="0">
                <a:solidFill>
                  <a:schemeClr val="accent2">
                    <a:lumMod val="50000"/>
                  </a:schemeClr>
                </a:solidFill>
                <a:latin typeface="Liberation Mono"/>
                <a:cs typeface="Arial" panose="020B0604020202020204" pitchFamily="34" charset="0"/>
              </a:rPr>
              <a:t>, </a:t>
            </a:r>
          </a:p>
          <a:p>
            <a:r>
              <a:rPr lang="en-IN" dirty="0">
                <a:solidFill>
                  <a:schemeClr val="accent2">
                    <a:lumMod val="50000"/>
                  </a:schemeClr>
                </a:solidFill>
                <a:latin typeface="Liberation Mono"/>
                <a:cs typeface="Arial" panose="020B0604020202020204" pitchFamily="34" charset="0"/>
              </a:rPr>
              <a:t>   COL3 </a:t>
            </a:r>
            <a:r>
              <a:rPr lang="en-IN" dirty="0">
                <a:solidFill>
                  <a:srgbClr val="834689"/>
                </a:solidFill>
                <a:latin typeface="Liberation Mono"/>
              </a:rPr>
              <a:t>INT</a:t>
            </a:r>
            <a:r>
              <a:rPr lang="en-IN" dirty="0">
                <a:solidFill>
                  <a:schemeClr val="accent2">
                    <a:lumMod val="50000"/>
                  </a:schemeClr>
                </a:solidFill>
                <a:latin typeface="Liberation Mono"/>
                <a:cs typeface="Arial" panose="020B0604020202020204" pitchFamily="34" charset="0"/>
              </a:rPr>
              <a:t>, </a:t>
            </a:r>
          </a:p>
          <a:p>
            <a:r>
              <a:rPr lang="en-IN" dirty="0">
                <a:solidFill>
                  <a:schemeClr val="accent2">
                    <a:lumMod val="50000"/>
                  </a:schemeClr>
                </a:solidFill>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CONSTRAINT PK_COL1_COL2 PRIMARY KEY </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COL1, COL2</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3374743441"/>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a:t>
            </a:r>
          </a:p>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32763047"/>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Unique Key</a:t>
            </a:r>
          </a:p>
        </p:txBody>
      </p:sp>
      <p:sp>
        <p:nvSpPr>
          <p:cNvPr id="5" name="Rectangle 4"/>
          <p:cNvSpPr/>
          <p:nvPr/>
        </p:nvSpPr>
        <p:spPr>
          <a:xfrm>
            <a:off x="76200" y="838200"/>
            <a:ext cx="8991600" cy="923330"/>
          </a:xfrm>
          <a:prstGeom prst="rect">
            <a:avLst/>
          </a:prstGeom>
        </p:spPr>
        <p:txBody>
          <a:bodyPr wrap="square">
            <a:spAutoFit/>
          </a:bodyPr>
          <a:lstStyle/>
          <a:p>
            <a:r>
              <a:rPr lang="en-IN" dirty="0">
                <a:solidFill>
                  <a:srgbClr val="006C86"/>
                </a:solidFill>
                <a:latin typeface="Segoe UI Light" panose="020B0502040204020203" pitchFamily="34" charset="0"/>
                <a:cs typeface="Segoe UI Light" panose="020B0502040204020203" pitchFamily="34" charset="0"/>
              </a:rPr>
              <a:t>The UNIQUE constraint uniquely identifies each record in a database table. The UNIQUE and PRIMARY KEY constraints both provide a guarantee for uniqueness for a column or set of columns.</a:t>
            </a:r>
          </a:p>
        </p:txBody>
      </p:sp>
      <p:sp>
        <p:nvSpPr>
          <p:cNvPr id="6" name="Rectangle 5"/>
          <p:cNvSpPr/>
          <p:nvPr/>
        </p:nvSpPr>
        <p:spPr>
          <a:xfrm>
            <a:off x="228600" y="434167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3662638649"/>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Add Unique Key</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users table whose unique key is user_id column.</a:t>
            </a:r>
          </a:p>
        </p:txBody>
      </p:sp>
      <p:sp>
        <p:nvSpPr>
          <p:cNvPr id="2" name="Rectangle 1"/>
          <p:cNvSpPr/>
          <p:nvPr/>
        </p:nvSpPr>
        <p:spPr>
          <a:xfrm>
            <a:off x="76200" y="1258669"/>
            <a:ext cx="8991600"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user_id </a:t>
            </a:r>
            <a:r>
              <a:rPr lang="en-IN" dirty="0">
                <a:solidFill>
                  <a:srgbClr val="834689"/>
                </a:solidFill>
                <a:latin typeface="Liberation Mono"/>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 username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password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email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latin typeface="Liberation Mono"/>
                <a:cs typeface="Arial" panose="020B0604020202020204" pitchFamily="34" charset="0"/>
              </a:rPr>
              <a:t>;</a:t>
            </a:r>
          </a:p>
        </p:txBody>
      </p:sp>
      <p:sp>
        <p:nvSpPr>
          <p:cNvPr id="7" name="Rectangle 6"/>
          <p:cNvSpPr/>
          <p:nvPr/>
        </p:nvSpPr>
        <p:spPr>
          <a:xfrm>
            <a:off x="76200" y="22098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specify the UNIQUE KEY at the end of the CREATE TABLE  statement as follows.</a:t>
            </a:r>
          </a:p>
        </p:txBody>
      </p:sp>
      <p:sp>
        <p:nvSpPr>
          <p:cNvPr id="8" name="Rectangle 7"/>
          <p:cNvSpPr/>
          <p:nvPr/>
        </p:nvSpPr>
        <p:spPr>
          <a:xfrm>
            <a:off x="76200" y="2905703"/>
            <a:ext cx="8991600"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user_id </a:t>
            </a:r>
            <a:r>
              <a:rPr lang="en-IN" dirty="0">
                <a:solidFill>
                  <a:srgbClr val="834689"/>
                </a:solidFill>
                <a:latin typeface="Liberation Mono"/>
              </a:rPr>
              <a:t>INT</a:t>
            </a:r>
            <a:r>
              <a:rPr lang="en-IN" dirty="0">
                <a:latin typeface="Liberation Mono"/>
                <a:cs typeface="Arial" panose="020B0604020202020204" pitchFamily="34" charset="0"/>
              </a:rPr>
              <a:t>, username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password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email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constraint u_user_id UNIQUE KEY </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user_id</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10" name="Straight Connector 9"/>
          <p:cNvCxnSpPr/>
          <p:nvPr/>
        </p:nvCxnSpPr>
        <p:spPr>
          <a:xfrm>
            <a:off x="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0" y="3962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52400" y="4095767"/>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case the unique key consists of multiple columns, you must specify them at the end of the CREATE TABLE  statement. You put a coma-separated list of unique key columns inside parentheses followed the UNIQUE KEY  keywords.</a:t>
            </a:r>
          </a:p>
        </p:txBody>
      </p:sp>
      <p:sp>
        <p:nvSpPr>
          <p:cNvPr id="13" name="Rectangle 12"/>
          <p:cNvSpPr/>
          <p:nvPr/>
        </p:nvSpPr>
        <p:spPr>
          <a:xfrm>
            <a:off x="152400" y="5096470"/>
            <a:ext cx="8991600"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user_id </a:t>
            </a:r>
            <a:r>
              <a:rPr lang="en-IN" dirty="0">
                <a:solidFill>
                  <a:srgbClr val="834689"/>
                </a:solidFill>
                <a:latin typeface="Liberation Mono"/>
              </a:rPr>
              <a:t>INT</a:t>
            </a:r>
            <a:r>
              <a:rPr lang="en-IN" dirty="0">
                <a:latin typeface="Liberation Mono"/>
                <a:cs typeface="Arial" panose="020B0604020202020204" pitchFamily="34" charset="0"/>
              </a:rPr>
              <a:t>, username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password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email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constraint pk_user_id UNIQUE KEY</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user_id, username</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98841133"/>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Add Unique Key using Alter</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add Unique Key on existing column.</a:t>
            </a:r>
          </a:p>
        </p:txBody>
      </p:sp>
      <p:sp>
        <p:nvSpPr>
          <p:cNvPr id="2" name="Rectangle 1"/>
          <p:cNvSpPr/>
          <p:nvPr/>
        </p:nvSpPr>
        <p:spPr>
          <a:xfrm>
            <a:off x="76200" y="1295400"/>
            <a:ext cx="89916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constraint u_user_id UNIQUE KEY </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user_id</a:t>
            </a:r>
            <a:r>
              <a:rPr lang="en-IN" sz="1600" dirty="0">
                <a:solidFill>
                  <a:schemeClr val="bg1">
                    <a:lumMod val="65000"/>
                  </a:schemeClr>
                </a:solidFill>
                <a:latin typeface="Arial" panose="020B0604020202020204" pitchFamily="34" charset="0"/>
                <a:ea typeface="Times New Roman" panose="02020603050405020304" pitchFamily="18" charset="0"/>
              </a:rPr>
              <a:t>)</a:t>
            </a:r>
          </a:p>
        </p:txBody>
      </p:sp>
      <p:sp>
        <p:nvSpPr>
          <p:cNvPr id="7" name="Rectangle 6"/>
          <p:cNvSpPr/>
          <p:nvPr/>
        </p:nvSpPr>
        <p:spPr>
          <a:xfrm>
            <a:off x="228600" y="434167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1599286813"/>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Drop Unique Key</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drop Unique Key.</a:t>
            </a:r>
          </a:p>
        </p:txBody>
      </p:sp>
      <p:sp>
        <p:nvSpPr>
          <p:cNvPr id="2" name="Rectangle 1"/>
          <p:cNvSpPr/>
          <p:nvPr/>
        </p:nvSpPr>
        <p:spPr>
          <a:xfrm>
            <a:off x="76200" y="1258669"/>
            <a:ext cx="8991600" cy="825867"/>
          </a:xfrm>
          <a:prstGeom prst="rect">
            <a:avLst/>
          </a:prstGeom>
        </p:spPr>
        <p:txBody>
          <a:bodyPr wrap="squar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t> </a:t>
            </a:r>
            <a:r>
              <a:rPr lang="en-IN" sz="1600" dirty="0">
                <a:solidFill>
                  <a:srgbClr val="0077AA"/>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INDEX &lt;COLUMN_NAME&gt;;</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t> </a:t>
            </a:r>
            <a:r>
              <a:rPr lang="en-IN" sz="1600" dirty="0">
                <a:solidFill>
                  <a:srgbClr val="0077AA"/>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INDEX U_USER_ID</a:t>
            </a:r>
            <a:r>
              <a:rPr lang="en-IN" sz="1600"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a:t>
            </a:r>
            <a:r>
              <a:rPr lang="en-IN" sz="1600" dirty="0">
                <a:solidFill>
                  <a:srgbClr val="92D050"/>
                </a:solidFill>
                <a:latin typeface="Arial" panose="020B0604020202020204" pitchFamily="34" charset="0"/>
                <a:cs typeface="Arial" panose="020B0604020202020204" pitchFamily="34" charset="0"/>
              </a:rPr>
              <a:t>CONSTRAINT NAME</a:t>
            </a:r>
            <a:endParaRPr lang="en-IN" dirty="0">
              <a:solidFill>
                <a:srgbClr val="92D050"/>
              </a:solidFill>
              <a:latin typeface="Arial" panose="020B0604020202020204" pitchFamily="34" charset="0"/>
              <a:cs typeface="Arial" panose="020B0604020202020204" pitchFamily="34" charset="0"/>
            </a:endParaRPr>
          </a:p>
        </p:txBody>
      </p:sp>
      <p:sp>
        <p:nvSpPr>
          <p:cNvPr id="7" name="Rectangle 6"/>
          <p:cNvSpPr/>
          <p:nvPr/>
        </p:nvSpPr>
        <p:spPr>
          <a:xfrm>
            <a:off x="228600" y="434167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1014215150"/>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14478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a:t>
            </a:r>
          </a:p>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21693" y="76200"/>
            <a:ext cx="8869907" cy="211820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A foreign key can have a different name from its primary key.</a:t>
            </a:r>
          </a:p>
          <a:p>
            <a:pPr marL="285750" indent="-285750">
              <a:lnSpc>
                <a:spcPct val="150000"/>
              </a:lnSpc>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DataType of primary key and foreign key column must be same.</a:t>
            </a:r>
          </a:p>
          <a:p>
            <a:pPr marL="285750" indent="-285750">
              <a:lnSpc>
                <a:spcPct val="150000"/>
              </a:lnSpc>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It ensures rows in one table have corresponding rows in another.</a:t>
            </a:r>
          </a:p>
          <a:p>
            <a:pPr marL="285750" indent="-285750">
              <a:lnSpc>
                <a:spcPct val="150000"/>
              </a:lnSpc>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Unlike the Primary key, they do not have to be unique.</a:t>
            </a:r>
          </a:p>
          <a:p>
            <a:pPr marL="285750" indent="-285750">
              <a:lnSpc>
                <a:spcPct val="150000"/>
              </a:lnSpc>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Foreign keys can be null even though primary keys can not.</a:t>
            </a:r>
          </a:p>
        </p:txBody>
      </p:sp>
      <p:sp>
        <p:nvSpPr>
          <p:cNvPr id="4" name="Rectangle 3"/>
          <p:cNvSpPr/>
          <p:nvPr/>
        </p:nvSpPr>
        <p:spPr>
          <a:xfrm>
            <a:off x="121693" y="4869160"/>
            <a:ext cx="8869907" cy="646331"/>
          </a:xfrm>
          <a:prstGeom prst="rect">
            <a:avLst/>
          </a:prstGeom>
          <a:solidFill>
            <a:schemeClr val="bg1"/>
          </a:solidFill>
        </p:spPr>
        <p:txBody>
          <a:bodyPr wrap="square">
            <a:spAutoFit/>
          </a:bodyPr>
          <a:lstStyle/>
          <a:p>
            <a:r>
              <a:rPr lang="en-IN" dirty="0">
                <a:solidFill>
                  <a:srgbClr val="0089A4"/>
                </a:solidFill>
                <a:latin typeface="Liberation Mono"/>
                <a:cs typeface="Arial" panose="020B0604020202020204" pitchFamily="34" charset="0"/>
              </a:rPr>
              <a:t>The table containing the FOREIGN KEY is referred to as the </a:t>
            </a:r>
            <a:r>
              <a:rPr lang="en-IN" dirty="0">
                <a:solidFill>
                  <a:srgbClr val="FF0000"/>
                </a:solidFill>
                <a:latin typeface="Liberation Mono"/>
                <a:cs typeface="Arial" panose="020B0604020202020204" pitchFamily="34" charset="0"/>
              </a:rPr>
              <a:t>child table</a:t>
            </a:r>
            <a:r>
              <a:rPr lang="en-IN" dirty="0">
                <a:solidFill>
                  <a:srgbClr val="0089A4"/>
                </a:solidFill>
                <a:latin typeface="Liberation Mono"/>
                <a:cs typeface="Arial" panose="020B0604020202020204" pitchFamily="34" charset="0"/>
              </a:rPr>
              <a:t>, and the table containing the PRIMARY KEY (referenced key) is the </a:t>
            </a:r>
            <a:r>
              <a:rPr lang="en-IN" dirty="0">
                <a:solidFill>
                  <a:srgbClr val="FF0000"/>
                </a:solidFill>
                <a:latin typeface="Liberation Mono"/>
                <a:cs typeface="Arial" panose="020B0604020202020204" pitchFamily="34" charset="0"/>
              </a:rPr>
              <a:t>parent table</a:t>
            </a:r>
            <a:r>
              <a:rPr lang="en-IN" dirty="0">
                <a:solidFill>
                  <a:srgbClr val="0089A4"/>
                </a:solidFill>
                <a:latin typeface="Liberation Mono"/>
                <a:cs typeface="Arial" panose="020B0604020202020204" pitchFamily="34" charset="0"/>
              </a:rPr>
              <a:t>.</a:t>
            </a:r>
          </a:p>
        </p:txBody>
      </p:sp>
      <p:sp>
        <p:nvSpPr>
          <p:cNvPr id="5" name="Rectangle 4"/>
          <p:cNvSpPr/>
          <p:nvPr/>
        </p:nvSpPr>
        <p:spPr>
          <a:xfrm>
            <a:off x="194953" y="3949312"/>
            <a:ext cx="8878813" cy="769441"/>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A FOREIGN KEY is a field (or collection of fields) in one table that refers to the PRIMARY KEY in another/same table.</a:t>
            </a:r>
          </a:p>
        </p:txBody>
      </p:sp>
      <p:sp>
        <p:nvSpPr>
          <p:cNvPr id="6" name="Rectangle 5">
            <a:extLst>
              <a:ext uri="{FF2B5EF4-FFF2-40B4-BE49-F238E27FC236}">
                <a16:creationId xmlns:a16="http://schemas.microsoft.com/office/drawing/2014/main" id="{DAD5B629-DB0F-4168-8000-8E7569A8A8E4}"/>
              </a:ext>
            </a:extLst>
          </p:cNvPr>
          <p:cNvSpPr/>
          <p:nvPr/>
        </p:nvSpPr>
        <p:spPr>
          <a:xfrm>
            <a:off x="5617784" y="5652537"/>
            <a:ext cx="3450621" cy="584775"/>
          </a:xfrm>
          <a:prstGeom prst="rect">
            <a:avLst/>
          </a:prstGeom>
        </p:spPr>
        <p:txBody>
          <a:bodyPr wrap="square">
            <a:spAutoFit/>
          </a:bodyPr>
          <a:lstStyle/>
          <a:p>
            <a:r>
              <a:rPr lang="en-US" sz="1600" dirty="0">
                <a:solidFill>
                  <a:schemeClr val="accent6">
                    <a:lumMod val="75000"/>
                  </a:schemeClr>
                </a:solidFill>
                <a:latin typeface="Verdana" panose="020B0604030504040204" pitchFamily="34" charset="0"/>
              </a:rPr>
              <a:t>A FOREIGN KEY is a key used to link multiple tables together.</a:t>
            </a:r>
            <a:endParaRPr lang="en-IN" sz="1600" dirty="0">
              <a:solidFill>
                <a:schemeClr val="accent6">
                  <a:lumMod val="75000"/>
                </a:schemeClr>
              </a:solidFill>
            </a:endParaRPr>
          </a:p>
        </p:txBody>
      </p:sp>
    </p:spTree>
    <p:extLst>
      <p:ext uri="{BB962C8B-B14F-4D97-AF65-F5344CB8AC3E}">
        <p14:creationId xmlns:p14="http://schemas.microsoft.com/office/powerpoint/2010/main" val="146959609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a:solidFill>
                  <a:srgbClr val="FFFF00"/>
                </a:solidFill>
                <a:latin typeface="Arial" pitchFamily="34" charset="0"/>
                <a:cs typeface="Arial" pitchFamily="34" charset="0"/>
              </a:rPr>
              <a:t>Composite / Multi</a:t>
            </a:r>
            <a:r>
              <a:rPr lang="en-US" sz="4000" b="1" dirty="0">
                <a:latin typeface="Arial" pitchFamily="34" charset="0"/>
                <a:ea typeface="MS Mincho" pitchFamily="49" charset="-128"/>
                <a:cs typeface="Arial" pitchFamily="34" charset="0"/>
              </a:rPr>
              <a:t> </a:t>
            </a:r>
            <a:r>
              <a:rPr lang="en-US" sz="4000" b="1" i="1" dirty="0">
                <a:solidFill>
                  <a:srgbClr val="FFFF00"/>
                </a:solidFill>
                <a:latin typeface="Arial" pitchFamily="34" charset="0"/>
                <a:cs typeface="Arial" pitchFamily="34" charset="0"/>
              </a:rPr>
              <a:t>Valued Attributes</a:t>
            </a:r>
          </a:p>
        </p:txBody>
      </p:sp>
      <p:sp>
        <p:nvSpPr>
          <p:cNvPr id="4" name="Rectangle 3"/>
          <p:cNvSpPr/>
          <p:nvPr/>
        </p:nvSpPr>
        <p:spPr>
          <a:xfrm>
            <a:off x="304800" y="762000"/>
            <a:ext cx="3130793"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Composite Attribute</a:t>
            </a:r>
            <a:endParaRPr lang="en-IN" sz="2400" dirty="0">
              <a:solidFill>
                <a:schemeClr val="bg2">
                  <a:lumMod val="50000"/>
                </a:schemeClr>
              </a:solidFill>
            </a:endParaRPr>
          </a:p>
        </p:txBody>
      </p:sp>
      <p:sp>
        <p:nvSpPr>
          <p:cNvPr id="5" name="Rectangle 4"/>
          <p:cNvSpPr/>
          <p:nvPr/>
        </p:nvSpPr>
        <p:spPr>
          <a:xfrm>
            <a:off x="304800" y="4338935"/>
            <a:ext cx="3418372"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Multi Valued Attribute </a:t>
            </a:r>
            <a:endParaRPr lang="en-IN" sz="2400" dirty="0">
              <a:solidFill>
                <a:schemeClr val="bg2">
                  <a:lumMod val="50000"/>
                </a:schemeClr>
              </a:solidFill>
            </a:endParaRPr>
          </a:p>
        </p:txBody>
      </p:sp>
      <p:sp>
        <p:nvSpPr>
          <p:cNvPr id="6" name="Rectangle 5"/>
          <p:cNvSpPr/>
          <p:nvPr/>
        </p:nvSpPr>
        <p:spPr>
          <a:xfrm>
            <a:off x="304800" y="1219200"/>
            <a:ext cx="8534400" cy="1261884"/>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a:lnSpc>
                <a:spcPct val="150000"/>
              </a:lnSpc>
            </a:pPr>
            <a:r>
              <a:rPr lang="en-IN" b="1" i="1" dirty="0"/>
              <a:t>Name</a:t>
            </a:r>
            <a:r>
              <a:rPr lang="en-IN" b="1" dirty="0"/>
              <a:t> attribute</a:t>
            </a:r>
            <a:r>
              <a:rPr lang="en-IN" dirty="0"/>
              <a:t>: FirstName, MiddleName, and LastName</a:t>
            </a:r>
          </a:p>
          <a:p>
            <a:pPr>
              <a:lnSpc>
                <a:spcPct val="150000"/>
              </a:lnSpc>
            </a:pPr>
            <a:r>
              <a:rPr lang="en-IN" b="1" i="1" dirty="0"/>
              <a:t>PhoneNumber</a:t>
            </a:r>
            <a:r>
              <a:rPr lang="en-IN" b="1" dirty="0"/>
              <a:t> attribute</a:t>
            </a:r>
            <a:r>
              <a:rPr lang="en-IN" dirty="0"/>
              <a:t>: CountryCode, CityCode, and PhoneNumber</a:t>
            </a:r>
          </a:p>
        </p:txBody>
      </p:sp>
      <p:sp>
        <p:nvSpPr>
          <p:cNvPr id="7" name="Rectangle 6"/>
          <p:cNvSpPr/>
          <p:nvPr/>
        </p:nvSpPr>
        <p:spPr>
          <a:xfrm>
            <a:off x="304800" y="4834116"/>
            <a:ext cx="8534400" cy="1261884"/>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a:lnSpc>
                <a:spcPct val="150000"/>
              </a:lnSpc>
            </a:pPr>
            <a:r>
              <a:rPr lang="en-IN" b="1" i="1" dirty="0"/>
              <a:t>Hobbies</a:t>
            </a:r>
            <a:r>
              <a:rPr lang="en-IN" b="1" dirty="0"/>
              <a:t> attribute</a:t>
            </a:r>
            <a:r>
              <a:rPr lang="en-IN" dirty="0"/>
              <a:t>: reading, hiking, hockey, skiing, photography.</a:t>
            </a:r>
          </a:p>
          <a:p>
            <a:pPr>
              <a:lnSpc>
                <a:spcPct val="150000"/>
              </a:lnSpc>
            </a:pPr>
            <a:r>
              <a:rPr lang="en-IN" b="1" i="1" dirty="0"/>
              <a:t>SpokenLanguages</a:t>
            </a:r>
            <a:r>
              <a:rPr lang="en-IN" b="1" dirty="0"/>
              <a:t> attribute</a:t>
            </a:r>
            <a:r>
              <a:rPr lang="en-IN" dirty="0"/>
              <a:t>: Hindi, Marathi, Gujarati, English.</a:t>
            </a:r>
          </a:p>
        </p:txBody>
      </p:sp>
      <p:pic>
        <p:nvPicPr>
          <p:cNvPr id="9" name="Picture 8"/>
          <p:cNvPicPr>
            <a:picLocks noChangeAspect="1"/>
          </p:cNvPicPr>
          <p:nvPr/>
        </p:nvPicPr>
        <p:blipFill>
          <a:blip r:embed="rId2"/>
          <a:stretch>
            <a:fillRect/>
          </a:stretch>
        </p:blipFill>
        <p:spPr>
          <a:xfrm>
            <a:off x="376917" y="2570650"/>
            <a:ext cx="1543050" cy="419100"/>
          </a:xfrm>
          <a:prstGeom prst="rect">
            <a:avLst/>
          </a:prstGeom>
        </p:spPr>
      </p:pic>
      <p:pic>
        <p:nvPicPr>
          <p:cNvPr id="10" name="Picture 9"/>
          <p:cNvPicPr>
            <a:picLocks noChangeAspect="1"/>
          </p:cNvPicPr>
          <p:nvPr/>
        </p:nvPicPr>
        <p:blipFill>
          <a:blip r:embed="rId3"/>
          <a:stretch>
            <a:fillRect/>
          </a:stretch>
        </p:blipFill>
        <p:spPr>
          <a:xfrm>
            <a:off x="355146" y="3165888"/>
            <a:ext cx="5819775" cy="371475"/>
          </a:xfrm>
          <a:prstGeom prst="rect">
            <a:avLst/>
          </a:prstGeom>
        </p:spPr>
      </p:pic>
      <p:pic>
        <p:nvPicPr>
          <p:cNvPr id="11" name="Picture 10"/>
          <p:cNvPicPr>
            <a:picLocks noChangeAspect="1"/>
          </p:cNvPicPr>
          <p:nvPr/>
        </p:nvPicPr>
        <p:blipFill>
          <a:blip r:embed="rId4"/>
          <a:stretch>
            <a:fillRect/>
          </a:stretch>
        </p:blipFill>
        <p:spPr>
          <a:xfrm>
            <a:off x="326571" y="3735273"/>
            <a:ext cx="7896225" cy="371475"/>
          </a:xfrm>
          <a:prstGeom prst="rect">
            <a:avLst/>
          </a:prstGeom>
        </p:spPr>
      </p:pic>
      <p:cxnSp>
        <p:nvCxnSpPr>
          <p:cNvPr id="13" name="Straight Arrow Connector 12"/>
          <p:cNvCxnSpPr/>
          <p:nvPr/>
        </p:nvCxnSpPr>
        <p:spPr>
          <a:xfrm>
            <a:off x="990600" y="2895600"/>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990600" y="3481023"/>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990600"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984187"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9564055"/>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6" name="Rectangle 5"/>
          <p:cNvSpPr/>
          <p:nvPr/>
        </p:nvSpPr>
        <p:spPr>
          <a:xfrm>
            <a:off x="152400" y="740926"/>
            <a:ext cx="8839200" cy="3754874"/>
          </a:xfrm>
          <a:prstGeom prst="rect">
            <a:avLst/>
          </a:prstGeom>
          <a:solidFill>
            <a:schemeClr val="bg1"/>
          </a:solidFill>
        </p:spPr>
        <p:txBody>
          <a:bodyPr wrap="square">
            <a:spAutoFit/>
          </a:bodyPr>
          <a:lstStyle/>
          <a:p>
            <a:r>
              <a:rPr lang="en-IN" sz="2000" dirty="0"/>
              <a:t>A referential constraint could be violated in following cases.</a:t>
            </a:r>
          </a:p>
          <a:p>
            <a:endParaRPr lang="en-IN" sz="2000" dirty="0"/>
          </a:p>
          <a:p>
            <a:pPr marL="285750" indent="-285750">
              <a:buFont typeface="Arial" panose="020B0604020202020204" pitchFamily="34" charset="0"/>
              <a:buChar char="•"/>
            </a:pPr>
            <a:r>
              <a:rPr lang="en-IN" dirty="0"/>
              <a:t>An INSERT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An UPDATE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An UPDATE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A DELETE attempt to remove a record from a parent table that has a matching value in a child table's foreign key columns.</a:t>
            </a:r>
          </a:p>
        </p:txBody>
      </p:sp>
      <p:sp>
        <p:nvSpPr>
          <p:cNvPr id="5" name="Rectangle 4"/>
          <p:cNvSpPr/>
          <p:nvPr/>
        </p:nvSpPr>
        <p:spPr>
          <a:xfrm>
            <a:off x="214282" y="4614644"/>
            <a:ext cx="8643998" cy="1600438"/>
          </a:xfrm>
          <a:prstGeom prst="rect">
            <a:avLst/>
          </a:prstGeom>
        </p:spPr>
        <p:txBody>
          <a:bodyPr wrap="square">
            <a:spAutoFit/>
          </a:bodyPr>
          <a:lstStyle/>
          <a:p>
            <a:r>
              <a:rPr lang="en-US" dirty="0">
                <a:solidFill>
                  <a:srgbClr val="E01E1E"/>
                </a:solidFill>
              </a:rPr>
              <a:t>Note: </a:t>
            </a:r>
          </a:p>
          <a:p>
            <a:r>
              <a:rPr lang="en-US" dirty="0">
                <a:solidFill>
                  <a:srgbClr val="006C86"/>
                </a:solidFill>
              </a:rPr>
              <a:t>Parent and child tables must use the same storage engine, and they cannot be defined as temporary tables.</a:t>
            </a:r>
          </a:p>
          <a:p>
            <a:endParaRPr lang="en-US" sz="800" dirty="0">
              <a:solidFill>
                <a:srgbClr val="006C86"/>
              </a:solidFill>
            </a:endParaRPr>
          </a:p>
          <a:p>
            <a:r>
              <a:rPr lang="en-US" dirty="0">
                <a:solidFill>
                  <a:srgbClr val="006C86"/>
                </a:solidFill>
              </a:rPr>
              <a:t>If the CONSTRAINT symbol clause is not defined, or a symbol is not included then.</a:t>
            </a:r>
          </a:p>
          <a:p>
            <a:r>
              <a:rPr lang="en-US" dirty="0">
                <a:solidFill>
                  <a:srgbClr val="006C86"/>
                </a:solidFill>
              </a:rPr>
              <a:t>For InnoDB tables, a constraint name is generated automatically.</a:t>
            </a:r>
          </a:p>
        </p:txBody>
      </p:sp>
    </p:spTree>
    <p:extLst>
      <p:ext uri="{BB962C8B-B14F-4D97-AF65-F5344CB8AC3E}">
        <p14:creationId xmlns:p14="http://schemas.microsoft.com/office/powerpoint/2010/main" val="834576772"/>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5" name="Rectangle 4"/>
          <p:cNvSpPr/>
          <p:nvPr/>
        </p:nvSpPr>
        <p:spPr>
          <a:xfrm>
            <a:off x="76200" y="838200"/>
            <a:ext cx="899160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a:stretch>
            <a:fillRect/>
          </a:stretch>
        </p:blipFill>
        <p:spPr>
          <a:xfrm>
            <a:off x="304800" y="2014955"/>
            <a:ext cx="5181600" cy="3891269"/>
          </a:xfrm>
          <a:prstGeom prst="rect">
            <a:avLst/>
          </a:prstGeom>
        </p:spPr>
      </p:pic>
      <p:pic>
        <p:nvPicPr>
          <p:cNvPr id="1026" name="Picture 2" descr="MySQL recursive foreign ke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2010007"/>
            <a:ext cx="1962150"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3048460" y="4804083"/>
            <a:ext cx="6075784" cy="584775"/>
          </a:xfrm>
          <a:prstGeom prst="rect">
            <a:avLst/>
          </a:prstGeom>
          <a:noFill/>
        </p:spPr>
        <p:txBody>
          <a:bodyPr wrap="square">
            <a:spAutoFit/>
          </a:bodyPr>
          <a:lstStyle/>
          <a:p>
            <a:pPr algn="just"/>
            <a:r>
              <a:rPr lang="en-IN" sz="1600" dirty="0">
                <a:solidFill>
                  <a:srgbClr val="0070C0"/>
                </a:solidFill>
                <a:latin typeface="Segoe UI" panose="020B0502040204020203" pitchFamily="34" charset="0"/>
                <a:cs typeface="Segoe UI" panose="020B0502040204020203" pitchFamily="34" charset="0"/>
              </a:rPr>
              <a:t>The customers table is called parent table or referenced table, and the orders table is known as child table or referencing table.</a:t>
            </a:r>
          </a:p>
        </p:txBody>
      </p:sp>
    </p:spTree>
    <p:extLst>
      <p:ext uri="{BB962C8B-B14F-4D97-AF65-F5344CB8AC3E}">
        <p14:creationId xmlns:p14="http://schemas.microsoft.com/office/powerpoint/2010/main" val="1257721072"/>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5" name="Rectangle 4"/>
          <p:cNvSpPr/>
          <p:nvPr/>
        </p:nvSpPr>
        <p:spPr>
          <a:xfrm>
            <a:off x="76200" y="838200"/>
            <a:ext cx="899160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2" name="Rectangle 1"/>
          <p:cNvSpPr/>
          <p:nvPr/>
        </p:nvSpPr>
        <p:spPr>
          <a:xfrm>
            <a:off x="76200" y="2055674"/>
            <a:ext cx="8991600"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MODULE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a:t>
            </a:r>
            <a:r>
              <a:rPr lang="en-IN" dirty="0">
                <a:solidFill>
                  <a:srgbClr val="834689"/>
                </a:solidFill>
                <a:latin typeface="Liberation Mono"/>
              </a:rPr>
              <a:t>INT</a:t>
            </a:r>
            <a:r>
              <a:rPr lang="en-IN" dirty="0">
                <a:latin typeface="Liberation Mono"/>
                <a:cs typeface="Arial" panose="020B0604020202020204" pitchFamily="34" charset="0"/>
              </a:rPr>
              <a:t> ,subject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description </a:t>
            </a:r>
            <a:r>
              <a:rPr lang="en-IN" dirty="0">
                <a:solidFill>
                  <a:srgbClr val="834689"/>
                </a:solidFill>
                <a:latin typeface="Liberation Mono"/>
              </a:rPr>
              <a:t>TEXT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constraint pk_id_subject primary key</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id, subject</a:t>
            </a:r>
            <a:r>
              <a:rPr lang="en-IN" dirty="0">
                <a:solidFill>
                  <a:schemeClr val="bg1">
                    <a:lumMod val="65000"/>
                  </a:schemeClr>
                </a:solidFill>
                <a:latin typeface="Liberation Mono"/>
                <a:ea typeface="Times New Roman" panose="02020603050405020304" pitchFamily="18"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STUDENT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a:t>
            </a:r>
            <a:r>
              <a:rPr lang="en-IN" dirty="0">
                <a:solidFill>
                  <a:srgbClr val="834689"/>
                </a:solidFill>
                <a:latin typeface="Liberation Mono"/>
              </a:rPr>
              <a:t>INT</a:t>
            </a:r>
            <a:r>
              <a:rPr lang="en-IN" dirty="0">
                <a:latin typeface="Liberation Mono"/>
                <a:cs typeface="Arial" panose="020B0604020202020204" pitchFamily="34" charset="0"/>
              </a:rPr>
              <a:t> , ModuleID </a:t>
            </a:r>
            <a:r>
              <a:rPr lang="en-IN" dirty="0">
                <a:solidFill>
                  <a:srgbClr val="834689"/>
                </a:solidFill>
                <a:latin typeface="Liberation Mono"/>
              </a:rPr>
              <a:t>int</a:t>
            </a:r>
            <a:r>
              <a:rPr lang="en-IN" dirty="0">
                <a:latin typeface="Liberation Mono"/>
                <a:cs typeface="Arial" panose="020B0604020202020204" pitchFamily="34" charset="0"/>
              </a:rPr>
              <a:t>, subjectID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address </a:t>
            </a:r>
            <a:r>
              <a:rPr lang="en-IN" dirty="0">
                <a:solidFill>
                  <a:srgbClr val="834689"/>
                </a:solidFill>
                <a:latin typeface="Liberation Mono"/>
              </a:rPr>
              <a:t>TEXT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constraint fk_ModuleId_subjectID foreign key </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ModuleID</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references module(id</a:t>
            </a:r>
            <a:r>
              <a:rPr lang="en-IN" dirty="0">
                <a:solidFill>
                  <a:schemeClr val="bg1">
                    <a:lumMod val="65000"/>
                  </a:schemeClr>
                </a:solidFill>
                <a:latin typeface="Liberation Mono"/>
                <a:ea typeface="Times New Roman" panose="02020603050405020304" pitchFamily="18"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latin typeface="Liberation Mono"/>
                <a:cs typeface="Arial" panose="020B0604020202020204" pitchFamily="34" charset="0"/>
              </a:rPr>
              <a:t>;</a:t>
            </a:r>
          </a:p>
        </p:txBody>
      </p:sp>
      <p:sp>
        <p:nvSpPr>
          <p:cNvPr id="6" name="Rectangle 5"/>
          <p:cNvSpPr/>
          <p:nvPr/>
        </p:nvSpPr>
        <p:spPr>
          <a:xfrm>
            <a:off x="228600" y="434167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4282516866"/>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5" name="Rectangle 4"/>
          <p:cNvSpPr/>
          <p:nvPr/>
        </p:nvSpPr>
        <p:spPr>
          <a:xfrm>
            <a:off x="76200" y="764704"/>
            <a:ext cx="899160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3" name="Rectangle 2"/>
          <p:cNvSpPr/>
          <p:nvPr/>
        </p:nvSpPr>
        <p:spPr>
          <a:xfrm>
            <a:off x="228600" y="1828800"/>
            <a:ext cx="8534400" cy="1200329"/>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ON</a:t>
            </a:r>
            <a:r>
              <a:rPr lang="en-IN" dirty="0">
                <a:solidFill>
                  <a:srgbClr val="000000"/>
                </a:solidFill>
                <a:latin typeface="Liberation Mono"/>
              </a:rPr>
              <a:t> </a:t>
            </a:r>
            <a:r>
              <a:rPr lang="en-IN" dirty="0">
                <a:solidFill>
                  <a:srgbClr val="0077AA"/>
                </a:solidFill>
                <a:latin typeface="Liberation Mono"/>
              </a:rPr>
              <a:t>DELETE</a:t>
            </a:r>
            <a:r>
              <a:rPr lang="en-IN" dirty="0">
                <a:solidFill>
                  <a:srgbClr val="000000"/>
                </a:solidFill>
                <a:latin typeface="Liberation Mono"/>
              </a:rPr>
              <a:t> </a:t>
            </a:r>
            <a:r>
              <a:rPr lang="en-IN" i="1" dirty="0">
                <a:solidFill>
                  <a:srgbClr val="000000"/>
                </a:solidFill>
                <a:latin typeface="Liberation Mono"/>
              </a:rPr>
              <a:t>reference_option</a:t>
            </a:r>
            <a:r>
              <a:rPr lang="en-IN" dirty="0">
                <a:solidFill>
                  <a:srgbClr val="999999"/>
                </a:solidFill>
                <a:latin typeface="Liberation Mono"/>
              </a:rPr>
              <a:t>]</a:t>
            </a:r>
            <a:r>
              <a:rPr lang="en-IN" dirty="0">
                <a:solidFill>
                  <a:srgbClr val="000000"/>
                </a:solidFill>
                <a:latin typeface="Liberation Mono"/>
              </a:rPr>
              <a:t> </a:t>
            </a:r>
          </a:p>
          <a:p>
            <a:r>
              <a:rPr lang="en-IN" dirty="0">
                <a:solidFill>
                  <a:srgbClr val="999999"/>
                </a:solidFill>
                <a:latin typeface="Liberation Mono"/>
              </a:rPr>
              <a:t>[</a:t>
            </a:r>
            <a:r>
              <a:rPr lang="en-IN" dirty="0">
                <a:solidFill>
                  <a:srgbClr val="0077AA"/>
                </a:solidFill>
                <a:latin typeface="Liberation Mono"/>
              </a:rPr>
              <a:t>ON</a:t>
            </a:r>
            <a:r>
              <a:rPr lang="en-IN" dirty="0">
                <a:solidFill>
                  <a:srgbClr val="000000"/>
                </a:solidFill>
                <a:latin typeface="Liberation Mono"/>
              </a:rPr>
              <a:t> </a:t>
            </a:r>
            <a:r>
              <a:rPr lang="en-IN" dirty="0">
                <a:solidFill>
                  <a:srgbClr val="0077AA"/>
                </a:solidFill>
                <a:latin typeface="Liberation Mono"/>
              </a:rPr>
              <a:t>UPDATE</a:t>
            </a:r>
            <a:r>
              <a:rPr lang="en-IN" dirty="0">
                <a:solidFill>
                  <a:srgbClr val="000000"/>
                </a:solidFill>
                <a:latin typeface="Liberation Mono"/>
              </a:rPr>
              <a:t> </a:t>
            </a:r>
            <a:r>
              <a:rPr lang="en-IN" i="1" dirty="0">
                <a:solidFill>
                  <a:srgbClr val="000000"/>
                </a:solidFill>
                <a:latin typeface="Liberation Mono"/>
              </a:rPr>
              <a:t>reference_option</a:t>
            </a:r>
            <a:r>
              <a:rPr lang="en-IN" dirty="0">
                <a:solidFill>
                  <a:srgbClr val="999999"/>
                </a:solidFill>
                <a:latin typeface="Liberation Mono"/>
              </a:rPr>
              <a:t>]</a:t>
            </a:r>
            <a:r>
              <a:rPr lang="en-IN" dirty="0">
                <a:solidFill>
                  <a:srgbClr val="000000"/>
                </a:solidFill>
                <a:latin typeface="Liberation Mono"/>
              </a:rPr>
              <a:t> </a:t>
            </a:r>
          </a:p>
          <a:p>
            <a:r>
              <a:rPr lang="en-IN" i="1" dirty="0">
                <a:solidFill>
                  <a:srgbClr val="000000"/>
                </a:solidFill>
                <a:latin typeface="Liberation Mono"/>
              </a:rPr>
              <a:t>reference_option</a:t>
            </a:r>
            <a:r>
              <a:rPr lang="en-IN" dirty="0">
                <a:solidFill>
                  <a:srgbClr val="000000"/>
                </a:solidFill>
                <a:latin typeface="Liberation Mono"/>
              </a:rPr>
              <a:t>: </a:t>
            </a:r>
            <a:r>
              <a:rPr lang="en-IN" dirty="0">
                <a:solidFill>
                  <a:srgbClr val="0077AA"/>
                </a:solidFill>
                <a:latin typeface="Liberation Mono"/>
              </a:rPr>
              <a:t>RESTRICT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CASCADE</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NO</a:t>
            </a:r>
            <a:r>
              <a:rPr lang="en-IN" dirty="0">
                <a:solidFill>
                  <a:srgbClr val="000000"/>
                </a:solidFill>
                <a:latin typeface="Liberation Mono"/>
              </a:rPr>
              <a:t> </a:t>
            </a:r>
            <a:r>
              <a:rPr lang="en-IN" dirty="0">
                <a:solidFill>
                  <a:srgbClr val="0077AA"/>
                </a:solidFill>
                <a:latin typeface="Liberation Mono"/>
              </a:rPr>
              <a:t>ACTION</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0077AA"/>
                </a:solidFill>
                <a:latin typeface="Liberation Mono"/>
              </a:rPr>
              <a:t>DEFAULT</a:t>
            </a:r>
            <a:endParaRPr lang="en-IN" dirty="0"/>
          </a:p>
        </p:txBody>
      </p:sp>
      <p:sp>
        <p:nvSpPr>
          <p:cNvPr id="8" name="Rectangle 7"/>
          <p:cNvSpPr/>
          <p:nvPr/>
        </p:nvSpPr>
        <p:spPr>
          <a:xfrm>
            <a:off x="210786" y="3066871"/>
            <a:ext cx="8704613" cy="1200329"/>
          </a:xfrm>
          <a:prstGeom prst="rect">
            <a:avLst/>
          </a:prstGeom>
          <a:solidFill>
            <a:schemeClr val="bg1">
              <a:lumMod val="95000"/>
            </a:schemeClr>
          </a:solidFill>
        </p:spPr>
        <p:txBody>
          <a:bodyPr wrap="square">
            <a:spAutoFit/>
          </a:bodyPr>
          <a:lstStyle/>
          <a:p>
            <a:r>
              <a:rPr lang="en-IN" dirty="0"/>
              <a:t>When an UPDATE or DELETE operation affects a key value in the parent table that has matching rows in the child table, the result depends on the referential action specified using ON </a:t>
            </a:r>
            <a:r>
              <a:rPr lang="en-IN" dirty="0">
                <a:latin typeface="Arial" panose="020B0604020202020204" pitchFamily="34" charset="0"/>
                <a:cs typeface="Arial" panose="020B0604020202020204" pitchFamily="34" charset="0"/>
              </a:rPr>
              <a:t>UPDATE</a:t>
            </a:r>
            <a:r>
              <a:rPr lang="en-IN" dirty="0"/>
              <a:t> and ON DELETE sub clauses of the FOREIGN KEY clause.</a:t>
            </a:r>
          </a:p>
        </p:txBody>
      </p:sp>
      <p:sp>
        <p:nvSpPr>
          <p:cNvPr id="2" name="Rectangle 1"/>
          <p:cNvSpPr/>
          <p:nvPr/>
        </p:nvSpPr>
        <p:spPr>
          <a:xfrm>
            <a:off x="4936232" y="1544797"/>
            <a:ext cx="4114800" cy="646331"/>
          </a:xfrm>
          <a:prstGeom prst="rect">
            <a:avLst/>
          </a:prstGeom>
          <a:noFill/>
        </p:spPr>
        <p:txBody>
          <a:bodyPr wrap="square">
            <a:spAutoFit/>
          </a:bodyPr>
          <a:lstStyle/>
          <a:p>
            <a:r>
              <a:rPr lang="en-IN" dirty="0">
                <a:solidFill>
                  <a:srgbClr val="00B050"/>
                </a:solidFill>
              </a:rPr>
              <a:t>Cascaded FOREIGN KEY actions do not activate triggers.</a:t>
            </a:r>
          </a:p>
        </p:txBody>
      </p:sp>
      <p:sp>
        <p:nvSpPr>
          <p:cNvPr id="7" name="Rectangle 6">
            <a:extLst>
              <a:ext uri="{FF2B5EF4-FFF2-40B4-BE49-F238E27FC236}">
                <a16:creationId xmlns:a16="http://schemas.microsoft.com/office/drawing/2014/main" id="{164EDEB9-F6C6-41A6-BA50-B7A731DD35CA}"/>
              </a:ext>
            </a:extLst>
          </p:cNvPr>
          <p:cNvSpPr/>
          <p:nvPr/>
        </p:nvSpPr>
        <p:spPr>
          <a:xfrm>
            <a:off x="227554" y="4540774"/>
            <a:ext cx="8535446" cy="338554"/>
          </a:xfrm>
          <a:prstGeom prst="rect">
            <a:avLst/>
          </a:prstGeom>
        </p:spPr>
        <p:txBody>
          <a:bodyPr wrap="square">
            <a:spAutoFit/>
          </a:bodyPr>
          <a:lstStyle/>
          <a:p>
            <a:r>
              <a:rPr lang="en-IN" sz="1600" dirty="0">
                <a:solidFill>
                  <a:srgbClr val="006C86"/>
                </a:solidFill>
              </a:rPr>
              <a:t>For an ON DELETE or ON UPDATE that is not specified, the default action is always NO ACTION.  </a:t>
            </a:r>
          </a:p>
        </p:txBody>
      </p:sp>
    </p:spTree>
    <p:extLst>
      <p:ext uri="{BB962C8B-B14F-4D97-AF65-F5344CB8AC3E}">
        <p14:creationId xmlns:p14="http://schemas.microsoft.com/office/powerpoint/2010/main" val="148594766"/>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79512" y="887809"/>
            <a:ext cx="8784976" cy="3693319"/>
          </a:xfrm>
          <a:prstGeom prst="rect">
            <a:avLst/>
          </a:prstGeom>
        </p:spPr>
        <p:txBody>
          <a:bodyPr wrap="square">
            <a:spAutoFit/>
          </a:bodyPr>
          <a:lstStyle/>
          <a:p>
            <a:r>
              <a:rPr lang="en-IN" dirty="0">
                <a:solidFill>
                  <a:srgbClr val="2658E6"/>
                </a:solidFill>
              </a:rPr>
              <a:t>SET</a:t>
            </a:r>
            <a:r>
              <a:rPr lang="en-IN" dirty="0">
                <a:solidFill>
                  <a:srgbClr val="006C86"/>
                </a:solidFill>
              </a:rPr>
              <a:t> </a:t>
            </a:r>
            <a:r>
              <a:rPr lang="en-IN" dirty="0">
                <a:solidFill>
                  <a:srgbClr val="2658E6"/>
                </a:solidFill>
              </a:rPr>
              <a:t>NULL</a:t>
            </a:r>
            <a:r>
              <a:rPr lang="en-IN" dirty="0"/>
              <a:t>: Delete or update the row from the parent table and set the foreign key column or columns in the child table to NULL. If you specify a SET NULL action, make sure that you have not declared the columns in the child table as NOT NULL.</a:t>
            </a:r>
          </a:p>
          <a:p>
            <a:endParaRPr lang="en-IN" dirty="0"/>
          </a:p>
          <a:p>
            <a:r>
              <a:rPr lang="en-IN" dirty="0">
                <a:solidFill>
                  <a:srgbClr val="2658E6"/>
                </a:solidFill>
              </a:rPr>
              <a:t>RESTRICT</a:t>
            </a:r>
            <a:r>
              <a:rPr lang="en-IN" dirty="0"/>
              <a:t>: Rejects the delete or update operation for the parent table. Specifying RESTRICT (or NO ACTION) is the same as omitting the ON DELETE or ON UPDATE clause.</a:t>
            </a:r>
          </a:p>
          <a:p>
            <a:endParaRPr lang="en-IN" dirty="0"/>
          </a:p>
          <a:p>
            <a:r>
              <a:rPr lang="en-IN" dirty="0">
                <a:solidFill>
                  <a:srgbClr val="2658E6"/>
                </a:solidFill>
              </a:rPr>
              <a:t>NO</a:t>
            </a:r>
            <a:r>
              <a:rPr lang="en-IN" dirty="0"/>
              <a:t> </a:t>
            </a:r>
            <a:r>
              <a:rPr lang="en-IN" dirty="0">
                <a:solidFill>
                  <a:srgbClr val="2658E6"/>
                </a:solidFill>
              </a:rPr>
              <a:t>ACTION</a:t>
            </a:r>
            <a:r>
              <a:rPr lang="en-IN" dirty="0"/>
              <a:t>:  Is equivalent to RESTRICT. The MySQL Server rejects the delete or update operation for the parent table if there is a related foreign key value in the referenced table.</a:t>
            </a:r>
          </a:p>
          <a:p>
            <a:endParaRPr lang="en-IN" dirty="0"/>
          </a:p>
          <a:p>
            <a:r>
              <a:rPr lang="en-IN" dirty="0">
                <a:solidFill>
                  <a:srgbClr val="2658E6"/>
                </a:solidFill>
              </a:rPr>
              <a:t>SET</a:t>
            </a:r>
            <a:r>
              <a:rPr lang="en-IN" dirty="0"/>
              <a:t> </a:t>
            </a:r>
            <a:r>
              <a:rPr lang="en-IN" dirty="0">
                <a:solidFill>
                  <a:srgbClr val="2658E6"/>
                </a:solidFill>
              </a:rPr>
              <a:t>DEFAULT</a:t>
            </a:r>
            <a:r>
              <a:rPr lang="en-IN" dirty="0"/>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833382615"/>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6" name="Rectangle 5"/>
          <p:cNvSpPr/>
          <p:nvPr/>
        </p:nvSpPr>
        <p:spPr>
          <a:xfrm>
            <a:off x="228600" y="4495800"/>
            <a:ext cx="8610600" cy="369332"/>
          </a:xfrm>
          <a:prstGeom prst="rect">
            <a:avLst/>
          </a:prstGeom>
          <a:solidFill>
            <a:srgbClr val="476D59"/>
          </a:solidFill>
        </p:spPr>
        <p:txBody>
          <a:bodyPr wrap="square">
            <a:spAutoFit/>
          </a:bodyPr>
          <a:lstStyle/>
          <a:p>
            <a:r>
              <a:rPr lang="en-IN" b="1" dirty="0">
                <a:solidFill>
                  <a:schemeClr val="bg1"/>
                </a:solidFill>
                <a:latin typeface="Arial" panose="020B0604020202020204" pitchFamily="34" charset="0"/>
                <a:cs typeface="Arial" panose="020B0604020202020204" pitchFamily="34" charset="0"/>
              </a:rPr>
              <a:t>ALTER table E drop foreign key e_ibfk_1;</a:t>
            </a:r>
          </a:p>
        </p:txBody>
      </p:sp>
      <p:sp>
        <p:nvSpPr>
          <p:cNvPr id="7" name="Rectangle 6"/>
          <p:cNvSpPr/>
          <p:nvPr/>
        </p:nvSpPr>
        <p:spPr>
          <a:xfrm>
            <a:off x="76200" y="2971800"/>
            <a:ext cx="8991600" cy="1384995"/>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TEMP</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a:t>
            </a:r>
            <a:r>
              <a:rPr lang="en-IN" dirty="0">
                <a:solidFill>
                  <a:srgbClr val="834689"/>
                </a:solidFill>
                <a:latin typeface="Liberation Mono"/>
              </a:rPr>
              <a:t>INT</a:t>
            </a:r>
            <a:r>
              <a:rPr lang="en-IN" sz="1600" dirty="0">
                <a:latin typeface="Arial" panose="020B0604020202020204" pitchFamily="34" charset="0"/>
                <a:cs typeface="Arial" panose="020B0604020202020204" pitchFamily="34" charset="0"/>
              </a:rPr>
              <a:t>, fName </a:t>
            </a:r>
            <a:r>
              <a:rPr lang="en-IN" dirty="0">
                <a:solidFill>
                  <a:srgbClr val="834689"/>
                </a:solidFill>
                <a:latin typeface="Liberation Mono"/>
              </a:rPr>
              <a:t>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 FOREIGN KEY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REFERENCES 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ON DELETE CASCADE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TEMP</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a:t>
            </a:r>
            <a:r>
              <a:rPr lang="en-IN" dirty="0">
                <a:solidFill>
                  <a:srgbClr val="834689"/>
                </a:solidFill>
                <a:latin typeface="Liberation Mono"/>
              </a:rPr>
              <a:t>INT</a:t>
            </a:r>
            <a:r>
              <a:rPr lang="en-IN" sz="1600" dirty="0">
                <a:latin typeface="Arial" panose="020B0604020202020204" pitchFamily="34" charset="0"/>
                <a:cs typeface="Arial" panose="020B0604020202020204" pitchFamily="34" charset="0"/>
              </a:rPr>
              <a:t>, fName </a:t>
            </a:r>
            <a:r>
              <a:rPr lang="en-IN" dirty="0">
                <a:solidFill>
                  <a:srgbClr val="834689"/>
                </a:solidFill>
                <a:latin typeface="Liberation Mono"/>
              </a:rPr>
              <a:t>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FOREIGN KEY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REFERENCES 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ON UPDATE CASCADE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
        <p:nvSpPr>
          <p:cNvPr id="2" name="Rectangle 1"/>
          <p:cNvSpPr/>
          <p:nvPr/>
        </p:nvSpPr>
        <p:spPr>
          <a:xfrm>
            <a:off x="76200" y="685800"/>
            <a:ext cx="8915400" cy="2031325"/>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2658E6"/>
                </a:solidFill>
              </a:rPr>
              <a:t>CASCADE</a:t>
            </a:r>
            <a:r>
              <a:rPr lang="en-IN" dirty="0"/>
              <a:t>: Delete or update the row from the parent table, and automatically delete or update the matching rows in the child table. Both ON DELETE CASCADE and ON UPDATE CASCADE are supported.</a:t>
            </a:r>
          </a:p>
          <a:p>
            <a:endParaRPr lang="en-IN" dirty="0"/>
          </a:p>
          <a:p>
            <a:pPr marL="285750" indent="-285750">
              <a:buFont typeface="Arial" panose="020B0604020202020204" pitchFamily="34" charset="0"/>
              <a:buChar char="•"/>
            </a:pPr>
            <a:r>
              <a:rPr lang="en-IN" dirty="0">
                <a:solidFill>
                  <a:srgbClr val="2658E6"/>
                </a:solidFill>
              </a:rPr>
              <a:t>SET</a:t>
            </a:r>
            <a:r>
              <a:rPr lang="en-IN" dirty="0"/>
              <a:t> </a:t>
            </a:r>
            <a:r>
              <a:rPr lang="en-IN" dirty="0">
                <a:solidFill>
                  <a:srgbClr val="2658E6"/>
                </a:solidFill>
              </a:rPr>
              <a:t>NULL</a:t>
            </a:r>
            <a:r>
              <a:rPr lang="en-IN" dirty="0"/>
              <a:t>: Delete or update the row from the parent table, and set the foreign key column or columns in the child table to NULL. Both ON DELETE SET NULL and ON UPDATE SET NULL clauses are supported.</a:t>
            </a:r>
          </a:p>
        </p:txBody>
      </p:sp>
      <p:sp>
        <p:nvSpPr>
          <p:cNvPr id="3" name="Rectangle 2"/>
          <p:cNvSpPr/>
          <p:nvPr/>
        </p:nvSpPr>
        <p:spPr>
          <a:xfrm>
            <a:off x="108858" y="5257800"/>
            <a:ext cx="8915400" cy="353943"/>
          </a:xfrm>
          <a:prstGeom prst="rect">
            <a:avLst/>
          </a:prstGeom>
        </p:spPr>
        <p:txBody>
          <a:bodyPr wrap="square">
            <a:spAutoFit/>
          </a:bodyPr>
          <a:lstStyle/>
          <a:p>
            <a:r>
              <a:rPr lang="en-IN" sz="1700" dirty="0">
                <a:solidFill>
                  <a:srgbClr val="C00000"/>
                </a:solidFill>
                <a:latin typeface="Arial" panose="020B0604020202020204" pitchFamily="34" charset="0"/>
                <a:cs typeface="Arial" panose="020B0604020202020204" pitchFamily="34" charset="0"/>
              </a:rPr>
              <a:t>ON</a:t>
            </a:r>
            <a:r>
              <a:rPr lang="en-IN" sz="1700" dirty="0"/>
              <a:t> </a:t>
            </a:r>
            <a:r>
              <a:rPr lang="en-IN" sz="1700" dirty="0">
                <a:solidFill>
                  <a:srgbClr val="C00000"/>
                </a:solidFill>
                <a:latin typeface="Arial" panose="020B0604020202020204" pitchFamily="34" charset="0"/>
                <a:cs typeface="Arial" panose="020B0604020202020204" pitchFamily="34" charset="0"/>
              </a:rPr>
              <a:t>DELETE or ON UPDATE that is not specified, the default action is always RESTRICT</a:t>
            </a:r>
            <a:r>
              <a:rPr lang="en-IN" sz="1700" dirty="0"/>
              <a:t>.</a:t>
            </a:r>
          </a:p>
        </p:txBody>
      </p:sp>
    </p:spTree>
    <p:extLst>
      <p:ext uri="{BB962C8B-B14F-4D97-AF65-F5344CB8AC3E}">
        <p14:creationId xmlns:p14="http://schemas.microsoft.com/office/powerpoint/2010/main" val="1900297931"/>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659922"/>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a:t>
            </a:r>
          </a:p>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000100" y="4294837"/>
            <a:ext cx="7072362" cy="646331"/>
          </a:xfrm>
          <a:prstGeom prst="rect">
            <a:avLst/>
          </a:prstGeom>
        </p:spPr>
        <p:txBody>
          <a:bodyPr wrap="square">
            <a:spAutoFit/>
          </a:bodyPr>
          <a:lstStyle/>
          <a:p>
            <a:r>
              <a:rPr lang="en-US" dirty="0">
                <a:solidFill>
                  <a:srgbClr val="006C86"/>
                </a:solidFill>
              </a:rPr>
              <a:t>Prior to MySQL 8.0.16, CREATE TABLE permits only the following limited version of table CHECK constraint syntax, which is parsed and ignored.</a:t>
            </a:r>
          </a:p>
        </p:txBody>
      </p:sp>
      <p:grpSp>
        <p:nvGrpSpPr>
          <p:cNvPr id="22" name="Group 21">
            <a:extLst>
              <a:ext uri="{FF2B5EF4-FFF2-40B4-BE49-F238E27FC236}">
                <a16:creationId xmlns:a16="http://schemas.microsoft.com/office/drawing/2014/main" id="{485BEEF7-C4F7-42B1-BA35-CAF136A7F841}"/>
              </a:ext>
            </a:extLst>
          </p:cNvPr>
          <p:cNvGrpSpPr/>
          <p:nvPr/>
        </p:nvGrpSpPr>
        <p:grpSpPr>
          <a:xfrm>
            <a:off x="4572000" y="620688"/>
            <a:ext cx="3962400" cy="1558275"/>
            <a:chOff x="4572000" y="620688"/>
            <a:chExt cx="3962400" cy="1558275"/>
          </a:xfrm>
        </p:grpSpPr>
        <p:grpSp>
          <p:nvGrpSpPr>
            <p:cNvPr id="6" name="Group 5">
              <a:extLst>
                <a:ext uri="{FF2B5EF4-FFF2-40B4-BE49-F238E27FC236}">
                  <a16:creationId xmlns:a16="http://schemas.microsoft.com/office/drawing/2014/main" id="{62D5F524-88BD-4CF0-9A23-FE7B4329A8BD}"/>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75E406B5-A1E6-4472-9256-7180BC098746}"/>
                  </a:ext>
                </a:extLst>
              </p:cNvPr>
              <p:cNvPicPr>
                <a:picLocks noChangeAspect="1"/>
              </p:cNvPicPr>
              <p:nvPr/>
            </p:nvPicPr>
            <p:blipFill>
              <a:blip r:embed="rId2"/>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2DA2F098-1D58-4539-B654-4D32E9DDB893}"/>
                  </a:ext>
                </a:extLst>
              </p:cNvPr>
              <p:cNvPicPr>
                <a:picLocks noChangeAspect="1"/>
              </p:cNvPicPr>
              <p:nvPr/>
            </p:nvPicPr>
            <p:blipFill>
              <a:blip r:embed="rId3"/>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C16BFD9-3CE4-4A01-949B-3B48485BE111}"/>
                  </a:ext>
                </a:extLst>
              </p:cNvPr>
              <p:cNvPicPr>
                <a:picLocks noChangeAspect="1"/>
              </p:cNvPicPr>
              <p:nvPr/>
            </p:nvPicPr>
            <p:blipFill>
              <a:blip r:embed="rId4"/>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7E0D4A89-92B2-429C-99B5-A2319D9A55C5}"/>
                  </a:ext>
                </a:extLst>
              </p:cNvPr>
              <p:cNvPicPr>
                <a:picLocks noChangeAspect="1"/>
              </p:cNvPicPr>
              <p:nvPr/>
            </p:nvPicPr>
            <p:blipFill>
              <a:blip r:embed="rId5"/>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18C3AC53-3F16-4647-83D9-0DCC50907653}"/>
                  </a:ext>
                </a:extLst>
              </p:cNvPr>
              <p:cNvPicPr>
                <a:picLocks noChangeAspect="1"/>
              </p:cNvPicPr>
              <p:nvPr/>
            </p:nvPicPr>
            <p:blipFill>
              <a:blip r:embed="rId6"/>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5BEFB606-F7C9-4A2D-A817-A24B2A17D6FA}"/>
                  </a:ext>
                </a:extLst>
              </p:cNvPr>
              <p:cNvPicPr>
                <a:picLocks noChangeAspect="1"/>
              </p:cNvPicPr>
              <p:nvPr/>
            </p:nvPicPr>
            <p:blipFill>
              <a:blip r:embed="rId7"/>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8CA17CAD-2997-4519-99A1-D9D542D41B06}"/>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12CA1E3F-6726-4698-BBE2-36FA4C6F8A86}"/>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3" name="Rectangle 2">
            <a:extLst>
              <a:ext uri="{FF2B5EF4-FFF2-40B4-BE49-F238E27FC236}">
                <a16:creationId xmlns:a16="http://schemas.microsoft.com/office/drawing/2014/main" id="{1DD9296D-F03F-49D8-A44D-7E2A80B58D32}"/>
              </a:ext>
            </a:extLst>
          </p:cNvPr>
          <p:cNvSpPr/>
          <p:nvPr/>
        </p:nvSpPr>
        <p:spPr>
          <a:xfrm>
            <a:off x="103494" y="229863"/>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Tree>
    <p:extLst>
      <p:ext uri="{BB962C8B-B14F-4D97-AF65-F5344CB8AC3E}">
        <p14:creationId xmlns:p14="http://schemas.microsoft.com/office/powerpoint/2010/main" val="4085141194"/>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Check</a:t>
            </a:r>
          </a:p>
        </p:txBody>
      </p:sp>
      <p:sp>
        <p:nvSpPr>
          <p:cNvPr id="5" name="Rectangle 4"/>
          <p:cNvSpPr/>
          <p:nvPr/>
        </p:nvSpPr>
        <p:spPr>
          <a:xfrm>
            <a:off x="76200" y="838200"/>
            <a:ext cx="8991600" cy="369332"/>
          </a:xfrm>
          <a:prstGeom prst="rect">
            <a:avLst/>
          </a:prstGeom>
        </p:spPr>
        <p:txBody>
          <a:bodyPr wrap="square">
            <a:spAutoFit/>
          </a:bodyPr>
          <a:lstStyle/>
          <a:p>
            <a:r>
              <a:rPr lang="en-US" dirty="0"/>
              <a:t>The CHECK constraint limits the value that can be placed in a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76200" y="1340768"/>
            <a:ext cx="89916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user_id </a:t>
            </a:r>
            <a:r>
              <a:rPr lang="en-IN" dirty="0">
                <a:solidFill>
                  <a:srgbClr val="834689"/>
                </a:solidFill>
                <a:latin typeface="Liberation Mono"/>
              </a:rPr>
              <a:t>INT</a:t>
            </a:r>
            <a:r>
              <a:rPr lang="en-IN" dirty="0">
                <a:latin typeface="Liberation Mono"/>
                <a:cs typeface="Arial" panose="020B0604020202020204" pitchFamily="34" charset="0"/>
              </a:rPr>
              <a:t>, username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password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email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age</a:t>
            </a:r>
            <a:r>
              <a:rPr lang="en-IN" dirty="0">
                <a:solidFill>
                  <a:schemeClr val="bg1">
                    <a:lumMod val="65000"/>
                  </a:schemeClr>
                </a:solidFill>
                <a:latin typeface="Liberation Mono"/>
                <a:cs typeface="Arial" panose="020B0604020202020204" pitchFamily="34" charset="0"/>
              </a:rPr>
              <a:t> </a:t>
            </a:r>
            <a:r>
              <a:rPr lang="en-IN" dirty="0">
                <a:solidFill>
                  <a:srgbClr val="834689"/>
                </a:solidFill>
                <a:latin typeface="Liberation Mono"/>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age &gt;=18</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user_id </a:t>
            </a:r>
            <a:r>
              <a:rPr lang="en-IN" dirty="0">
                <a:solidFill>
                  <a:srgbClr val="834689"/>
                </a:solidFill>
                <a:latin typeface="Liberation Mono"/>
              </a:rPr>
              <a:t>INT</a:t>
            </a:r>
            <a:r>
              <a:rPr lang="en-IN" dirty="0">
                <a:latin typeface="Liberation Mono"/>
                <a:cs typeface="Arial" panose="020B0604020202020204" pitchFamily="34" charset="0"/>
              </a:rPr>
              <a:t>, username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password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email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age</a:t>
            </a:r>
            <a:r>
              <a:rPr lang="en-IN" dirty="0">
                <a:solidFill>
                  <a:schemeClr val="bg1">
                    <a:lumMod val="65000"/>
                  </a:schemeClr>
                </a:solidFill>
                <a:latin typeface="Liberation Mono"/>
                <a:cs typeface="Arial" panose="020B0604020202020204" pitchFamily="34" charset="0"/>
              </a:rPr>
              <a:t> </a:t>
            </a:r>
            <a:r>
              <a:rPr lang="en-IN" dirty="0">
                <a:solidFill>
                  <a:srgbClr val="834689"/>
                </a:solidFill>
                <a:latin typeface="Liberation Mono"/>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constraint chk_age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age &gt;=18</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latin typeface="Liberation Mono"/>
                <a:cs typeface="Arial" panose="020B0604020202020204" pitchFamily="34" charset="0"/>
              </a:rPr>
              <a:t>;</a:t>
            </a:r>
          </a:p>
        </p:txBody>
      </p:sp>
      <p:sp>
        <p:nvSpPr>
          <p:cNvPr id="10" name="Rectangle 9"/>
          <p:cNvSpPr/>
          <p:nvPr/>
        </p:nvSpPr>
        <p:spPr>
          <a:xfrm>
            <a:off x="214282" y="3070701"/>
            <a:ext cx="8715436"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11" name="Rectangle 10"/>
          <p:cNvSpPr/>
          <p:nvPr/>
        </p:nvSpPr>
        <p:spPr>
          <a:xfrm>
            <a:off x="285720" y="3933056"/>
            <a:ext cx="8643998" cy="1295868"/>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&gt; </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 + C2</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rPr>
              <a:t>INT</a:t>
            </a:r>
            <a:r>
              <a:rPr lang="en-US" dirty="0">
                <a:latin typeface="Liberation Mono"/>
                <a:cs typeface="Arial" pitchFamily="34" charset="0"/>
              </a:rPr>
              <a:t>, C2 INT, C3 </a:t>
            </a:r>
            <a:r>
              <a:rPr lang="en-US" dirty="0">
                <a:solidFill>
                  <a:srgbClr val="834689"/>
                </a:solidFill>
                <a:latin typeface="Liberation Mono"/>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&gt; </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 + C2</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&gt; </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C1 + C2</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 PRIMARY KEY</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7" name="Rectangle 6">
            <a:extLst>
              <a:ext uri="{FF2B5EF4-FFF2-40B4-BE49-F238E27FC236}">
                <a16:creationId xmlns:a16="http://schemas.microsoft.com/office/drawing/2014/main" id="{56DFA348-266B-4B91-BC2C-919F6B5018B2}"/>
              </a:ext>
            </a:extLst>
          </p:cNvPr>
          <p:cNvSpPr/>
          <p:nvPr/>
        </p:nvSpPr>
        <p:spPr>
          <a:xfrm>
            <a:off x="285720" y="5445224"/>
            <a:ext cx="8411524" cy="741870"/>
          </a:xfrm>
          <a:prstGeom prst="rect">
            <a:avLst/>
          </a:prstGeom>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CHK_ID </a:t>
            </a:r>
            <a:r>
              <a:rPr lang="en-IN" dirty="0">
                <a:latin typeface="Liberation Mono"/>
                <a:cs typeface="Arial" panose="020B0604020202020204" pitchFamily="34" charset="0"/>
              </a:rPr>
              <a:t>CHECK (ID &gt;10);</a:t>
            </a:r>
          </a:p>
          <a:p>
            <a:pPr marL="342900" indent="-342900">
              <a:lnSpc>
                <a:spcPct val="150000"/>
              </a:lnSpc>
              <a:buFont typeface="+mj-lt"/>
              <a:buAutoNum type="arabicPeriod"/>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CHECK</a:t>
            </a:r>
            <a:r>
              <a:rPr lang="en-US" dirty="0">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CHK_ID</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029355890"/>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Check( </a:t>
            </a:r>
            <a:r>
              <a:rPr lang="en-US" sz="2000" dirty="0">
                <a:solidFill>
                  <a:schemeClr val="bg1"/>
                </a:solidFill>
              </a:rPr>
              <a:t>IN, LIKE, and BETWEEN </a:t>
            </a:r>
            <a:r>
              <a:rPr lang="en-IN" sz="3200" b="1" i="1" dirty="0">
                <a:solidFill>
                  <a:srgbClr val="FFFF00"/>
                </a:solidFill>
                <a:latin typeface="Arial" pitchFamily="34" charset="0"/>
                <a:cs typeface="Arial" pitchFamily="34" charset="0"/>
              </a:rPr>
              <a:t>)</a:t>
            </a:r>
          </a:p>
        </p:txBody>
      </p:sp>
      <p:sp>
        <p:nvSpPr>
          <p:cNvPr id="5" name="Rectangle 4"/>
          <p:cNvSpPr/>
          <p:nvPr/>
        </p:nvSpPr>
        <p:spPr>
          <a:xfrm>
            <a:off x="76200" y="838200"/>
            <a:ext cx="8991600" cy="369332"/>
          </a:xfrm>
          <a:prstGeom prst="rect">
            <a:avLst/>
          </a:prstGeom>
        </p:spPr>
        <p:txBody>
          <a:bodyPr wrap="square">
            <a:spAutoFit/>
          </a:bodyPr>
          <a:lstStyle/>
          <a:p>
            <a:r>
              <a:rPr lang="en-US" dirty="0"/>
              <a:t>The CHECK constraint using </a:t>
            </a:r>
            <a:r>
              <a:rPr lang="en-US" dirty="0">
                <a:solidFill>
                  <a:srgbClr val="C00000"/>
                </a:solidFill>
              </a:rPr>
              <a:t>IN</a:t>
            </a:r>
            <a:r>
              <a:rPr lang="en-US" dirty="0"/>
              <a:t>, </a:t>
            </a:r>
            <a:r>
              <a:rPr lang="en-US" dirty="0">
                <a:solidFill>
                  <a:srgbClr val="C00000"/>
                </a:solidFill>
              </a:rPr>
              <a:t>LIKE</a:t>
            </a:r>
            <a:r>
              <a:rPr lang="en-US" dirty="0"/>
              <a:t>, and </a:t>
            </a:r>
            <a:r>
              <a:rPr lang="en-US" dirty="0">
                <a:solidFill>
                  <a:srgbClr val="C00000"/>
                </a:solidFill>
              </a:rPr>
              <a:t>BETWEEN</a:t>
            </a:r>
            <a:r>
              <a:rPr lang="en-US" dirty="0"/>
              <a:t>.</a:t>
            </a:r>
            <a:endParaRPr lang="en-IN" dirty="0">
              <a:solidFill>
                <a:schemeClr val="bg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6EB81687-B1EE-4985-91BC-BDFCDE45DB0C}"/>
              </a:ext>
            </a:extLst>
          </p:cNvPr>
          <p:cNvSpPr/>
          <p:nvPr/>
        </p:nvSpPr>
        <p:spPr>
          <a:xfrm>
            <a:off x="179512" y="1490797"/>
            <a:ext cx="8501122" cy="2862322"/>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author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aut_id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8</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PRIMARY KEY, aut_name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rgbClr val="00B0F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2658E6"/>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aut_name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&gt; 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country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home_city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12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author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aut_id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8</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PRIMARY KEY, aut_name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country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rgbClr val="00B0F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a:t>
            </a:r>
            <a:r>
              <a:rPr lang="en-IN" dirty="0">
                <a:solidFill>
                  <a:srgbClr val="00B0F0"/>
                </a:solidFill>
                <a:latin typeface="Liberation Mono"/>
                <a:cs typeface="Arial" panose="020B0604020202020204" pitchFamily="34" charset="0"/>
              </a:rPr>
              <a:t> IN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'USA', 'UK', 'India'</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home_city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12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author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aut_id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8</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PRIMARY KEY, aut_name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country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rgbClr val="00B0F0"/>
                </a:solidFill>
                <a:latin typeface="Liberation Mono"/>
                <a:cs typeface="Arial" panose="020B0604020202020204" pitchFamily="34" charset="0"/>
              </a:rPr>
              <a:t> </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country</a:t>
            </a:r>
            <a:r>
              <a:rPr lang="en-IN" dirty="0">
                <a:solidFill>
                  <a:srgbClr val="00B0F0"/>
                </a:solidFill>
                <a:latin typeface="Liberation Mono"/>
                <a:cs typeface="Arial" panose="020B0604020202020204" pitchFamily="34" charset="0"/>
              </a:rPr>
              <a:t> LIKE </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home_city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12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author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aut_id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8</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PRIMARY KEY </a:t>
            </a:r>
            <a:r>
              <a:rPr lang="en-IN" dirty="0">
                <a:solidFill>
                  <a:srgbClr val="C00000"/>
                </a:solidFill>
                <a:latin typeface="Liberation Mono"/>
                <a:cs typeface="Arial" panose="020B0604020202020204" pitchFamily="34" charset="0"/>
              </a:rPr>
              <a:t>CHECK</a:t>
            </a:r>
            <a:r>
              <a:rPr lang="en-IN" dirty="0">
                <a:solidFill>
                  <a:srgbClr val="00B0F0"/>
                </a:solidFill>
                <a:latin typeface="Liberation Mono"/>
                <a:cs typeface="Arial" panose="020B0604020202020204" pitchFamily="34" charset="0"/>
              </a:rPr>
              <a:t> </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aut_id</a:t>
            </a:r>
            <a:r>
              <a:rPr lang="en-IN" dirty="0">
                <a:solidFill>
                  <a:srgbClr val="00B0F0"/>
                </a:solidFill>
                <a:latin typeface="Liberation Mono"/>
                <a:cs typeface="Arial" panose="020B0604020202020204" pitchFamily="34" charset="0"/>
              </a:rPr>
              <a:t> BETWEEN </a:t>
            </a:r>
            <a:r>
              <a:rPr lang="en-IN" dirty="0">
                <a:latin typeface="Liberation Mono"/>
                <a:cs typeface="Arial" panose="020B0604020202020204" pitchFamily="34" charset="0"/>
              </a:rPr>
              <a:t>1 and 1000</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aut_name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country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home_city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63545750"/>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Check</a:t>
            </a:r>
          </a:p>
        </p:txBody>
      </p:sp>
      <p:sp>
        <p:nvSpPr>
          <p:cNvPr id="9" name="Rectangle 8"/>
          <p:cNvSpPr/>
          <p:nvPr/>
        </p:nvSpPr>
        <p:spPr>
          <a:xfrm>
            <a:off x="214282" y="928670"/>
            <a:ext cx="8715436" cy="4031873"/>
          </a:xfrm>
          <a:prstGeom prst="rect">
            <a:avLst/>
          </a:prstGeom>
        </p:spPr>
        <p:txBody>
          <a:bodyPr wrap="square">
            <a:spAutoFit/>
          </a:bodyPr>
          <a:lstStyle/>
          <a:p>
            <a:r>
              <a:rPr lang="en-US" sz="2000" dirty="0">
                <a:solidFill>
                  <a:srgbClr val="006C86"/>
                </a:solidFill>
              </a:rPr>
              <a:t>CHECK condition expressions must adhere to the following rules. An error occurs if an expression contains disallowed constructs.</a:t>
            </a:r>
          </a:p>
          <a:p>
            <a:endParaRPr lang="en-US" dirty="0">
              <a:solidFill>
                <a:srgbClr val="006C86"/>
              </a:solidFill>
            </a:endParaRPr>
          </a:p>
          <a:p>
            <a:pPr marL="342900" indent="-342900">
              <a:buFont typeface="+mj-lt"/>
              <a:buAutoNum type="arabicPeriod"/>
            </a:pPr>
            <a:r>
              <a:rPr lang="en-US" dirty="0">
                <a:solidFill>
                  <a:srgbClr val="006C86"/>
                </a:solidFill>
              </a:rPr>
              <a:t>Non-generated and generated columns are permitted, except columns with the  AUTO_INCREMENT attribute.</a:t>
            </a:r>
          </a:p>
          <a:p>
            <a:pPr marL="342900" indent="-342900">
              <a:buFont typeface="+mj-lt"/>
              <a:buAutoNum type="arabicPeriod"/>
            </a:pPr>
            <a:r>
              <a:rPr lang="en-US" dirty="0">
                <a:solidFill>
                  <a:srgbClr val="006C86"/>
                </a:solidFill>
              </a:rPr>
              <a:t>Literals, deterministic built-in functions, and operators are permitted.</a:t>
            </a:r>
          </a:p>
          <a:p>
            <a:pPr marL="342900" indent="-342900">
              <a:buFont typeface="+mj-lt"/>
              <a:buAutoNum type="arabicPeriod"/>
            </a:pPr>
            <a:r>
              <a:rPr lang="en-US" dirty="0">
                <a:solidFill>
                  <a:srgbClr val="006C86"/>
                </a:solidFill>
              </a:rPr>
              <a:t>Sub-queries are not permitted.</a:t>
            </a:r>
          </a:p>
          <a:p>
            <a:pPr marL="342900" indent="-342900">
              <a:buFont typeface="+mj-lt"/>
              <a:buAutoNum type="arabicPeriod"/>
            </a:pPr>
            <a:r>
              <a:rPr lang="en-US" dirty="0">
                <a:solidFill>
                  <a:srgbClr val="006C86"/>
                </a:solidFill>
              </a:rPr>
              <a:t>Environmental variables (such as CURRENT_USER, CURRENT_DATE, …) are not permitted.</a:t>
            </a:r>
          </a:p>
          <a:p>
            <a:pPr marL="342900" indent="-342900">
              <a:buFont typeface="+mj-lt"/>
              <a:buAutoNum type="arabicPeriod"/>
            </a:pPr>
            <a:r>
              <a:rPr lang="en-US" dirty="0">
                <a:solidFill>
                  <a:srgbClr val="006C86"/>
                </a:solidFill>
              </a:rPr>
              <a:t>Non-Deterministic built-in functions (such as AVG, COUNT, RAND, LAST_INSERT_ID, FIRST_VALUE, LAST_VALUE, ...) are not permitted.</a:t>
            </a:r>
          </a:p>
          <a:p>
            <a:pPr marL="342900" indent="-342900">
              <a:buFont typeface="+mj-lt"/>
              <a:buAutoNum type="arabicPeriod"/>
            </a:pPr>
            <a:r>
              <a:rPr lang="en-US" dirty="0">
                <a:solidFill>
                  <a:srgbClr val="006C86"/>
                </a:solidFill>
              </a:rPr>
              <a:t>Variables (system variables, user-defined variables, and stored program local variables) are not permitted.</a:t>
            </a:r>
          </a:p>
          <a:p>
            <a:pPr marL="342900" indent="-342900">
              <a:buFont typeface="+mj-lt"/>
              <a:buAutoNum type="arabicPeriod"/>
            </a:pPr>
            <a:r>
              <a:rPr lang="en-US" dirty="0">
                <a:solidFill>
                  <a:srgbClr val="006C86"/>
                </a:solidFill>
              </a:rPr>
              <a:t>Stored functions and user-defined functions are not permitted.</a:t>
            </a:r>
          </a:p>
        </p:txBody>
      </p:sp>
    </p:spTree>
    <p:extLst>
      <p:ext uri="{BB962C8B-B14F-4D97-AF65-F5344CB8AC3E}">
        <p14:creationId xmlns:p14="http://schemas.microsoft.com/office/powerpoint/2010/main" val="402935589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747704266"/>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Tree>
    <p:extLst>
      <p:ext uri="{BB962C8B-B14F-4D97-AF65-F5344CB8AC3E}">
        <p14:creationId xmlns:p14="http://schemas.microsoft.com/office/powerpoint/2010/main" val="3510893457"/>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Alter Table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858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ALTER TABLE changes the structure of a table. For example, you can add or delete columns, create or destroy indexes, change the type of existing columns, or rename columns or the table itself.</a:t>
            </a:r>
          </a:p>
        </p:txBody>
      </p:sp>
      <p:sp>
        <p:nvSpPr>
          <p:cNvPr id="7" name="Rectangle 6"/>
          <p:cNvSpPr/>
          <p:nvPr/>
        </p:nvSpPr>
        <p:spPr>
          <a:xfrm>
            <a:off x="152400" y="1772483"/>
            <a:ext cx="8839200" cy="4247317"/>
          </a:xfrm>
          <a:prstGeom prst="rect">
            <a:avLst/>
          </a:prstGeom>
        </p:spPr>
        <p:txBody>
          <a:bodyPr wrap="square">
            <a:spAutoFit/>
          </a:bodyPr>
          <a:lstStyle/>
          <a:p>
            <a:r>
              <a:rPr lang="en-IN" dirty="0">
                <a:solidFill>
                  <a:srgbClr val="0077AA"/>
                </a:solidFill>
                <a:latin typeface="Liberation Mono"/>
              </a:rPr>
              <a:t>ALTER TABLE tbl_name [alter_specification [, alter_specification] ...]</a:t>
            </a:r>
          </a:p>
          <a:p>
            <a:r>
              <a:rPr lang="en-IN" dirty="0">
                <a:solidFill>
                  <a:srgbClr val="0077AA"/>
                </a:solidFill>
                <a:latin typeface="Liberation Mono"/>
              </a:rPr>
              <a:t>| ADD [COLUMN] col_name column_definition [FIRST | AFTER col_name ]</a:t>
            </a:r>
          </a:p>
          <a:p>
            <a:r>
              <a:rPr lang="en-IN" dirty="0">
                <a:solidFill>
                  <a:srgbClr val="0077AA"/>
                </a:solidFill>
                <a:latin typeface="Liberation Mono"/>
              </a:rPr>
              <a:t>| ADD [COLUMN] (col_name column_definition,...)</a:t>
            </a:r>
          </a:p>
          <a:p>
            <a:r>
              <a:rPr lang="en-IN" dirty="0">
                <a:solidFill>
                  <a:srgbClr val="0077AA"/>
                </a:solidFill>
                <a:latin typeface="Liberation Mono"/>
              </a:rPr>
              <a:t>| ADD {INDEX|KEY} [index_name] (index_col_name,...)</a:t>
            </a:r>
          </a:p>
          <a:p>
            <a:r>
              <a:rPr lang="en-IN" dirty="0">
                <a:solidFill>
                  <a:srgbClr val="0077AA"/>
                </a:solidFill>
                <a:latin typeface="Liberation Mono"/>
              </a:rPr>
              <a:t>| ADD [CONSTRAINT [symbol]] PRIMARY KEY</a:t>
            </a:r>
          </a:p>
          <a:p>
            <a:r>
              <a:rPr lang="en-IN" dirty="0">
                <a:solidFill>
                  <a:srgbClr val="0077AA"/>
                </a:solidFill>
                <a:latin typeface="Liberation Mono"/>
              </a:rPr>
              <a:t>| ADD [CONSTRAINT [symbol]] UNIQUE KEY</a:t>
            </a:r>
          </a:p>
          <a:p>
            <a:r>
              <a:rPr lang="en-IN" dirty="0">
                <a:solidFill>
                  <a:srgbClr val="0077AA"/>
                </a:solidFill>
                <a:latin typeface="Liberation Mono"/>
              </a:rPr>
              <a:t>| ADD [CONSTRAINT [symbol]] FOREIGN KEY reference_definition</a:t>
            </a:r>
          </a:p>
          <a:p>
            <a:r>
              <a:rPr lang="en-IN" dirty="0">
                <a:solidFill>
                  <a:srgbClr val="0077AA"/>
                </a:solidFill>
                <a:latin typeface="Liberation Mono"/>
              </a:rPr>
              <a:t>| CHANGE [COLUMN] old_col_name new_col_name column_definition    </a:t>
            </a:r>
          </a:p>
          <a:p>
            <a:r>
              <a:rPr lang="en-IN" dirty="0">
                <a:solidFill>
                  <a:srgbClr val="0077AA"/>
                </a:solidFill>
                <a:latin typeface="Liberation Mono"/>
              </a:rPr>
              <a:t>  [FIRST|AFTER col_name]</a:t>
            </a:r>
          </a:p>
          <a:p>
            <a:r>
              <a:rPr lang="en-IN" dirty="0">
                <a:solidFill>
                  <a:srgbClr val="0077AA"/>
                </a:solidFill>
                <a:latin typeface="Liberation Mono"/>
              </a:rPr>
              <a:t>| MODIFY [COLUMN] col_name column_definition [FIRST | AFTER col_name]</a:t>
            </a:r>
          </a:p>
          <a:p>
            <a:r>
              <a:rPr lang="en-IN" dirty="0">
                <a:solidFill>
                  <a:srgbClr val="0077AA"/>
                </a:solidFill>
                <a:latin typeface="Liberation Mono"/>
              </a:rPr>
              <a:t>| DROP [COLUMN] col_name</a:t>
            </a:r>
          </a:p>
          <a:p>
            <a:r>
              <a:rPr lang="en-IN" dirty="0">
                <a:solidFill>
                  <a:srgbClr val="0077AA"/>
                </a:solidFill>
                <a:latin typeface="Liberation Mono"/>
              </a:rPr>
              <a:t>| DROP PRIMARY KEY</a:t>
            </a:r>
          </a:p>
          <a:p>
            <a:r>
              <a:rPr lang="en-IN" dirty="0">
                <a:solidFill>
                  <a:srgbClr val="0077AA"/>
                </a:solidFill>
                <a:latin typeface="Liberation Mono"/>
              </a:rPr>
              <a:t>| DROP {INDEX|KEY} index_name</a:t>
            </a:r>
          </a:p>
          <a:p>
            <a:r>
              <a:rPr lang="en-IN" dirty="0">
                <a:solidFill>
                  <a:srgbClr val="0077AA"/>
                </a:solidFill>
                <a:latin typeface="Liberation Mono"/>
              </a:rPr>
              <a:t>| DROP FOREIGN KEY fk_symbol</a:t>
            </a:r>
          </a:p>
          <a:p>
            <a:r>
              <a:rPr lang="en-IN" dirty="0">
                <a:solidFill>
                  <a:srgbClr val="0077AA"/>
                </a:solidFill>
                <a:latin typeface="Liberation Mono"/>
              </a:rPr>
              <a:t>| RENAME [TO|AS] new_tbl_name</a:t>
            </a:r>
          </a:p>
        </p:txBody>
      </p:sp>
    </p:spTree>
    <p:extLst>
      <p:ext uri="{BB962C8B-B14F-4D97-AF65-F5344CB8AC3E}">
        <p14:creationId xmlns:p14="http://schemas.microsoft.com/office/powerpoint/2010/main" val="2581842829"/>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Alter Table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729342"/>
            <a:ext cx="8991600" cy="313932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endParaRPr lang="en-IN"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endParaRPr lang="en-IN"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43542" y="3907970"/>
            <a:ext cx="9024257" cy="646331"/>
          </a:xfrm>
          <a:prstGeom prst="rect">
            <a:avLst/>
          </a:prstGeom>
          <a:solidFill>
            <a:srgbClr val="EDE701"/>
          </a:solidFill>
        </p:spPr>
        <p:txBody>
          <a:bodyPr wrap="square">
            <a:spAutoFit/>
          </a:bodyPr>
          <a:lstStyle/>
          <a:p>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239486" y="4517570"/>
            <a:ext cx="7903317" cy="1754326"/>
          </a:xfrm>
          <a:prstGeom prst="rect">
            <a:avLst/>
          </a:prstGeom>
        </p:spPr>
        <p:txBody>
          <a:bodyPr wrap="non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ENGINE = InnoDB</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t> TABLE </a:t>
            </a:r>
            <a:r>
              <a:rPr lang="en-IN" i="1" dirty="0">
                <a:latin typeface="Arial" panose="020B0604020202020204" pitchFamily="34" charset="0"/>
                <a:cs typeface="Arial" panose="020B0604020202020204" pitchFamily="34" charset="0"/>
              </a:rPr>
              <a:t>tbl_name</a:t>
            </a:r>
            <a:r>
              <a:rPr lang="en-IN" dirty="0"/>
              <a:t> </a:t>
            </a:r>
            <a:r>
              <a:rPr lang="en-IN" sz="1600" dirty="0">
                <a:solidFill>
                  <a:srgbClr val="0077AA"/>
                </a:solidFill>
                <a:latin typeface="Arial" panose="020B0604020202020204" pitchFamily="34" charset="0"/>
                <a:ea typeface="Times New Roman" panose="02020603050405020304" pitchFamily="18" charset="0"/>
              </a:rPr>
              <a:t>ADD</a:t>
            </a:r>
            <a:r>
              <a:rPr lang="en-IN" dirty="0"/>
              <a:t> </a:t>
            </a:r>
            <a:r>
              <a:rPr lang="en-IN" sz="1600" dirty="0">
                <a:solidFill>
                  <a:srgbClr val="DD4A68"/>
                </a:solidFill>
                <a:latin typeface="Arial" panose="020B0604020202020204" pitchFamily="34" charset="0"/>
                <a:ea typeface="Times New Roman" panose="02020603050405020304" pitchFamily="18" charset="0"/>
              </a:rPr>
              <a:t>COL1 INT</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solidFill>
                  <a:srgbClr val="DD4A68"/>
                </a:solidFill>
                <a:latin typeface="Arial" panose="020B0604020202020204" pitchFamily="34" charset="0"/>
                <a:ea typeface="Times New Roman" panose="02020603050405020304" pitchFamily="18" charset="0"/>
              </a:rPr>
              <a:t> COL2 INT</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t> TABLE </a:t>
            </a:r>
            <a:r>
              <a:rPr lang="en-IN" i="1" dirty="0">
                <a:latin typeface="Arial" panose="020B0604020202020204" pitchFamily="34" charset="0"/>
                <a:cs typeface="Arial" panose="020B0604020202020204" pitchFamily="34" charset="0"/>
              </a:rPr>
              <a:t>tbl_name</a:t>
            </a:r>
            <a:r>
              <a:rPr lang="en-IN" dirty="0"/>
              <a:t> </a:t>
            </a:r>
            <a:r>
              <a:rPr lang="en-IN" sz="1600" dirty="0">
                <a:solidFill>
                  <a:srgbClr val="0077AA"/>
                </a:solidFill>
                <a:latin typeface="Arial" panose="020B0604020202020204" pitchFamily="34" charset="0"/>
                <a:ea typeface="Times New Roman" panose="02020603050405020304" pitchFamily="18" charset="0"/>
              </a:rPr>
              <a:t>DROP</a:t>
            </a:r>
            <a:r>
              <a:rPr lang="en-IN" dirty="0"/>
              <a:t> </a:t>
            </a:r>
            <a:r>
              <a:rPr lang="en-IN" sz="1600" dirty="0">
                <a:solidFill>
                  <a:srgbClr val="0077AA"/>
                </a:solidFill>
                <a:latin typeface="Arial" panose="020B0604020202020204" pitchFamily="34" charset="0"/>
                <a:ea typeface="Times New Roman" panose="02020603050405020304" pitchFamily="18" charset="0"/>
              </a:rPr>
              <a:t>COLUMN</a:t>
            </a:r>
            <a:r>
              <a:rPr lang="en-IN" sz="1600" dirty="0">
                <a:solidFill>
                  <a:srgbClr val="DD4A68"/>
                </a:solidFill>
                <a:latin typeface="Arial" panose="020B0604020202020204" pitchFamily="34" charset="0"/>
                <a:ea typeface="Times New Roman" panose="02020603050405020304" pitchFamily="18" charset="0"/>
              </a:rPr>
              <a:t> COL1</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t> </a:t>
            </a:r>
            <a:r>
              <a:rPr lang="en-IN" sz="1600" dirty="0">
                <a:solidFill>
                  <a:srgbClr val="0077AA"/>
                </a:solidFill>
                <a:latin typeface="Arial" panose="020B0604020202020204" pitchFamily="34" charset="0"/>
                <a:ea typeface="Times New Roman" panose="02020603050405020304" pitchFamily="18" charset="0"/>
              </a:rPr>
              <a:t>COLUMN</a:t>
            </a:r>
            <a:r>
              <a:rPr lang="en-IN" sz="1600" dirty="0">
                <a:solidFill>
                  <a:srgbClr val="DD4A68"/>
                </a:solidFill>
                <a:latin typeface="Arial" panose="020B0604020202020204" pitchFamily="34" charset="0"/>
                <a:ea typeface="Times New Roman" panose="02020603050405020304" pitchFamily="18" charset="0"/>
              </a:rPr>
              <a:t> COL2</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COLUMN</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C4</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COLUMN</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C5</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solidFill>
                  <a:srgbClr val="DD4A68"/>
                </a:solidFill>
                <a:latin typeface="Arial" panose="020B0604020202020204" pitchFamily="34" charset="0"/>
                <a:ea typeface="Times New Roman" panose="02020603050405020304" pitchFamily="18" charset="0"/>
              </a:rPr>
              <a:t> C3 INT</a:t>
            </a:r>
          </a:p>
        </p:txBody>
      </p:sp>
    </p:spTree>
    <p:extLst>
      <p:ext uri="{BB962C8B-B14F-4D97-AF65-F5344CB8AC3E}">
        <p14:creationId xmlns:p14="http://schemas.microsoft.com/office/powerpoint/2010/main" val="423878017"/>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3" name="Rectangle 2"/>
          <p:cNvSpPr/>
          <p:nvPr/>
        </p:nvSpPr>
        <p:spPr>
          <a:xfrm>
            <a:off x="76200" y="3124200"/>
            <a:ext cx="8991600" cy="923330"/>
          </a:xfrm>
          <a:prstGeom prst="rect">
            <a:avLst/>
          </a:prstGeom>
          <a:solidFill>
            <a:srgbClr val="EDE701"/>
          </a:solidFill>
        </p:spPr>
        <p:txBody>
          <a:bodyPr wrap="square">
            <a:spAutoFit/>
          </a:bodyPr>
          <a:lstStyle/>
          <a:p>
            <a:r>
              <a:rPr lang="en-IN" dirty="0">
                <a:latin typeface="Segoe UI Light" panose="020B0502040204020203" pitchFamily="34" charset="0"/>
                <a:cs typeface="Segoe UI Light" panose="020B0502040204020203" pitchFamily="34" charset="0"/>
              </a:rPr>
              <a:t>DROP and TRUNCATE are DDL commands, whereas DELETE is a DML command. Therefore DELETE operations can be rolled back (undone), while DROP and TRUNCATE operations cannot be rolled back.</a:t>
            </a:r>
          </a:p>
        </p:txBody>
      </p:sp>
    </p:spTree>
    <p:extLst>
      <p:ext uri="{BB962C8B-B14F-4D97-AF65-F5344CB8AC3E}">
        <p14:creationId xmlns:p14="http://schemas.microsoft.com/office/powerpoint/2010/main" val="3059040269"/>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Drop Table</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TABLE removes one or more tables. All table data and the table definition are removed.</a:t>
            </a:r>
          </a:p>
        </p:txBody>
      </p:sp>
      <p:sp>
        <p:nvSpPr>
          <p:cNvPr id="6" name="Rectangle 5"/>
          <p:cNvSpPr/>
          <p:nvPr/>
        </p:nvSpPr>
        <p:spPr>
          <a:xfrm>
            <a:off x="152400" y="1600200"/>
            <a:ext cx="8839200" cy="369332"/>
          </a:xfrm>
          <a:prstGeom prst="rect">
            <a:avLst/>
          </a:prstGeom>
        </p:spPr>
        <p:txBody>
          <a:bodyPr wrap="square">
            <a:spAutoFit/>
          </a:bodyPr>
          <a:lstStyle/>
          <a:p>
            <a:r>
              <a:rPr lang="en-IN" dirty="0">
                <a:solidFill>
                  <a:srgbClr val="0077AA"/>
                </a:solidFill>
                <a:latin typeface="Liberation Mono"/>
              </a:rPr>
              <a:t>DROP [TEMPORARY] TABLE [IF EXISTS] tbl_name [, tbl_name] ...</a:t>
            </a:r>
            <a:endParaRPr lang="en-US" dirty="0">
              <a:solidFill>
                <a:srgbClr val="0077AA"/>
              </a:solidFill>
              <a:latin typeface="Liberation Mono"/>
            </a:endParaRPr>
          </a:p>
        </p:txBody>
      </p:sp>
    </p:spTree>
    <p:extLst>
      <p:ext uri="{BB962C8B-B14F-4D97-AF65-F5344CB8AC3E}">
        <p14:creationId xmlns:p14="http://schemas.microsoft.com/office/powerpoint/2010/main" val="3240828758"/>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3" name="Rectangle 2"/>
          <p:cNvSpPr/>
          <p:nvPr/>
        </p:nvSpPr>
        <p:spPr>
          <a:xfrm>
            <a:off x="152400" y="3124200"/>
            <a:ext cx="8839200" cy="923330"/>
          </a:xfrm>
          <a:prstGeom prst="rect">
            <a:avLst/>
          </a:prstGeom>
          <a:solidFill>
            <a:srgbClr val="EDE701"/>
          </a:solidFill>
        </p:spPr>
        <p:txBody>
          <a:bodyPr wrap="square">
            <a:spAutoFit/>
          </a:bodyPr>
          <a:lstStyle/>
          <a:p>
            <a:r>
              <a:rPr lang="en-IN" dirty="0">
                <a:latin typeface="Segoe UI Light" panose="020B0502040204020203" pitchFamily="34" charset="0"/>
                <a:cs typeface="Segoe UI Light" panose="020B0502040204020203" pitchFamily="34" charset="0"/>
              </a:rPr>
              <a:t>DROP and TRUNCATE are DDL commands, whereas DELETE is a DML command. Therefore DELETE operations can be rolled back (undone), while DROP and TRUNCATE operations cannot be rolled back.</a:t>
            </a:r>
          </a:p>
        </p:txBody>
      </p:sp>
      <p:sp>
        <p:nvSpPr>
          <p:cNvPr id="4" name="Rectangle 3"/>
          <p:cNvSpPr/>
          <p:nvPr/>
        </p:nvSpPr>
        <p:spPr>
          <a:xfrm>
            <a:off x="152400" y="152400"/>
            <a:ext cx="8839200" cy="707886"/>
          </a:xfrm>
          <a:prstGeom prst="rect">
            <a:avLst/>
          </a:prstGeom>
        </p:spPr>
        <p:txBody>
          <a:bodyPr wrap="square">
            <a:spAutoFit/>
          </a:bodyPr>
          <a:lstStyle/>
          <a:p>
            <a:r>
              <a:rPr lang="en-IN" sz="2000" dirty="0">
                <a:solidFill>
                  <a:srgbClr val="006C86"/>
                </a:solidFill>
                <a:latin typeface="Segoe UI Light" panose="020B0502040204020203" pitchFamily="34" charset="0"/>
                <a:cs typeface="Segoe UI Light" panose="020B0502040204020203" pitchFamily="34" charset="0"/>
              </a:rPr>
              <a:t>The TRUNCATE TABLE statement removes all the data of a table and resets the auto-increment value to zero.</a:t>
            </a:r>
          </a:p>
        </p:txBody>
      </p:sp>
    </p:spTree>
    <p:extLst>
      <p:ext uri="{BB962C8B-B14F-4D97-AF65-F5344CB8AC3E}">
        <p14:creationId xmlns:p14="http://schemas.microsoft.com/office/powerpoint/2010/main" val="81896664"/>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Truncate Table</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6" name="Rectangle 5"/>
          <p:cNvSpPr/>
          <p:nvPr/>
        </p:nvSpPr>
        <p:spPr>
          <a:xfrm>
            <a:off x="152400" y="1600200"/>
            <a:ext cx="8839200" cy="369332"/>
          </a:xfrm>
          <a:prstGeom prst="rect">
            <a:avLst/>
          </a:prstGeom>
        </p:spPr>
        <p:txBody>
          <a:bodyPr wrap="square">
            <a:spAutoFit/>
          </a:bodyPr>
          <a:lstStyle/>
          <a:p>
            <a:r>
              <a:rPr lang="en-IN" dirty="0">
                <a:solidFill>
                  <a:srgbClr val="0077AA"/>
                </a:solidFill>
                <a:latin typeface="Liberation Mono"/>
              </a:rPr>
              <a:t>TRUNCATE [TABLE] tbl_name</a:t>
            </a:r>
            <a:endParaRPr lang="en-US" dirty="0">
              <a:solidFill>
                <a:srgbClr val="0077AA"/>
              </a:solidFill>
              <a:latin typeface="Liberation Mono"/>
            </a:endParaRPr>
          </a:p>
        </p:txBody>
      </p:sp>
      <p:sp>
        <p:nvSpPr>
          <p:cNvPr id="7" name="Rectangle 6"/>
          <p:cNvSpPr/>
          <p:nvPr/>
        </p:nvSpPr>
        <p:spPr>
          <a:xfrm>
            <a:off x="152400" y="2221468"/>
            <a:ext cx="8839200" cy="3739485"/>
          </a:xfrm>
          <a:prstGeom prst="rect">
            <a:avLst/>
          </a:prstGeom>
          <a:noFill/>
        </p:spPr>
        <p:txBody>
          <a:bodyPr wrap="square">
            <a:spAutoFit/>
          </a:bodyPr>
          <a:lstStyle/>
          <a:p>
            <a:pPr marL="285750" indent="-285750">
              <a:buFont typeface="Arial" panose="020B0604020202020204" pitchFamily="34" charset="0"/>
              <a:buChar char="•"/>
            </a:pPr>
            <a:r>
              <a:rPr lang="en-US" i="1" dirty="0">
                <a:solidFill>
                  <a:srgbClr val="00B0F0"/>
                </a:solidFill>
                <a:latin typeface="Gill Sans MT (Body)"/>
                <a:cs typeface="Arial" panose="020B0604020202020204" pitchFamily="34" charset="0"/>
              </a:rPr>
              <a:t>Truncate</a:t>
            </a:r>
            <a:r>
              <a:rPr lang="en-US" dirty="0">
                <a:solidFill>
                  <a:srgbClr val="00B0F0"/>
                </a:solidFill>
                <a:latin typeface="Gill Sans MT (Body)"/>
                <a:cs typeface="Arial" panose="020B0604020202020204" pitchFamily="34" charset="0"/>
              </a:rPr>
              <a:t> operations drop and re-create the table, which is much faster than deleting rows one by one.</a:t>
            </a:r>
          </a:p>
          <a:p>
            <a:pPr marL="285750" indent="-285750">
              <a:buFont typeface="Arial" panose="020B0604020202020204" pitchFamily="34" charset="0"/>
              <a:buChar char="•"/>
            </a:pPr>
            <a:endParaRPr lang="en-US" dirty="0">
              <a:solidFill>
                <a:srgbClr val="00B0F0"/>
              </a:solidFill>
              <a:latin typeface="Gill Sans MT (Body)"/>
              <a:cs typeface="Arial" panose="020B0604020202020204" pitchFamily="34" charset="0"/>
            </a:endParaRPr>
          </a:p>
          <a:p>
            <a:pPr marL="285750" indent="-285750">
              <a:buFont typeface="Arial" panose="020B0604020202020204" pitchFamily="34" charset="0"/>
              <a:buChar char="•"/>
            </a:pPr>
            <a:r>
              <a:rPr lang="en-US" i="1" dirty="0">
                <a:solidFill>
                  <a:srgbClr val="00B0F0"/>
                </a:solidFill>
                <a:latin typeface="Gill Sans MT (Body)"/>
                <a:cs typeface="Arial" panose="020B0604020202020204" pitchFamily="34" charset="0"/>
              </a:rPr>
              <a:t>Truncate</a:t>
            </a:r>
            <a:r>
              <a:rPr lang="en-US" dirty="0">
                <a:solidFill>
                  <a:srgbClr val="00B0F0"/>
                </a:solidFill>
                <a:latin typeface="Gill Sans MT (Body)"/>
                <a:cs typeface="Arial" panose="020B0604020202020204" pitchFamily="34" charset="0"/>
              </a:rPr>
              <a:t> operations cause an implicit commit, and so cannot be rolled back.</a:t>
            </a:r>
          </a:p>
          <a:p>
            <a:pPr marL="285750" indent="-285750">
              <a:buFont typeface="Arial" panose="020B0604020202020204" pitchFamily="34" charset="0"/>
              <a:buChar char="•"/>
            </a:pPr>
            <a:endParaRPr lang="en-US" dirty="0">
              <a:solidFill>
                <a:srgbClr val="00B0F0"/>
              </a:solidFill>
              <a:latin typeface="Gill Sans MT (Body)"/>
              <a:cs typeface="Arial" panose="020B0604020202020204" pitchFamily="34" charset="0"/>
            </a:endParaRPr>
          </a:p>
          <a:p>
            <a:pPr marL="285750" indent="-285750">
              <a:buFont typeface="Arial" panose="020B0604020202020204" pitchFamily="34" charset="0"/>
              <a:buChar char="•"/>
            </a:pPr>
            <a:r>
              <a:rPr lang="en-IN" i="1" dirty="0">
                <a:solidFill>
                  <a:srgbClr val="00B0F0"/>
                </a:solidFill>
                <a:latin typeface="Gill Sans MT (Body)"/>
                <a:cs typeface="Arial" panose="020B0604020202020204" pitchFamily="34" charset="0"/>
              </a:rPr>
              <a:t>Truncate</a:t>
            </a:r>
            <a:r>
              <a:rPr lang="en-IN" dirty="0">
                <a:solidFill>
                  <a:srgbClr val="00B0F0"/>
                </a:solidFill>
                <a:latin typeface="Gill Sans MT (Body)"/>
                <a:cs typeface="Arial" panose="020B0604020202020204" pitchFamily="34" charset="0"/>
              </a:rPr>
              <a:t> does not cause </a:t>
            </a:r>
            <a:r>
              <a:rPr lang="en-IN" i="1" dirty="0">
                <a:solidFill>
                  <a:srgbClr val="00B0F0"/>
                </a:solidFill>
                <a:latin typeface="Gill Sans MT (Body)"/>
                <a:cs typeface="Arial" panose="020B0604020202020204" pitchFamily="34" charset="0"/>
              </a:rPr>
              <a:t>ON</a:t>
            </a:r>
            <a:r>
              <a:rPr lang="en-IN" dirty="0">
                <a:solidFill>
                  <a:srgbClr val="00B0F0"/>
                </a:solidFill>
                <a:latin typeface="Gill Sans MT (Body)"/>
                <a:cs typeface="Arial" panose="020B0604020202020204" pitchFamily="34" charset="0"/>
              </a:rPr>
              <a:t> </a:t>
            </a:r>
            <a:r>
              <a:rPr lang="en-IN" i="1" dirty="0">
                <a:solidFill>
                  <a:srgbClr val="00B0F0"/>
                </a:solidFill>
                <a:latin typeface="Gill Sans MT (Body)"/>
                <a:cs typeface="Arial" panose="020B0604020202020204" pitchFamily="34" charset="0"/>
              </a:rPr>
              <a:t>DELETE</a:t>
            </a:r>
            <a:r>
              <a:rPr lang="en-IN" dirty="0">
                <a:solidFill>
                  <a:srgbClr val="00B0F0"/>
                </a:solidFill>
                <a:latin typeface="Gill Sans MT (Body)"/>
                <a:cs typeface="Arial" panose="020B0604020202020204" pitchFamily="34" charset="0"/>
              </a:rPr>
              <a:t> triggers to fire.</a:t>
            </a:r>
          </a:p>
          <a:p>
            <a:pPr marL="285750" indent="-285750">
              <a:buFont typeface="Arial" panose="020B0604020202020204" pitchFamily="34" charset="0"/>
              <a:buChar char="•"/>
            </a:pPr>
            <a:endParaRPr lang="en-IN" dirty="0">
              <a:solidFill>
                <a:srgbClr val="00B0F0"/>
              </a:solidFill>
              <a:latin typeface="Gill Sans MT (Body)"/>
              <a:cs typeface="Arial" panose="020B0604020202020204" pitchFamily="34" charset="0"/>
            </a:endParaRPr>
          </a:p>
          <a:p>
            <a:pPr marL="285750" indent="-285750">
              <a:buFont typeface="Arial" panose="020B0604020202020204" pitchFamily="34" charset="0"/>
              <a:buChar char="•"/>
            </a:pPr>
            <a:r>
              <a:rPr lang="en-IN" i="1" dirty="0">
                <a:solidFill>
                  <a:srgbClr val="00B0F0"/>
                </a:solidFill>
                <a:latin typeface="Gill Sans MT (Body)"/>
                <a:cs typeface="Arial" panose="020B0604020202020204" pitchFamily="34" charset="0"/>
              </a:rPr>
              <a:t>Truncate</a:t>
            </a:r>
            <a:r>
              <a:rPr lang="en-IN" dirty="0">
                <a:solidFill>
                  <a:srgbClr val="00B0F0"/>
                </a:solidFill>
                <a:latin typeface="Gill Sans MT (Body)"/>
                <a:cs typeface="Arial" panose="020B0604020202020204" pitchFamily="34" charset="0"/>
              </a:rPr>
              <a:t> cannot be performed for InnoDB tables with parent-child foreign key relationships.</a:t>
            </a:r>
          </a:p>
          <a:p>
            <a:pPr marL="285750" indent="-285750">
              <a:buFont typeface="Arial" panose="020B0604020202020204" pitchFamily="34" charset="0"/>
              <a:buChar char="•"/>
            </a:pPr>
            <a:endParaRPr lang="en-IN" dirty="0">
              <a:solidFill>
                <a:srgbClr val="00B0F0"/>
              </a:solidFill>
              <a:latin typeface="Gill Sans MT (Body)"/>
            </a:endParaRPr>
          </a:p>
          <a:p>
            <a:pPr marL="285750" indent="-285750">
              <a:buFont typeface="Arial" panose="020B0604020202020204" pitchFamily="34" charset="0"/>
              <a:buChar char="•"/>
            </a:pPr>
            <a:r>
              <a:rPr lang="en-IN" i="1" dirty="0">
                <a:solidFill>
                  <a:srgbClr val="00B0F0"/>
                </a:solidFill>
                <a:latin typeface="Gill Sans MT (Body)"/>
              </a:rPr>
              <a:t>Truncate</a:t>
            </a:r>
            <a:r>
              <a:rPr lang="en-IN" dirty="0">
                <a:solidFill>
                  <a:srgbClr val="00B0F0"/>
                </a:solidFill>
                <a:latin typeface="Gill Sans MT (Body)"/>
              </a:rPr>
              <a:t> retain Identity and reset to the seed </a:t>
            </a:r>
            <a:r>
              <a:rPr lang="en-IN" i="1" dirty="0">
                <a:solidFill>
                  <a:srgbClr val="C74C49"/>
                </a:solidFill>
                <a:latin typeface="Gill Sans MT (Body)"/>
              </a:rPr>
              <a:t>(start value) </a:t>
            </a:r>
            <a:r>
              <a:rPr lang="en-IN" dirty="0">
                <a:solidFill>
                  <a:srgbClr val="00B0F0"/>
                </a:solidFill>
                <a:latin typeface="Gill Sans MT (Body)"/>
              </a:rPr>
              <a:t>value.</a:t>
            </a:r>
          </a:p>
          <a:p>
            <a:pPr marL="285750" indent="-285750">
              <a:buFont typeface="Arial" panose="020B0604020202020204" pitchFamily="34" charset="0"/>
              <a:buChar char="•"/>
            </a:pPr>
            <a:endParaRPr lang="en-IN" dirty="0">
              <a:solidFill>
                <a:srgbClr val="00B0F0"/>
              </a:solidFill>
              <a:latin typeface="Gill Sans MT (Body)"/>
              <a:cs typeface="Arial" panose="020B0604020202020204" pitchFamily="34" charset="0"/>
            </a:endParaRPr>
          </a:p>
          <a:p>
            <a:pPr marL="285750" indent="-285750">
              <a:buFont typeface="Arial" panose="020B0604020202020204" pitchFamily="34" charset="0"/>
              <a:buChar char="•"/>
            </a:pPr>
            <a:r>
              <a:rPr lang="en-IN" dirty="0">
                <a:solidFill>
                  <a:srgbClr val="00B0F0"/>
                </a:solidFill>
                <a:latin typeface="Gill Sans MT (Body)"/>
                <a:cs typeface="Arial" panose="020B0604020202020204" pitchFamily="34" charset="0"/>
              </a:rPr>
              <a:t>Cannot truncate a table referenced in a foreign key constraint.</a:t>
            </a:r>
          </a:p>
        </p:txBody>
      </p:sp>
    </p:spTree>
    <p:extLst>
      <p:ext uri="{BB962C8B-B14F-4D97-AF65-F5344CB8AC3E}">
        <p14:creationId xmlns:p14="http://schemas.microsoft.com/office/powerpoint/2010/main" val="604231385"/>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3" name="Rectangle 2"/>
          <p:cNvSpPr/>
          <p:nvPr/>
        </p:nvSpPr>
        <p:spPr>
          <a:xfrm>
            <a:off x="152400" y="3505200"/>
            <a:ext cx="8839200" cy="369332"/>
          </a:xfrm>
          <a:prstGeom prst="rect">
            <a:avLst/>
          </a:prstGeom>
        </p:spPr>
        <p:txBody>
          <a:bodyPr wrap="square">
            <a:spAutoFit/>
          </a:bodyPr>
          <a:lstStyle/>
          <a:p>
            <a:r>
              <a:rPr lang="en-IN" dirty="0">
                <a:solidFill>
                  <a:srgbClr val="0077AA"/>
                </a:solidFill>
                <a:latin typeface="Liberation Mono"/>
              </a:rPr>
              <a:t>RENAME TABLE old_tbl_name to new_tbl_name</a:t>
            </a:r>
            <a:endParaRPr lang="en-US" dirty="0">
              <a:solidFill>
                <a:srgbClr val="0077AA"/>
              </a:solidFill>
              <a:latin typeface="Liberation Mono"/>
            </a:endParaRPr>
          </a:p>
        </p:txBody>
      </p:sp>
      <p:sp>
        <p:nvSpPr>
          <p:cNvPr id="4" name="Rectangle 3"/>
          <p:cNvSpPr/>
          <p:nvPr/>
        </p:nvSpPr>
        <p:spPr>
          <a:xfrm>
            <a:off x="152400" y="4267200"/>
            <a:ext cx="88392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RENAME</a:t>
            </a:r>
            <a:r>
              <a:rPr lang="en-IN" sz="1600" dirty="0"/>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t> </a:t>
            </a:r>
            <a:r>
              <a:rPr lang="en-IN" sz="1600" dirty="0">
                <a:latin typeface="Arial" panose="020B0604020202020204" pitchFamily="34" charset="0"/>
                <a:ea typeface="Times New Roman" panose="02020603050405020304" pitchFamily="18" charset="0"/>
              </a:rPr>
              <a:t>EMP</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TO</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EMPLOYEE</a:t>
            </a:r>
            <a:r>
              <a:rPr lang="en-IN" sz="1600"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1522131221"/>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214282" y="142852"/>
            <a:ext cx="8786874" cy="923330"/>
          </a:xfrm>
          <a:prstGeom prst="rect">
            <a:avLst/>
          </a:prstGeom>
        </p:spPr>
        <p:txBody>
          <a:bodyPr wrap="square">
            <a:spAutoFit/>
          </a:bodyPr>
          <a:lstStyle/>
          <a:p>
            <a:r>
              <a:rPr lang="en-US" dirty="0">
                <a:solidFill>
                  <a:schemeClr val="bg2">
                    <a:lumMod val="50000"/>
                  </a:schemeClr>
                </a:solidFill>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p>
        </p:txBody>
      </p:sp>
      <p:sp>
        <p:nvSpPr>
          <p:cNvPr id="4" name="Rectangle 3"/>
          <p:cNvSpPr/>
          <p:nvPr/>
        </p:nvSpPr>
        <p:spPr>
          <a:xfrm>
            <a:off x="214282" y="3429001"/>
            <a:ext cx="8715436" cy="1200329"/>
          </a:xfrm>
          <a:prstGeom prst="rect">
            <a:avLst/>
          </a:prstGeom>
        </p:spPr>
        <p:txBody>
          <a:bodyPr wrap="square">
            <a:spAutoFit/>
          </a:bodyPr>
          <a:lstStyle/>
          <a:p>
            <a:r>
              <a:rPr lang="en-US" dirty="0"/>
              <a:t>There are 2 types of Views in SQL: Simple View and Complex View. </a:t>
            </a:r>
            <a:r>
              <a:rPr lang="en-US" b="1" dirty="0"/>
              <a:t>Simple views </a:t>
            </a:r>
            <a:r>
              <a:rPr lang="en-US" dirty="0"/>
              <a:t>can only contain a single base table. </a:t>
            </a:r>
            <a:r>
              <a:rPr lang="en-US" b="1" dirty="0"/>
              <a:t>Complex views</a:t>
            </a:r>
            <a:r>
              <a:rPr lang="en-US" dirty="0"/>
              <a:t> can be constructed on more than one base table. In particular, complex views can contain: join conditions, a group by clause, a order by clause.</a:t>
            </a:r>
          </a:p>
        </p:txBody>
      </p:sp>
    </p:spTree>
    <p:extLst>
      <p:ext uri="{BB962C8B-B14F-4D97-AF65-F5344CB8AC3E}">
        <p14:creationId xmlns:p14="http://schemas.microsoft.com/office/powerpoint/2010/main" val="2406561690"/>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View</a:t>
            </a:r>
          </a:p>
        </p:txBody>
      </p:sp>
      <p:sp>
        <p:nvSpPr>
          <p:cNvPr id="3" name="Rectangle 2"/>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VIEW is a logical representation of one or more tables. A VIEW contains no data itself. The tables upon which a VIEW is based are called base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841480"/>
            <a:ext cx="8991600" cy="3416320"/>
          </a:xfrm>
          <a:prstGeom prst="rect">
            <a:avLst/>
          </a:prstGeom>
        </p:spPr>
        <p:txBody>
          <a:bodyPr wrap="square">
            <a:spAutoFit/>
          </a:bodyPr>
          <a:lstStyle/>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The definition cannot refer to a TEMPORARY table, and you cannot create a TEMPORARY VIEW.</a:t>
            </a: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You cannot associate a TRIGGER with a VIEW.</a:t>
            </a:r>
          </a:p>
        </p:txBody>
      </p:sp>
      <p:sp>
        <p:nvSpPr>
          <p:cNvPr id="6" name="Rectangle 5"/>
          <p:cNvSpPr/>
          <p:nvPr/>
        </p:nvSpPr>
        <p:spPr>
          <a:xfrm>
            <a:off x="76200" y="5517232"/>
            <a:ext cx="6027612" cy="400110"/>
          </a:xfrm>
          <a:prstGeom prst="rect">
            <a:avLst/>
          </a:prstGeom>
        </p:spPr>
        <p:txBody>
          <a:bodyPr wrap="none">
            <a:spAutoFit/>
          </a:bodyPr>
          <a:lstStyle/>
          <a:p>
            <a:r>
              <a:rPr lang="en-IN" sz="2000" dirty="0">
                <a:solidFill>
                  <a:srgbClr val="FF0000"/>
                </a:solidFill>
              </a:rPr>
              <a:t>If we drop the base table, the VIEW will not be dropped.</a:t>
            </a:r>
          </a:p>
        </p:txBody>
      </p:sp>
    </p:spTree>
    <p:extLst>
      <p:ext uri="{BB962C8B-B14F-4D97-AF65-F5344CB8AC3E}">
        <p14:creationId xmlns:p14="http://schemas.microsoft.com/office/powerpoint/2010/main" val="368525442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152400" y="990600"/>
            <a:ext cx="8839200" cy="2677656"/>
          </a:xfrm>
          <a:prstGeom prst="rect">
            <a:avLst/>
          </a:prstGeom>
        </p:spPr>
        <p:txBody>
          <a:bodyPr wrap="square">
            <a:spAutoFit/>
          </a:bodyPr>
          <a:lstStyle/>
          <a:p>
            <a:r>
              <a:rPr lang="en-IN" sz="2400" b="1" dirty="0">
                <a:solidFill>
                  <a:schemeClr val="bg2">
                    <a:lumMod val="50000"/>
                  </a:schemeClr>
                </a:solidFill>
                <a:latin typeface="Arial" panose="020B0604020202020204" pitchFamily="34" charset="0"/>
                <a:cs typeface="Arial" panose="020B0604020202020204" pitchFamily="34" charset="0"/>
              </a:rPr>
              <a:t>Prime attribute </a:t>
            </a:r>
          </a:p>
          <a:p>
            <a:r>
              <a:rPr lang="en-IN" sz="2400" dirty="0">
                <a:latin typeface="Arial" panose="020B0604020202020204" pitchFamily="34" charset="0"/>
                <a:cs typeface="Arial" panose="020B0604020202020204" pitchFamily="34" charset="0"/>
              </a:rPr>
              <a:t>An attribute, which is a </a:t>
            </a:r>
            <a:r>
              <a:rPr lang="en-IN" sz="2400" b="1" dirty="0">
                <a:solidFill>
                  <a:srgbClr val="C00000"/>
                </a:solidFill>
                <a:latin typeface="Arial" panose="020B0604020202020204" pitchFamily="34" charset="0"/>
                <a:cs typeface="Arial" panose="020B0604020202020204" pitchFamily="34" charset="0"/>
              </a:rPr>
              <a:t>part of the prime-key</a:t>
            </a:r>
            <a:r>
              <a:rPr lang="en-IN" sz="2400" dirty="0">
                <a:latin typeface="Arial" panose="020B0604020202020204" pitchFamily="34" charset="0"/>
                <a:cs typeface="Arial" panose="020B0604020202020204" pitchFamily="34" charset="0"/>
              </a:rPr>
              <a:t>, is known as a prime attribute.</a:t>
            </a:r>
          </a:p>
          <a:p>
            <a:endParaRPr lang="en-IN" sz="2400" dirty="0">
              <a:latin typeface="Arial" panose="020B0604020202020204" pitchFamily="34" charset="0"/>
              <a:cs typeface="Arial" panose="020B0604020202020204" pitchFamily="34" charset="0"/>
            </a:endParaRPr>
          </a:p>
          <a:p>
            <a:r>
              <a:rPr lang="en-IN" sz="2400" b="1" dirty="0">
                <a:solidFill>
                  <a:schemeClr val="bg2">
                    <a:lumMod val="50000"/>
                  </a:schemeClr>
                </a:solidFill>
                <a:latin typeface="Arial" panose="020B0604020202020204" pitchFamily="34" charset="0"/>
                <a:cs typeface="Arial" panose="020B0604020202020204" pitchFamily="34" charset="0"/>
              </a:rPr>
              <a:t>Non-prime attribute </a:t>
            </a:r>
          </a:p>
          <a:p>
            <a:r>
              <a:rPr lang="en-IN" sz="2400" dirty="0">
                <a:latin typeface="Arial" panose="020B0604020202020204" pitchFamily="34" charset="0"/>
                <a:cs typeface="Arial" panose="020B0604020202020204" pitchFamily="34" charset="0"/>
              </a:rPr>
              <a:t>An attribute, which is </a:t>
            </a:r>
            <a:r>
              <a:rPr lang="en-IN" sz="2400" b="1" dirty="0">
                <a:solidFill>
                  <a:srgbClr val="C00000"/>
                </a:solidFill>
                <a:latin typeface="Arial" panose="020B0604020202020204" pitchFamily="34" charset="0"/>
                <a:cs typeface="Arial" panose="020B0604020202020204" pitchFamily="34" charset="0"/>
              </a:rPr>
              <a:t>not a part of the prime-key</a:t>
            </a:r>
            <a:r>
              <a:rPr lang="en-IN" sz="2400" dirty="0">
                <a:latin typeface="Arial" panose="020B0604020202020204" pitchFamily="34" charset="0"/>
                <a:cs typeface="Arial" panose="020B0604020202020204" pitchFamily="34" charset="0"/>
              </a:rPr>
              <a:t>, is said to be a non-prime attribute.</a:t>
            </a:r>
          </a:p>
        </p:txBody>
      </p:sp>
      <p:sp>
        <p:nvSpPr>
          <p:cNvPr id="6" name="Rectangle 5"/>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a:solidFill>
                  <a:srgbClr val="FFFF00"/>
                </a:solidFill>
                <a:latin typeface="Arial" pitchFamily="34" charset="0"/>
                <a:cs typeface="Arial" pitchFamily="34" charset="0"/>
              </a:rPr>
              <a:t>Attributes</a:t>
            </a:r>
          </a:p>
        </p:txBody>
      </p:sp>
    </p:spTree>
    <p:extLst>
      <p:ext uri="{BB962C8B-B14F-4D97-AF65-F5344CB8AC3E}">
        <p14:creationId xmlns:p14="http://schemas.microsoft.com/office/powerpoint/2010/main" val="2483968113"/>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View</a:t>
            </a:r>
          </a:p>
        </p:txBody>
      </p:sp>
      <p:sp>
        <p:nvSpPr>
          <p:cNvPr id="3" name="Rectangle 2"/>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Views are not updatable in the following cases: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411610"/>
            <a:ext cx="8991600" cy="3385542"/>
          </a:xfrm>
          <a:prstGeom prst="rect">
            <a:avLst/>
          </a:prstGeom>
          <a:noFill/>
        </p:spPr>
        <p:txBody>
          <a:bodyPr wrap="square">
            <a:spAutoFit/>
          </a:bodyPr>
          <a:lstStyle/>
          <a:p>
            <a:pPr algn="just"/>
            <a:r>
              <a:rPr lang="en-IN" sz="1600" dirty="0">
                <a:solidFill>
                  <a:srgbClr val="00B0F0"/>
                </a:solidFill>
                <a:latin typeface="Arial" panose="020B0604020202020204" pitchFamily="34" charset="0"/>
                <a:cs typeface="Arial" panose="020B0604020202020204" pitchFamily="34" charset="0"/>
              </a:rPr>
              <a:t>A table in the FROM clause is reference by a subquery in the WHERE statement.</a:t>
            </a:r>
          </a:p>
          <a:p>
            <a:pPr algn="just"/>
            <a:endParaRPr lang="en-IN" sz="1600" dirty="0">
              <a:solidFill>
                <a:srgbClr val="00B0F0"/>
              </a:solidFill>
              <a:latin typeface="Arial" panose="020B0604020202020204" pitchFamily="34" charset="0"/>
              <a:cs typeface="Arial" panose="020B0604020202020204" pitchFamily="34" charset="0"/>
            </a:endParaRPr>
          </a:p>
          <a:p>
            <a:pPr algn="just"/>
            <a:r>
              <a:rPr lang="en-IN" sz="1600" dirty="0">
                <a:solidFill>
                  <a:srgbClr val="00B0F0"/>
                </a:solidFill>
                <a:latin typeface="Arial" panose="020B0604020202020204" pitchFamily="34" charset="0"/>
                <a:cs typeface="Arial" panose="020B0604020202020204" pitchFamily="34" charset="0"/>
              </a:rPr>
              <a:t>There is a subquery in the SELECT clause.</a:t>
            </a:r>
          </a:p>
          <a:p>
            <a:pPr algn="just"/>
            <a:endParaRPr lang="en-IN" sz="1600" dirty="0">
              <a:solidFill>
                <a:srgbClr val="00B0F0"/>
              </a:solidFill>
              <a:latin typeface="Arial" panose="020B0604020202020204" pitchFamily="34" charset="0"/>
              <a:cs typeface="Arial" panose="020B0604020202020204" pitchFamily="34" charset="0"/>
            </a:endParaRPr>
          </a:p>
          <a:p>
            <a:pPr algn="just"/>
            <a:r>
              <a:rPr lang="en-IN" sz="1600" dirty="0">
                <a:solidFill>
                  <a:srgbClr val="00B0F0"/>
                </a:solidFill>
                <a:latin typeface="Arial" panose="020B0604020202020204" pitchFamily="34" charset="0"/>
                <a:cs typeface="Arial" panose="020B0604020202020204" pitchFamily="34" charset="0"/>
              </a:rPr>
              <a:t>The SQL statement defining the view joins tables.</a:t>
            </a:r>
          </a:p>
          <a:p>
            <a:pPr algn="just"/>
            <a:endParaRPr lang="en-IN" sz="1600" dirty="0">
              <a:solidFill>
                <a:srgbClr val="00B0F0"/>
              </a:solidFill>
              <a:latin typeface="Arial" panose="020B0604020202020204" pitchFamily="34" charset="0"/>
              <a:cs typeface="Arial" panose="020B0604020202020204" pitchFamily="34" charset="0"/>
            </a:endParaRPr>
          </a:p>
          <a:p>
            <a:pPr algn="just"/>
            <a:r>
              <a:rPr lang="en-IN" sz="1600" dirty="0">
                <a:solidFill>
                  <a:srgbClr val="00B0F0"/>
                </a:solidFill>
                <a:latin typeface="Arial" panose="020B0604020202020204" pitchFamily="34" charset="0"/>
                <a:cs typeface="Arial" panose="020B0604020202020204" pitchFamily="34" charset="0"/>
              </a:rPr>
              <a:t>One of the tables in the FROM clause is a non-updatable view.</a:t>
            </a:r>
          </a:p>
          <a:p>
            <a:pPr algn="just"/>
            <a:endParaRPr lang="en-IN" sz="1600" dirty="0">
              <a:solidFill>
                <a:srgbClr val="00B0F0"/>
              </a:solidFill>
              <a:latin typeface="Arial" panose="020B0604020202020204" pitchFamily="34" charset="0"/>
              <a:cs typeface="Arial" panose="020B0604020202020204" pitchFamily="34" charset="0"/>
            </a:endParaRPr>
          </a:p>
          <a:p>
            <a:pPr algn="just"/>
            <a:r>
              <a:rPr lang="en-IN" sz="1600" dirty="0">
                <a:solidFill>
                  <a:srgbClr val="00B0F0"/>
                </a:solidFill>
                <a:latin typeface="Arial" panose="020B0604020202020204" pitchFamily="34" charset="0"/>
                <a:cs typeface="Arial" panose="020B0604020202020204" pitchFamily="34" charset="0"/>
              </a:rPr>
              <a:t>The SELECT statement of the view contains an aggregate function such as SUM(), COUNT(), MAX(), MIN(), and so on.</a:t>
            </a:r>
          </a:p>
          <a:p>
            <a:pPr algn="just"/>
            <a:endParaRPr lang="en-IN" sz="1600" dirty="0">
              <a:solidFill>
                <a:srgbClr val="00B0F0"/>
              </a:solidFill>
              <a:latin typeface="Arial" panose="020B0604020202020204" pitchFamily="34" charset="0"/>
              <a:cs typeface="Arial" panose="020B0604020202020204" pitchFamily="34" charset="0"/>
            </a:endParaRPr>
          </a:p>
          <a:p>
            <a:pPr algn="just"/>
            <a:r>
              <a:rPr lang="en-IN" sz="1600" dirty="0">
                <a:solidFill>
                  <a:srgbClr val="00B0F0"/>
                </a:solidFill>
                <a:latin typeface="Arial" panose="020B0604020202020204" pitchFamily="34" charset="0"/>
                <a:cs typeface="Arial" panose="020B0604020202020204" pitchFamily="34" charset="0"/>
              </a:rPr>
              <a:t>The keywords DISTINCT, GROUP BY, HAVING,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View</a:t>
            </a:r>
          </a:p>
        </p:txBody>
      </p:sp>
      <p:sp>
        <p:nvSpPr>
          <p:cNvPr id="246785" name="Rectangle 1"/>
          <p:cNvSpPr>
            <a:spLocks noChangeArrowheads="1"/>
          </p:cNvSpPr>
          <p:nvPr/>
        </p:nvSpPr>
        <p:spPr bwMode="auto">
          <a:xfrm>
            <a:off x="0" y="0"/>
            <a:ext cx="9144000" cy="0"/>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p:graphicFrame>
        <p:nvGraphicFramePr>
          <p:cNvPr id="7" name="Table 6"/>
          <p:cNvGraphicFramePr>
            <a:graphicFrameLocks noGrp="1"/>
          </p:cNvGraphicFramePr>
          <p:nvPr/>
        </p:nvGraphicFramePr>
        <p:xfrm>
          <a:off x="0" y="571480"/>
          <a:ext cx="9144000" cy="6172084"/>
        </p:xfrm>
        <a:graphic>
          <a:graphicData uri="http://schemas.openxmlformats.org/drawingml/2006/table">
            <a:tbl>
              <a:tblPr>
                <a:tableStyleId>{22838BEF-8BB2-4498-84A7-C5851F593DF1}</a:tableStyleId>
              </a:tblPr>
              <a:tblGrid>
                <a:gridCol w="4572000">
                  <a:extLst>
                    <a:ext uri="{9D8B030D-6E8A-4147-A177-3AD203B41FA5}">
                      <a16:colId xmlns:a16="http://schemas.microsoft.com/office/drawing/2014/main" val="20000"/>
                    </a:ext>
                  </a:extLst>
                </a:gridCol>
                <a:gridCol w="4572000">
                  <a:extLst>
                    <a:ext uri="{9D8B030D-6E8A-4147-A177-3AD203B41FA5}">
                      <a16:colId xmlns:a16="http://schemas.microsoft.com/office/drawing/2014/main" val="20001"/>
                    </a:ext>
                  </a:extLst>
                </a:gridCol>
              </a:tblGrid>
              <a:tr h="326637">
                <a:tc>
                  <a:txBody>
                    <a:bodyPr/>
                    <a:lstStyle/>
                    <a:p>
                      <a:pPr algn="ctr" fontAlgn="base"/>
                      <a:r>
                        <a:rPr lang="en-US" sz="1800" cap="all" dirty="0"/>
                        <a:t>SIMPLE VIEW</a:t>
                      </a:r>
                      <a:endParaRPr lang="en-US" sz="1800" b="1" cap="all" dirty="0">
                        <a:solidFill>
                          <a:srgbClr val="000000"/>
                        </a:solidFill>
                        <a:latin typeface="Arial" pitchFamily="34" charset="0"/>
                        <a:cs typeface="Arial" pitchFamily="34" charset="0"/>
                      </a:endParaRPr>
                    </a:p>
                  </a:txBody>
                  <a:tcPr marL="40378" marR="40378" marT="40378" marB="40378" anchor="ctr"/>
                </a:tc>
                <a:tc>
                  <a:txBody>
                    <a:bodyPr/>
                    <a:lstStyle/>
                    <a:p>
                      <a:pPr algn="ctr" fontAlgn="base"/>
                      <a:r>
                        <a:rPr lang="en-US" sz="1800" cap="all"/>
                        <a:t>COMPLEX VIEW</a:t>
                      </a:r>
                      <a:endParaRPr lang="en-US" sz="1800" b="1" cap="all">
                        <a:solidFill>
                          <a:srgbClr val="000000"/>
                        </a:solidFill>
                        <a:latin typeface="Arial" pitchFamily="34" charset="0"/>
                        <a:cs typeface="Arial" pitchFamily="34" charset="0"/>
                      </a:endParaRPr>
                    </a:p>
                  </a:txBody>
                  <a:tcPr marL="40378" marR="40378" marT="40378" marB="40378" anchor="ctr"/>
                </a:tc>
                <a:extLst>
                  <a:ext uri="{0D108BD9-81ED-4DB2-BD59-A6C34878D82A}">
                    <a16:rowId xmlns:a16="http://schemas.microsoft.com/office/drawing/2014/main" val="10000"/>
                  </a:ext>
                </a:extLst>
              </a:tr>
              <a:tr h="953003">
                <a:tc>
                  <a:txBody>
                    <a:bodyPr/>
                    <a:lstStyle/>
                    <a:p>
                      <a:pPr algn="l" fontAlgn="base"/>
                      <a:r>
                        <a:rPr lang="en-US" sz="1800" dirty="0"/>
                        <a:t>Contains only one single base table or is created from only one table.</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a:t>Conatins more than one base tables or is created from more than one tables.</a:t>
                      </a:r>
                      <a:endParaRPr lang="en-US" sz="1800" b="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1"/>
                  </a:ext>
                </a:extLst>
              </a:tr>
              <a:tr h="739500">
                <a:tc>
                  <a:txBody>
                    <a:bodyPr/>
                    <a:lstStyle/>
                    <a:p>
                      <a:pPr algn="l" fontAlgn="base"/>
                      <a:r>
                        <a:rPr lang="en-US" sz="1800" dirty="0"/>
                        <a:t>We cannot use group functions like MAX(), COUNT(), etc.</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dirty="0"/>
                        <a:t>We can use group functions.</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2"/>
                  </a:ext>
                </a:extLst>
              </a:tr>
              <a:tr h="525996">
                <a:tc>
                  <a:txBody>
                    <a:bodyPr/>
                    <a:lstStyle/>
                    <a:p>
                      <a:pPr algn="l" fontAlgn="base"/>
                      <a:r>
                        <a:rPr lang="en-US" sz="1800"/>
                        <a:t>Does not contain groups of data.</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a:t>It can conatin groups of data.</a:t>
                      </a:r>
                      <a:endParaRPr lang="en-US" sz="1800" b="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3"/>
                  </a:ext>
                </a:extLst>
              </a:tr>
              <a:tr h="739500">
                <a:tc>
                  <a:txBody>
                    <a:bodyPr/>
                    <a:lstStyle/>
                    <a:p>
                      <a:pPr algn="l" fontAlgn="base"/>
                      <a:r>
                        <a:rPr lang="en-US" sz="1800"/>
                        <a:t>DML operations could be performed through a simple view.</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dirty="0"/>
                        <a:t>DML operations could not always be performed through a complex view.</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4"/>
                  </a:ext>
                </a:extLst>
              </a:tr>
              <a:tr h="739500">
                <a:tc>
                  <a:txBody>
                    <a:bodyPr/>
                    <a:lstStyle/>
                    <a:p>
                      <a:pPr algn="l" fontAlgn="base"/>
                      <a:r>
                        <a:rPr lang="en-US" sz="1800"/>
                        <a:t>INSERT, DELETE and UPDATE are directly possible on a simle view.</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a:t>We cannot apply INSERT, DELETE and UPDATE on complex view directly.</a:t>
                      </a:r>
                      <a:endParaRPr lang="en-US" sz="1800" b="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5"/>
                  </a:ext>
                </a:extLst>
              </a:tr>
              <a:tr h="1166506">
                <a:tc>
                  <a:txBody>
                    <a:bodyPr/>
                    <a:lstStyle/>
                    <a:p>
                      <a:pPr algn="l" fontAlgn="base"/>
                      <a:r>
                        <a:rPr lang="en-US" sz="1800"/>
                        <a:t>Simple view does not contain group by, distinct, pseudocolumn like rownum, columns defiend by expressions.</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dirty="0"/>
                        <a:t>It can contain group by, distinct, pseudocolumn like rownum, columns </a:t>
                      </a:r>
                      <a:r>
                        <a:rPr lang="en-US" sz="1800" dirty="0" err="1"/>
                        <a:t>defiend</a:t>
                      </a:r>
                      <a:r>
                        <a:rPr lang="en-US" sz="1800" dirty="0"/>
                        <a:t> by expressions.</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6"/>
                  </a:ext>
                </a:extLst>
              </a:tr>
              <a:tr h="953003">
                <a:tc>
                  <a:txBody>
                    <a:bodyPr/>
                    <a:lstStyle/>
                    <a:p>
                      <a:pPr algn="l" fontAlgn="base"/>
                      <a:r>
                        <a:rPr lang="en-US" sz="1800"/>
                        <a:t>Does not include NOT NULL columns from base tables.</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dirty="0"/>
                        <a:t>NOT NULL columns that are not selected by simple view can be included in complex view.</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2662115593"/>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Create View</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52400" y="1600200"/>
            <a:ext cx="8839200" cy="1200329"/>
          </a:xfrm>
          <a:prstGeom prst="rect">
            <a:avLst/>
          </a:prstGeom>
        </p:spPr>
        <p:txBody>
          <a:bodyPr wrap="square">
            <a:spAutoFit/>
          </a:bodyPr>
          <a:lstStyle/>
          <a:p>
            <a:r>
              <a:rPr lang="en-IN" dirty="0">
                <a:solidFill>
                  <a:srgbClr val="0077AA"/>
                </a:solidFill>
                <a:latin typeface="Liberation Mono"/>
              </a:rPr>
              <a:t>CREATE [OR REPLACE]</a:t>
            </a:r>
          </a:p>
          <a:p>
            <a:r>
              <a:rPr lang="en-IN" dirty="0">
                <a:solidFill>
                  <a:srgbClr val="0077AA"/>
                </a:solidFill>
                <a:latin typeface="Liberation Mono"/>
              </a:rPr>
              <a:t>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7" name="Rectangle 6"/>
          <p:cNvSpPr/>
          <p:nvPr/>
        </p:nvSpPr>
        <p:spPr>
          <a:xfrm>
            <a:off x="76200" y="3787676"/>
            <a:ext cx="8991600" cy="785343"/>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VIEW</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V1</a:t>
            </a:r>
            <a:r>
              <a:rPr lang="en-IN" sz="1600" dirty="0">
                <a:latin typeface="Arial" panose="020B0604020202020204" pitchFamily="34" charset="0"/>
                <a:cs typeface="Arial" panose="020B0604020202020204" pitchFamily="34" charset="0"/>
              </a:rPr>
              <a:t> as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DEPT</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or </a:t>
            </a: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VIEW</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V1</a:t>
            </a:r>
            <a:r>
              <a:rPr lang="en-IN" sz="1600" dirty="0">
                <a:latin typeface="Arial" panose="020B0604020202020204" pitchFamily="34" charset="0"/>
                <a:cs typeface="Arial" panose="020B0604020202020204" pitchFamily="34" charset="0"/>
              </a:rPr>
              <a:t> as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DEPT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with</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CHECK</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OPTION</a:t>
            </a:r>
            <a:r>
              <a:rPr lang="en-IN" sz="1600" dirty="0">
                <a:latin typeface="Arial" panose="020B0604020202020204" pitchFamily="34" charset="0"/>
                <a:cs typeface="Arial" panose="020B0604020202020204" pitchFamily="34" charset="0"/>
              </a:rPr>
              <a:t>;</a:t>
            </a:r>
          </a:p>
        </p:txBody>
      </p:sp>
      <p:sp>
        <p:nvSpPr>
          <p:cNvPr id="8" name="Rectangle 7"/>
          <p:cNvSpPr/>
          <p:nvPr/>
        </p:nvSpPr>
        <p:spPr>
          <a:xfrm>
            <a:off x="76200" y="2996625"/>
            <a:ext cx="8991600" cy="584775"/>
          </a:xfrm>
          <a:prstGeom prst="rect">
            <a:avLst/>
          </a:prstGeom>
          <a:noFill/>
        </p:spPr>
        <p:txBody>
          <a:bodyPr wrap="square">
            <a:spAutoFit/>
          </a:bodyPr>
          <a:lstStyle/>
          <a:p>
            <a:pPr algn="just"/>
            <a:r>
              <a:rPr lang="en-IN" sz="1600" dirty="0">
                <a:solidFill>
                  <a:srgbClr val="00B0F0"/>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381000" y="5031939"/>
            <a:ext cx="4783874" cy="400110"/>
          </a:xfrm>
          <a:prstGeom prst="rect">
            <a:avLst/>
          </a:prstGeom>
        </p:spPr>
        <p:txBody>
          <a:bodyPr wrap="none">
            <a:spAutoFit/>
          </a:bodyPr>
          <a:lstStyle/>
          <a:p>
            <a:r>
              <a:rPr lang="en-IN" sz="2000" dirty="0">
                <a:solidFill>
                  <a:srgbClr val="FFC000"/>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Create View</a:t>
            </a:r>
          </a:p>
        </p:txBody>
      </p:sp>
      <p:sp>
        <p:nvSpPr>
          <p:cNvPr id="5" name="Rectangle 4"/>
          <p:cNvSpPr/>
          <p:nvPr/>
        </p:nvSpPr>
        <p:spPr>
          <a:xfrm>
            <a:off x="94326" y="53938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24323EA6-E12F-406B-A68F-3B91101C06AD}"/>
              </a:ext>
            </a:extLst>
          </p:cNvPr>
          <p:cNvSpPr/>
          <p:nvPr/>
        </p:nvSpPr>
        <p:spPr>
          <a:xfrm>
            <a:off x="76200" y="1322765"/>
            <a:ext cx="8991600" cy="954107"/>
          </a:xfrm>
          <a:prstGeom prst="rect">
            <a:avLst/>
          </a:prstGeom>
        </p:spPr>
        <p:txBody>
          <a:bodyPr wrap="square">
            <a:spAutoFit/>
          </a:bodyPr>
          <a:lstStyle/>
          <a:p>
            <a:r>
              <a:rPr lang="en-IN" sz="1600" dirty="0">
                <a:solidFill>
                  <a:srgbClr val="0077AA"/>
                </a:solidFill>
                <a:latin typeface="Liberation Mono"/>
                <a:ea typeface="Times New Roman" panose="02020603050405020304" pitchFamily="18" charset="0"/>
              </a:rPr>
              <a:t>CREATE</a:t>
            </a:r>
            <a:r>
              <a:rPr lang="en-IN" sz="1600" dirty="0">
                <a:latin typeface="Liberation Mono"/>
                <a:cs typeface="Arial" panose="020B0604020202020204" pitchFamily="34" charset="0"/>
              </a:rPr>
              <a:t> </a:t>
            </a:r>
            <a:r>
              <a:rPr lang="en-IN" sz="1600" dirty="0">
                <a:solidFill>
                  <a:srgbClr val="0077AA"/>
                </a:solidFill>
                <a:latin typeface="Liberation Mono"/>
                <a:ea typeface="Times New Roman" panose="02020603050405020304" pitchFamily="18" charset="0"/>
              </a:rPr>
              <a:t>TABLE</a:t>
            </a:r>
            <a:r>
              <a:rPr lang="en-IN" sz="1600" dirty="0">
                <a:latin typeface="Liberation Mono"/>
                <a:cs typeface="Arial" panose="020B0604020202020204" pitchFamily="34" charset="0"/>
              </a:rPr>
              <a:t> </a:t>
            </a:r>
            <a:r>
              <a:rPr lang="en-IN" sz="1600" dirty="0">
                <a:latin typeface="Liberation Mono"/>
                <a:ea typeface="Times New Roman" panose="02020603050405020304" pitchFamily="18" charset="0"/>
              </a:rPr>
              <a:t>CUSTOMER</a:t>
            </a:r>
            <a:r>
              <a:rPr lang="en-IN" sz="1600" dirty="0">
                <a:latin typeface="Liberation Mono"/>
                <a:cs typeface="Arial" panose="020B0604020202020204" pitchFamily="34" charset="0"/>
              </a:rPr>
              <a:t> </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cID </a:t>
            </a:r>
            <a:r>
              <a:rPr lang="en-IN" sz="1600" dirty="0">
                <a:solidFill>
                  <a:srgbClr val="834689"/>
                </a:solidFill>
                <a:latin typeface="Liberation Mono"/>
              </a:rPr>
              <a:t>INT PRIMARY KEY</a:t>
            </a:r>
            <a:r>
              <a:rPr lang="en-IN" sz="1600" dirty="0">
                <a:latin typeface="Liberation Mono"/>
                <a:cs typeface="Arial" panose="020B0604020202020204" pitchFamily="34" charset="0"/>
              </a:rPr>
              <a:t> , name </a:t>
            </a:r>
            <a:r>
              <a:rPr lang="en-IN" sz="1600" dirty="0">
                <a:solidFill>
                  <a:srgbClr val="834689"/>
                </a:solidFill>
                <a:latin typeface="Liberation Mono"/>
              </a:rPr>
              <a:t>VARCHAR</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50</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 description </a:t>
            </a:r>
            <a:r>
              <a:rPr lang="en-IN" sz="1600" dirty="0">
                <a:solidFill>
                  <a:srgbClr val="834689"/>
                </a:solidFill>
                <a:latin typeface="Liberation Mono"/>
              </a:rPr>
              <a:t>TEXT</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a:t>
            </a:r>
          </a:p>
          <a:p>
            <a:endParaRPr lang="en-IN" sz="800" dirty="0">
              <a:solidFill>
                <a:srgbClr val="0077AA"/>
              </a:solidFill>
              <a:latin typeface="Liberation Mono"/>
              <a:ea typeface="Times New Roman" panose="02020603050405020304" pitchFamily="18" charset="0"/>
            </a:endParaRPr>
          </a:p>
          <a:p>
            <a:r>
              <a:rPr lang="en-IN" sz="1600" dirty="0">
                <a:solidFill>
                  <a:srgbClr val="0077AA"/>
                </a:solidFill>
                <a:latin typeface="Liberation Mono"/>
                <a:ea typeface="Times New Roman" panose="02020603050405020304" pitchFamily="18" charset="0"/>
              </a:rPr>
              <a:t>CREATE</a:t>
            </a:r>
            <a:r>
              <a:rPr lang="en-IN" sz="1600" dirty="0">
                <a:latin typeface="Liberation Mono"/>
                <a:cs typeface="Arial" panose="020B0604020202020204" pitchFamily="34" charset="0"/>
              </a:rPr>
              <a:t> </a:t>
            </a:r>
            <a:r>
              <a:rPr lang="en-IN" sz="1600" dirty="0">
                <a:solidFill>
                  <a:srgbClr val="0077AA"/>
                </a:solidFill>
                <a:latin typeface="Liberation Mono"/>
                <a:ea typeface="Times New Roman" panose="02020603050405020304" pitchFamily="18" charset="0"/>
              </a:rPr>
              <a:t>TABLE</a:t>
            </a:r>
            <a:r>
              <a:rPr lang="en-IN" sz="1600" dirty="0">
                <a:latin typeface="Liberation Mono"/>
                <a:cs typeface="Arial" panose="020B0604020202020204" pitchFamily="34" charset="0"/>
              </a:rPr>
              <a:t> </a:t>
            </a:r>
            <a:r>
              <a:rPr lang="en-IN" sz="1600" dirty="0">
                <a:latin typeface="Liberation Mono"/>
                <a:ea typeface="Times New Roman" panose="02020603050405020304" pitchFamily="18" charset="0"/>
              </a:rPr>
              <a:t>ORDERS</a:t>
            </a:r>
            <a:r>
              <a:rPr lang="en-IN" sz="1600" dirty="0">
                <a:latin typeface="Liberation Mono"/>
                <a:cs typeface="Arial" panose="020B0604020202020204" pitchFamily="34" charset="0"/>
              </a:rPr>
              <a:t> </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orderID </a:t>
            </a:r>
            <a:r>
              <a:rPr lang="en-IN" sz="1600" dirty="0">
                <a:solidFill>
                  <a:srgbClr val="834689"/>
                </a:solidFill>
                <a:latin typeface="Liberation Mono"/>
              </a:rPr>
              <a:t>INT</a:t>
            </a:r>
            <a:r>
              <a:rPr lang="en-IN" sz="1600" dirty="0">
                <a:latin typeface="Liberation Mono"/>
                <a:cs typeface="Arial" panose="020B0604020202020204" pitchFamily="34" charset="0"/>
              </a:rPr>
              <a:t> , customerID </a:t>
            </a:r>
            <a:r>
              <a:rPr lang="en-IN" sz="1600" dirty="0">
                <a:solidFill>
                  <a:srgbClr val="834689"/>
                </a:solidFill>
                <a:latin typeface="Liberation Mono"/>
              </a:rPr>
              <a:t>INT</a:t>
            </a:r>
            <a:r>
              <a:rPr lang="en-IN" sz="1600" dirty="0">
                <a:latin typeface="Liberation Mono"/>
              </a:rPr>
              <a:t>,</a:t>
            </a:r>
            <a:r>
              <a:rPr lang="en-IN" sz="1600" dirty="0">
                <a:latin typeface="Liberation Mono"/>
                <a:cs typeface="Arial" panose="020B0604020202020204" pitchFamily="34" charset="0"/>
              </a:rPr>
              <a:t> orderdate </a:t>
            </a:r>
            <a:r>
              <a:rPr lang="en-IN" sz="1600" dirty="0">
                <a:solidFill>
                  <a:srgbClr val="834689"/>
                </a:solidFill>
                <a:latin typeface="Liberation Mono"/>
              </a:rPr>
              <a:t>DATE</a:t>
            </a:r>
            <a:r>
              <a:rPr lang="en-IN" sz="1600" dirty="0">
                <a:latin typeface="Liberation Mono"/>
                <a:cs typeface="Arial" panose="020B0604020202020204" pitchFamily="34" charset="0"/>
              </a:rPr>
              <a:t>, amount </a:t>
            </a:r>
            <a:r>
              <a:rPr lang="en-IN" sz="1600" dirty="0">
                <a:solidFill>
                  <a:srgbClr val="834689"/>
                </a:solidFill>
                <a:latin typeface="Liberation Mono"/>
                <a:cs typeface="Arial" panose="020B0604020202020204" pitchFamily="34" charset="0"/>
              </a:rPr>
              <a:t>INT</a:t>
            </a:r>
            <a:r>
              <a:rPr lang="en-IN" sz="1600" dirty="0">
                <a:latin typeface="Liberation Mono"/>
                <a:cs typeface="Arial" panose="020B0604020202020204" pitchFamily="34" charset="0"/>
              </a:rPr>
              <a:t>, </a:t>
            </a:r>
            <a:r>
              <a:rPr lang="en-IN" sz="1600" dirty="0">
                <a:solidFill>
                  <a:srgbClr val="DD4A68"/>
                </a:solidFill>
                <a:latin typeface="Liberation Mono"/>
                <a:ea typeface="Times New Roman" panose="02020603050405020304" pitchFamily="18" charset="0"/>
              </a:rPr>
              <a:t>constraint </a:t>
            </a:r>
            <a:r>
              <a:rPr lang="en-IN" sz="1600" dirty="0">
                <a:latin typeface="Liberation Mono"/>
                <a:ea typeface="Times New Roman" panose="02020603050405020304" pitchFamily="18" charset="0"/>
              </a:rPr>
              <a:t>fk_</a:t>
            </a:r>
            <a:r>
              <a:rPr lang="en-IN" sz="1600" dirty="0">
                <a:latin typeface="Liberation Mono"/>
                <a:cs typeface="Arial" panose="020B0604020202020204" pitchFamily="34" charset="0"/>
              </a:rPr>
              <a:t>customerID</a:t>
            </a:r>
            <a:r>
              <a:rPr lang="en-IN" sz="1600" dirty="0">
                <a:solidFill>
                  <a:srgbClr val="DD4A68"/>
                </a:solidFill>
                <a:latin typeface="Liberation Mono"/>
                <a:ea typeface="Times New Roman" panose="02020603050405020304" pitchFamily="18" charset="0"/>
              </a:rPr>
              <a:t> foreign key </a:t>
            </a:r>
            <a:r>
              <a:rPr lang="en-IN" sz="1600" dirty="0">
                <a:solidFill>
                  <a:schemeClr val="bg1">
                    <a:lumMod val="65000"/>
                  </a:schemeClr>
                </a:solidFill>
                <a:latin typeface="Liberation Mono"/>
                <a:ea typeface="Times New Roman" panose="02020603050405020304" pitchFamily="18" charset="0"/>
              </a:rPr>
              <a:t>(</a:t>
            </a:r>
            <a:r>
              <a:rPr lang="en-IN" sz="1600" dirty="0">
                <a:latin typeface="Liberation Mono"/>
                <a:cs typeface="Arial" panose="020B0604020202020204" pitchFamily="34" charset="0"/>
              </a:rPr>
              <a:t>customerID</a:t>
            </a:r>
            <a:r>
              <a:rPr lang="en-IN" sz="1600" dirty="0">
                <a:solidFill>
                  <a:schemeClr val="bg1">
                    <a:lumMod val="65000"/>
                  </a:schemeClr>
                </a:solidFill>
                <a:latin typeface="Liberation Mono"/>
                <a:ea typeface="Times New Roman" panose="02020603050405020304" pitchFamily="18" charset="0"/>
              </a:rPr>
              <a:t>)</a:t>
            </a:r>
            <a:r>
              <a:rPr lang="en-IN" sz="1600" dirty="0">
                <a:solidFill>
                  <a:srgbClr val="DD4A68"/>
                </a:solidFill>
                <a:latin typeface="Liberation Mono"/>
                <a:ea typeface="Times New Roman" panose="02020603050405020304" pitchFamily="18" charset="0"/>
              </a:rPr>
              <a:t> references </a:t>
            </a:r>
            <a:r>
              <a:rPr lang="en-IN" sz="1600" dirty="0">
                <a:latin typeface="Liberation Mono"/>
                <a:ea typeface="Times New Roman" panose="02020603050405020304" pitchFamily="18" charset="0"/>
              </a:rPr>
              <a:t>CUSTOMER</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cID</a:t>
            </a:r>
            <a:r>
              <a:rPr lang="en-IN" sz="1600" dirty="0">
                <a:solidFill>
                  <a:schemeClr val="bg1">
                    <a:lumMod val="65000"/>
                  </a:schemeClr>
                </a:solidFill>
                <a:latin typeface="Liberation Mono"/>
                <a:ea typeface="Times New Roman" panose="02020603050405020304" pitchFamily="18" charset="0"/>
              </a:rPr>
              <a:t>)</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103596" y="2876743"/>
            <a:ext cx="8860892" cy="1200329"/>
          </a:xfrm>
          <a:prstGeom prst="rect">
            <a:avLst/>
          </a:prstGeom>
        </p:spPr>
        <p:txBody>
          <a:bodyPr wrap="square">
            <a:spAutoFit/>
          </a:bodyPr>
          <a:lstStyle/>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CUSTOMER </a:t>
            </a:r>
            <a:r>
              <a:rPr lang="en-IN" sz="1600" dirty="0">
                <a:solidFill>
                  <a:srgbClr val="0077AA"/>
                </a:solidFill>
                <a:latin typeface="Liberation Mono"/>
              </a:rPr>
              <a:t>VALUES</a:t>
            </a:r>
            <a:r>
              <a:rPr lang="en-IN" sz="1600" dirty="0">
                <a:solidFill>
                  <a:schemeClr val="bg1">
                    <a:lumMod val="65000"/>
                  </a:schemeClr>
                </a:solidFill>
                <a:latin typeface="Liberation Mono"/>
              </a:rPr>
              <a:t>(</a:t>
            </a:r>
            <a:r>
              <a:rPr lang="en-IN" sz="1600" dirty="0">
                <a:latin typeface="Liberation Mono"/>
              </a:rPr>
              <a:t>1, 'saleel', 'description Text 1'</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2, '</a:t>
            </a:r>
            <a:r>
              <a:rPr lang="en-IN" sz="1600" dirty="0" err="1">
                <a:latin typeface="Liberation Mono"/>
              </a:rPr>
              <a:t>vrushali</a:t>
            </a:r>
            <a:r>
              <a:rPr lang="en-IN" sz="1600" dirty="0">
                <a:latin typeface="Liberation Mono"/>
              </a:rPr>
              <a:t>', 'description Text 2'</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3, '</a:t>
            </a:r>
            <a:r>
              <a:rPr lang="en-IN" sz="1600" dirty="0" err="1">
                <a:latin typeface="Liberation Mono"/>
              </a:rPr>
              <a:t>sharmin</a:t>
            </a:r>
            <a:r>
              <a:rPr lang="en-IN" sz="1600" dirty="0">
                <a:latin typeface="Liberation Mono"/>
              </a:rPr>
              <a:t>',  'description Text 3'</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4, '</a:t>
            </a:r>
            <a:r>
              <a:rPr lang="en-IN" sz="1600" dirty="0" err="1">
                <a:latin typeface="Liberation Mono"/>
              </a:rPr>
              <a:t>ruhan</a:t>
            </a:r>
            <a:r>
              <a:rPr lang="en-IN" sz="1600" dirty="0">
                <a:latin typeface="Liberation Mono"/>
              </a:rPr>
              <a:t>', 'description Text 4'</a:t>
            </a:r>
            <a:r>
              <a:rPr lang="en-IN" sz="1600" dirty="0">
                <a:solidFill>
                  <a:schemeClr val="bg1">
                    <a:lumMod val="65000"/>
                  </a:schemeClr>
                </a:solidFill>
                <a:latin typeface="Liberation Mono"/>
              </a:rPr>
              <a:t>)</a:t>
            </a:r>
            <a:r>
              <a:rPr lang="en-IN" sz="1600" dirty="0">
                <a:latin typeface="Liberation Mono"/>
              </a:rPr>
              <a:t>;</a:t>
            </a:r>
          </a:p>
          <a:p>
            <a:endParaRPr lang="en-IN" sz="800" dirty="0">
              <a:latin typeface="Liberation Mono"/>
            </a:endParaRP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ORDERS </a:t>
            </a:r>
            <a:r>
              <a:rPr lang="en-IN" sz="1600" dirty="0">
                <a:solidFill>
                  <a:srgbClr val="0077AA"/>
                </a:solidFill>
                <a:latin typeface="Liberation Mono"/>
              </a:rPr>
              <a:t>VALUES</a:t>
            </a:r>
            <a:r>
              <a:rPr lang="en-IN" sz="1600" dirty="0">
                <a:solidFill>
                  <a:schemeClr val="bg1">
                    <a:lumMod val="65000"/>
                  </a:schemeClr>
                </a:solidFill>
                <a:latin typeface="Liberation Mono"/>
              </a:rPr>
              <a:t>(</a:t>
            </a:r>
            <a:r>
              <a:rPr lang="en-IN" sz="1600" dirty="0">
                <a:latin typeface="Liberation Mono"/>
              </a:rPr>
              <a:t>1, 1, NOW(), 3000</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2, 1, NOW(), 1000</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3, 2, NOW(), 100</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4, 2, NOW(), 300</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5, 2, NOW(), 200</a:t>
            </a:r>
            <a:r>
              <a:rPr lang="en-IN" sz="1600" dirty="0">
                <a:solidFill>
                  <a:schemeClr val="bg1">
                    <a:lumMod val="65000"/>
                  </a:schemeClr>
                </a:solidFill>
                <a:latin typeface="Liberation Mono"/>
              </a:rPr>
              <a:t>)</a:t>
            </a:r>
            <a:r>
              <a:rPr lang="en-IN" sz="1600" dirty="0">
                <a:latin typeface="Liberation Mono"/>
              </a:rPr>
              <a:t>;</a:t>
            </a:r>
          </a:p>
        </p:txBody>
      </p:sp>
    </p:spTree>
    <p:extLst>
      <p:ext uri="{BB962C8B-B14F-4D97-AF65-F5344CB8AC3E}">
        <p14:creationId xmlns:p14="http://schemas.microsoft.com/office/powerpoint/2010/main" val="2916487094"/>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Create View</a:t>
            </a:r>
          </a:p>
        </p:txBody>
      </p:sp>
      <p:sp>
        <p:nvSpPr>
          <p:cNvPr id="5" name="Rectangle 4"/>
          <p:cNvSpPr/>
          <p:nvPr/>
        </p:nvSpPr>
        <p:spPr>
          <a:xfrm>
            <a:off x="94326" y="53938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Example continue</a:t>
            </a:r>
            <a:endParaRPr lang="en-IN" dirty="0">
              <a:solidFill>
                <a:schemeClr val="bg1"/>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4AD92C7-80CE-4328-9380-7B4C6CE184CD}"/>
              </a:ext>
            </a:extLst>
          </p:cNvPr>
          <p:cNvSpPr/>
          <p:nvPr/>
        </p:nvSpPr>
        <p:spPr>
          <a:xfrm>
            <a:off x="76200" y="1196752"/>
            <a:ext cx="8888288" cy="1815882"/>
          </a:xfrm>
          <a:prstGeom prst="rect">
            <a:avLst/>
          </a:prstGeom>
        </p:spPr>
        <p:txBody>
          <a:bodyPr wrap="square">
            <a:spAutoFit/>
          </a:bodyPr>
          <a:lstStyle/>
          <a:p>
            <a:r>
              <a:rPr lang="en-IN" sz="1600" dirty="0">
                <a:solidFill>
                  <a:srgbClr val="0077AA"/>
                </a:solidFill>
                <a:latin typeface="Liberation Mono"/>
              </a:rPr>
              <a:t>CREATE</a:t>
            </a:r>
            <a:r>
              <a:rPr lang="en-IN" sz="1600" dirty="0">
                <a:latin typeface="Liberation Mono"/>
              </a:rPr>
              <a:t> </a:t>
            </a:r>
            <a:r>
              <a:rPr lang="en-IN" sz="1600" dirty="0">
                <a:solidFill>
                  <a:srgbClr val="0077AA"/>
                </a:solidFill>
                <a:latin typeface="Liberation Mono"/>
              </a:rPr>
              <a:t>VIEW</a:t>
            </a:r>
            <a:r>
              <a:rPr lang="en-IN" sz="1600" dirty="0">
                <a:latin typeface="Liberation Mono"/>
              </a:rPr>
              <a:t> V1 </a:t>
            </a:r>
            <a:r>
              <a:rPr lang="en-IN" sz="1600" dirty="0">
                <a:solidFill>
                  <a:schemeClr val="accent5">
                    <a:lumMod val="50000"/>
                  </a:schemeClr>
                </a:solidFill>
                <a:latin typeface="Liberation Mono"/>
              </a:rPr>
              <a:t>AS</a:t>
            </a:r>
            <a:r>
              <a:rPr lang="en-IN" sz="1600" dirty="0">
                <a:latin typeface="Liberation Mono"/>
              </a:rPr>
              <a:t> </a:t>
            </a:r>
            <a:r>
              <a:rPr lang="en-IN" sz="1600" dirty="0">
                <a:solidFill>
                  <a:srgbClr val="0077AA"/>
                </a:solidFill>
                <a:latin typeface="Liberation Mono"/>
              </a:rPr>
              <a:t>SELECT</a:t>
            </a:r>
            <a:r>
              <a:rPr lang="en-IN" sz="1600" dirty="0">
                <a:latin typeface="Liberation Mono"/>
              </a:rPr>
              <a:t> * </a:t>
            </a:r>
            <a:r>
              <a:rPr lang="en-IN" sz="1600" dirty="0">
                <a:solidFill>
                  <a:srgbClr val="0077AA"/>
                </a:solidFill>
                <a:latin typeface="Liberation Mono"/>
              </a:rPr>
              <a:t>FROM</a:t>
            </a:r>
            <a:r>
              <a:rPr lang="en-IN" sz="1600" dirty="0">
                <a:latin typeface="Liberation Mono"/>
              </a:rPr>
              <a:t> CUSTOMER, ORDERS WHERE CUSTOMER.cID = ORDERS.customerID;</a:t>
            </a:r>
          </a:p>
          <a:p>
            <a:endParaRPr lang="en-IN" sz="1600" dirty="0">
              <a:latin typeface="Liberation Mono"/>
            </a:endParaRPr>
          </a:p>
          <a:p>
            <a:r>
              <a:rPr lang="en-IN" sz="1600" dirty="0">
                <a:solidFill>
                  <a:srgbClr val="0077AA"/>
                </a:solidFill>
                <a:latin typeface="Liberation Mono"/>
              </a:rPr>
              <a:t>CREATE</a:t>
            </a:r>
            <a:r>
              <a:rPr lang="en-IN" sz="1600" dirty="0">
                <a:latin typeface="Liberation Mono"/>
              </a:rPr>
              <a:t> </a:t>
            </a:r>
            <a:r>
              <a:rPr lang="en-IN" sz="1600" dirty="0">
                <a:solidFill>
                  <a:srgbClr val="0077AA"/>
                </a:solidFill>
                <a:latin typeface="Liberation Mono"/>
              </a:rPr>
              <a:t>VIEW</a:t>
            </a:r>
            <a:r>
              <a:rPr lang="en-IN" sz="1600" dirty="0">
                <a:latin typeface="Liberation Mono"/>
              </a:rPr>
              <a:t> V2 </a:t>
            </a:r>
            <a:r>
              <a:rPr lang="en-IN" sz="1600" dirty="0">
                <a:solidFill>
                  <a:schemeClr val="accent5">
                    <a:lumMod val="50000"/>
                  </a:schemeClr>
                </a:solidFill>
                <a:latin typeface="Liberation Mono"/>
              </a:rPr>
              <a:t>AS</a:t>
            </a:r>
            <a:r>
              <a:rPr lang="en-IN" sz="1600" dirty="0">
                <a:latin typeface="Liberation Mono"/>
              </a:rPr>
              <a:t> </a:t>
            </a:r>
            <a:r>
              <a:rPr lang="en-IN" sz="1600" dirty="0">
                <a:solidFill>
                  <a:srgbClr val="0077AA"/>
                </a:solidFill>
                <a:latin typeface="Liberation Mono"/>
              </a:rPr>
              <a:t>SELECT</a:t>
            </a:r>
            <a:r>
              <a:rPr lang="en-IN" sz="1600" dirty="0">
                <a:latin typeface="Liberation Mono"/>
              </a:rPr>
              <a:t> CUSTOMER.* </a:t>
            </a:r>
            <a:r>
              <a:rPr lang="en-IN" sz="1600" dirty="0">
                <a:solidFill>
                  <a:srgbClr val="0077AA"/>
                </a:solidFill>
                <a:latin typeface="Liberation Mono"/>
              </a:rPr>
              <a:t>FROM</a:t>
            </a:r>
            <a:r>
              <a:rPr lang="en-IN" sz="1600" dirty="0">
                <a:latin typeface="Liberation Mono"/>
              </a:rPr>
              <a:t> CUSTOMER, ORDERS WHERE CUSTOMER.cID = ORDERS.customerID;</a:t>
            </a:r>
          </a:p>
          <a:p>
            <a:endParaRPr lang="en-IN" sz="1600" dirty="0">
              <a:latin typeface="Liberation Mono"/>
            </a:endParaRPr>
          </a:p>
          <a:p>
            <a:r>
              <a:rPr lang="en-IN" sz="1600" dirty="0">
                <a:solidFill>
                  <a:srgbClr val="0077AA"/>
                </a:solidFill>
                <a:latin typeface="Liberation Mono"/>
              </a:rPr>
              <a:t>CREATE</a:t>
            </a:r>
            <a:r>
              <a:rPr lang="en-IN" sz="1600" dirty="0">
                <a:latin typeface="Liberation Mono"/>
              </a:rPr>
              <a:t> </a:t>
            </a:r>
            <a:r>
              <a:rPr lang="en-IN" sz="1600" dirty="0">
                <a:solidFill>
                  <a:srgbClr val="0077AA"/>
                </a:solidFill>
                <a:latin typeface="Liberation Mono"/>
              </a:rPr>
              <a:t>VIEW</a:t>
            </a:r>
            <a:r>
              <a:rPr lang="en-IN" sz="1600" dirty="0">
                <a:latin typeface="Liberation Mono"/>
              </a:rPr>
              <a:t> V3 </a:t>
            </a:r>
            <a:r>
              <a:rPr lang="en-IN" sz="1600" dirty="0">
                <a:solidFill>
                  <a:schemeClr val="accent5">
                    <a:lumMod val="50000"/>
                  </a:schemeClr>
                </a:solidFill>
                <a:latin typeface="Liberation Mono"/>
              </a:rPr>
              <a:t>AS</a:t>
            </a:r>
            <a:r>
              <a:rPr lang="en-IN" sz="1600" dirty="0">
                <a:latin typeface="Liberation Mono"/>
              </a:rPr>
              <a:t> </a:t>
            </a:r>
            <a:r>
              <a:rPr lang="en-IN" sz="1600" dirty="0">
                <a:solidFill>
                  <a:srgbClr val="0077AA"/>
                </a:solidFill>
                <a:latin typeface="Liberation Mono"/>
              </a:rPr>
              <a:t>SELECT</a:t>
            </a:r>
            <a:r>
              <a:rPr lang="en-IN" sz="1600" dirty="0">
                <a:latin typeface="Liberation Mono"/>
              </a:rPr>
              <a:t> ORDERS.* </a:t>
            </a:r>
            <a:r>
              <a:rPr lang="en-IN" sz="1600" dirty="0">
                <a:solidFill>
                  <a:srgbClr val="0077AA"/>
                </a:solidFill>
                <a:latin typeface="Liberation Mono"/>
              </a:rPr>
              <a:t>FROM</a:t>
            </a:r>
            <a:r>
              <a:rPr lang="en-IN" sz="1600" dirty="0">
                <a:latin typeface="Liberation Mono"/>
              </a:rPr>
              <a:t> CUSTOMER, ORDERS WHERE CUSTOMER.cID = ORDERS.customerID;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94326" y="3537590"/>
            <a:ext cx="8870162" cy="2123658"/>
          </a:xfrm>
          <a:prstGeom prst="rect">
            <a:avLst/>
          </a:prstGeom>
        </p:spPr>
        <p:txBody>
          <a:bodyPr wrap="square">
            <a:spAutoFit/>
          </a:bodyPr>
          <a:lstStyle/>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V1</a:t>
            </a:r>
            <a:r>
              <a:rPr lang="en-IN" sz="1600" dirty="0">
                <a:solidFill>
                  <a:schemeClr val="bg1">
                    <a:lumMod val="65000"/>
                  </a:schemeClr>
                </a:solidFill>
                <a:latin typeface="Liberation Mono"/>
              </a:rPr>
              <a:t>(</a:t>
            </a:r>
            <a:r>
              <a:rPr lang="en-IN" sz="1600" dirty="0">
                <a:latin typeface="Liberation Mono"/>
              </a:rPr>
              <a:t>cID, name, description, orderID, customerID, orderdate, amount) </a:t>
            </a:r>
            <a:r>
              <a:rPr lang="en-IN" sz="1600" dirty="0">
                <a:solidFill>
                  <a:srgbClr val="0077AA"/>
                </a:solidFill>
                <a:latin typeface="Liberation Mono"/>
              </a:rPr>
              <a:t>VALUES </a:t>
            </a:r>
            <a:r>
              <a:rPr lang="en-IN" sz="1600" dirty="0">
                <a:solidFill>
                  <a:schemeClr val="bg1">
                    <a:lumMod val="65000"/>
                  </a:schemeClr>
                </a:solidFill>
                <a:latin typeface="Liberation Mono"/>
              </a:rPr>
              <a:t>(</a:t>
            </a:r>
            <a:r>
              <a:rPr lang="en-IN" sz="1600" dirty="0">
                <a:latin typeface="Liberation Mono"/>
              </a:rPr>
              <a:t>10,'S10',"D1", 10, 1, NOW(), 111</a:t>
            </a:r>
            <a:r>
              <a:rPr lang="en-IN" sz="1600" dirty="0">
                <a:solidFill>
                  <a:schemeClr val="bg1">
                    <a:lumMod val="65000"/>
                  </a:schemeClr>
                </a:solidFill>
                <a:latin typeface="Liberation Mono"/>
              </a:rPr>
              <a:t>)</a:t>
            </a:r>
            <a:r>
              <a:rPr lang="en-IN" sz="1600" dirty="0">
                <a:latin typeface="Liberation Mono"/>
              </a:rPr>
              <a:t>;  </a:t>
            </a:r>
            <a:r>
              <a:rPr lang="en-IN" dirty="0">
                <a:solidFill>
                  <a:srgbClr val="00B050"/>
                </a:solidFill>
                <a:latin typeface="Liberation Mono"/>
              </a:rPr>
              <a:t>// </a:t>
            </a:r>
            <a:r>
              <a:rPr lang="en-US" dirty="0">
                <a:solidFill>
                  <a:srgbClr val="00B050"/>
                </a:solidFill>
                <a:latin typeface="Liberation Mono"/>
              </a:rPr>
              <a:t>Can not modify more than one base table through a join view 'db5.v1’</a:t>
            </a:r>
            <a:endParaRPr lang="en-US" sz="1600" dirty="0">
              <a:solidFill>
                <a:srgbClr val="00B050"/>
              </a:solidFill>
              <a:latin typeface="Liberation Mono"/>
            </a:endParaRPr>
          </a:p>
          <a:p>
            <a:endParaRPr lang="en-IN" sz="1600" dirty="0">
              <a:solidFill>
                <a:srgbClr val="00B050"/>
              </a:solidFill>
              <a:latin typeface="Liberation Mono"/>
            </a:endParaRPr>
          </a:p>
          <a:p>
            <a:r>
              <a:rPr lang="en-IN" dirty="0">
                <a:solidFill>
                  <a:srgbClr val="00B050"/>
                </a:solidFill>
                <a:latin typeface="Liberation Mono"/>
              </a:rPr>
              <a:t>// We may get  Error </a:t>
            </a:r>
            <a:r>
              <a:rPr lang="en-US" dirty="0">
                <a:solidFill>
                  <a:srgbClr val="00B050"/>
                </a:solidFill>
                <a:latin typeface="Liberation Mono"/>
              </a:rPr>
              <a:t>Can not insert into join view 'db5.v2' without fields list.</a:t>
            </a:r>
          </a:p>
          <a:p>
            <a:endParaRPr lang="en-IN" sz="1600" dirty="0">
              <a:solidFill>
                <a:srgbClr val="00B050"/>
              </a:solidFill>
              <a:latin typeface="Liberation Mono"/>
            </a:endParaRP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V2</a:t>
            </a:r>
            <a:r>
              <a:rPr lang="en-IN" sz="1600" dirty="0">
                <a:solidFill>
                  <a:schemeClr val="bg1">
                    <a:lumMod val="65000"/>
                  </a:schemeClr>
                </a:solidFill>
                <a:latin typeface="Liberation Mono"/>
              </a:rPr>
              <a:t>(</a:t>
            </a:r>
            <a:r>
              <a:rPr lang="en-IN" sz="1600" dirty="0">
                <a:latin typeface="Liberation Mono"/>
              </a:rPr>
              <a:t>cID, name, description</a:t>
            </a:r>
            <a:r>
              <a:rPr lang="en-IN" sz="1600" dirty="0">
                <a:solidFill>
                  <a:schemeClr val="bg1">
                    <a:lumMod val="65000"/>
                  </a:schemeClr>
                </a:solidFill>
                <a:latin typeface="Liberation Mono"/>
              </a:rPr>
              <a:t>)</a:t>
            </a:r>
            <a:r>
              <a:rPr lang="en-IN" sz="1600" dirty="0">
                <a:latin typeface="Liberation Mono"/>
              </a:rPr>
              <a:t> </a:t>
            </a:r>
            <a:r>
              <a:rPr lang="en-IN" sz="1600" dirty="0">
                <a:solidFill>
                  <a:srgbClr val="0077AA"/>
                </a:solidFill>
                <a:latin typeface="Liberation Mono"/>
              </a:rPr>
              <a:t>VALUES</a:t>
            </a:r>
            <a:r>
              <a:rPr lang="en-IN" sz="1600" dirty="0">
                <a:solidFill>
                  <a:schemeClr val="bg1">
                    <a:lumMod val="65000"/>
                  </a:schemeClr>
                </a:solidFill>
                <a:latin typeface="Liberation Mono"/>
              </a:rPr>
              <a:t>(</a:t>
            </a:r>
            <a:r>
              <a:rPr lang="en-IN" sz="1600" dirty="0">
                <a:latin typeface="Liberation Mono"/>
              </a:rPr>
              <a:t>5, '</a:t>
            </a:r>
            <a:r>
              <a:rPr lang="en-IN" sz="1600" dirty="0" err="1">
                <a:latin typeface="Liberation Mono"/>
              </a:rPr>
              <a:t>neel</a:t>
            </a:r>
            <a:r>
              <a:rPr lang="en-IN" sz="1600" dirty="0">
                <a:latin typeface="Liberation Mono"/>
              </a:rPr>
              <a:t>', 'description Text 5'</a:t>
            </a:r>
            <a:r>
              <a:rPr lang="en-IN" sz="1600" dirty="0">
                <a:solidFill>
                  <a:schemeClr val="bg1">
                    <a:lumMod val="65000"/>
                  </a:schemeClr>
                </a:solidFill>
                <a:latin typeface="Liberation Mono"/>
              </a:rPr>
              <a:t>)</a:t>
            </a:r>
            <a:r>
              <a:rPr lang="en-IN" sz="1600" dirty="0">
                <a:latin typeface="Liberation Mono"/>
              </a:rPr>
              <a:t>; </a:t>
            </a:r>
          </a:p>
          <a:p>
            <a:endParaRPr lang="en-IN" sz="1600" dirty="0">
              <a:latin typeface="Liberation Mono"/>
            </a:endParaRP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V3</a:t>
            </a:r>
            <a:r>
              <a:rPr lang="en-IN" sz="1600" dirty="0">
                <a:solidFill>
                  <a:schemeClr val="bg1">
                    <a:lumMod val="65000"/>
                  </a:schemeClr>
                </a:solidFill>
                <a:latin typeface="Liberation Mono"/>
              </a:rPr>
              <a:t>(</a:t>
            </a:r>
            <a:r>
              <a:rPr lang="en-IN" sz="1600" dirty="0">
                <a:latin typeface="Liberation Mono"/>
              </a:rPr>
              <a:t>orderID, customerID, orderdate, amount</a:t>
            </a:r>
            <a:r>
              <a:rPr lang="en-IN" sz="1600" dirty="0">
                <a:solidFill>
                  <a:schemeClr val="bg1">
                    <a:lumMod val="65000"/>
                  </a:schemeClr>
                </a:solidFill>
                <a:latin typeface="Liberation Mono"/>
              </a:rPr>
              <a:t>)</a:t>
            </a:r>
            <a:r>
              <a:rPr lang="en-IN" sz="1600" dirty="0">
                <a:latin typeface="Liberation Mono"/>
              </a:rPr>
              <a:t> </a:t>
            </a:r>
            <a:r>
              <a:rPr lang="en-IN" sz="1600" dirty="0">
                <a:solidFill>
                  <a:srgbClr val="0077AA"/>
                </a:solidFill>
                <a:latin typeface="Liberation Mono"/>
              </a:rPr>
              <a:t>VALUES</a:t>
            </a:r>
            <a:r>
              <a:rPr lang="en-IN" sz="1600" dirty="0">
                <a:solidFill>
                  <a:schemeClr val="bg1">
                    <a:lumMod val="65000"/>
                  </a:schemeClr>
                </a:solidFill>
                <a:latin typeface="Liberation Mono"/>
              </a:rPr>
              <a:t>(</a:t>
            </a:r>
            <a:r>
              <a:rPr lang="en-IN" sz="1600" dirty="0">
                <a:latin typeface="Liberation Mono"/>
              </a:rPr>
              <a:t>6, 1, NOW(), 200</a:t>
            </a:r>
            <a:r>
              <a:rPr lang="en-IN" sz="1600" dirty="0">
                <a:solidFill>
                  <a:schemeClr val="bg1">
                    <a:lumMod val="65000"/>
                  </a:schemeClr>
                </a:solidFill>
                <a:latin typeface="Liberation Mono"/>
              </a:rPr>
              <a:t>)</a:t>
            </a:r>
            <a:r>
              <a:rPr lang="en-IN" sz="1600" dirty="0">
                <a:latin typeface="Liberation Mono"/>
              </a:rPr>
              <a:t>;</a:t>
            </a:r>
          </a:p>
        </p:txBody>
      </p:sp>
    </p:spTree>
    <p:extLst>
      <p:ext uri="{BB962C8B-B14F-4D97-AF65-F5344CB8AC3E}">
        <p14:creationId xmlns:p14="http://schemas.microsoft.com/office/powerpoint/2010/main" val="4238126713"/>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52400" y="1425714"/>
            <a:ext cx="8763000" cy="369332"/>
          </a:xfrm>
          <a:prstGeom prst="rect">
            <a:avLst/>
          </a:prstGeom>
          <a:solidFill>
            <a:schemeClr val="bg1"/>
          </a:solidFill>
        </p:spPr>
        <p:txBody>
          <a:bodyPr wrap="square">
            <a:spAutoFit/>
          </a:bodyPr>
          <a:lstStyle/>
          <a:p>
            <a:pPr>
              <a:spcAft>
                <a:spcPts val="0"/>
              </a:spcAft>
            </a:pPr>
            <a:r>
              <a:rPr lang="en-US" dirty="0">
                <a:solidFill>
                  <a:srgbClr val="0077AA"/>
                </a:solidFill>
                <a:latin typeface="Liberation Mono"/>
              </a:rPr>
              <a:t>SHOW CREATE VIEW view_name</a:t>
            </a:r>
            <a:endParaRPr lang="en-IN" dirty="0">
              <a:solidFill>
                <a:srgbClr val="0077AA"/>
              </a:solidFill>
              <a:latin typeface="Liberation Mono"/>
            </a:endParaRPr>
          </a:p>
        </p:txBody>
      </p:sp>
      <p:sp>
        <p:nvSpPr>
          <p:cNvPr id="3" name="Rectangle 2"/>
          <p:cNvSpPr/>
          <p:nvPr/>
        </p:nvSpPr>
        <p:spPr>
          <a:xfrm>
            <a:off x="152400" y="1869989"/>
            <a:ext cx="8839200" cy="416011"/>
          </a:xfrm>
          <a:prstGeom prst="rect">
            <a:avLst/>
          </a:prstGeom>
        </p:spPr>
        <p:txBody>
          <a:bodyPr wrap="square">
            <a:spAutoFit/>
          </a:bodyPr>
          <a:lstStyle/>
          <a:p>
            <a:pPr>
              <a:lnSpc>
                <a:spcPct val="150000"/>
              </a:lnSpc>
              <a:spcAft>
                <a:spcPts val="0"/>
              </a:spcAft>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52400" y="2706469"/>
            <a:ext cx="8763000" cy="646331"/>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SHOW [FULL] TABLES [{FROM | IN} db_name]</a:t>
            </a:r>
          </a:p>
          <a:p>
            <a:pPr>
              <a:spcAft>
                <a:spcPts val="0"/>
              </a:spcAft>
            </a:pPr>
            <a:r>
              <a:rPr lang="en-IN" dirty="0">
                <a:solidFill>
                  <a:srgbClr val="0077AA"/>
                </a:solidFill>
                <a:latin typeface="Liberation Mono"/>
              </a:rPr>
              <a:t>      [LIKE 'pattern' | WHERE expr]</a:t>
            </a:r>
          </a:p>
        </p:txBody>
      </p:sp>
      <p:sp>
        <p:nvSpPr>
          <p:cNvPr id="8" name="Rectangle 7"/>
          <p:cNvSpPr/>
          <p:nvPr/>
        </p:nvSpPr>
        <p:spPr>
          <a:xfrm>
            <a:off x="152400" y="3622589"/>
            <a:ext cx="8839200" cy="416011"/>
          </a:xfrm>
          <a:prstGeom prst="rect">
            <a:avLst/>
          </a:prstGeom>
        </p:spPr>
        <p:txBody>
          <a:bodyPr wrap="square">
            <a:spAutoFit/>
          </a:bodyPr>
          <a:lstStyle/>
          <a:p>
            <a:pPr>
              <a:lnSpc>
                <a:spcPct val="150000"/>
              </a:lnSpc>
              <a:spcAft>
                <a:spcPts val="0"/>
              </a:spcAft>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Alter / Drop View</a:t>
            </a:r>
          </a:p>
        </p:txBody>
      </p:sp>
      <p:sp>
        <p:nvSpPr>
          <p:cNvPr id="5" name="Rectangle 4"/>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changes the definition of a view, which must exist.</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52400" y="1371600"/>
            <a:ext cx="8839200" cy="923330"/>
          </a:xfrm>
          <a:prstGeom prst="rect">
            <a:avLst/>
          </a:prstGeom>
        </p:spPr>
        <p:txBody>
          <a:bodyPr wrap="square">
            <a:spAutoFit/>
          </a:bodyPr>
          <a:lstStyle/>
          <a:p>
            <a:r>
              <a:rPr lang="en-IN" dirty="0">
                <a:solidFill>
                  <a:srgbClr val="0077AA"/>
                </a:solidFill>
                <a:latin typeface="Liberation Mono"/>
              </a:rPr>
              <a:t>ALTER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9" name="Rectangle 8"/>
          <p:cNvSpPr/>
          <p:nvPr/>
        </p:nvSpPr>
        <p:spPr>
          <a:xfrm>
            <a:off x="152400" y="3239869"/>
            <a:ext cx="8839200"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76200" y="2743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VIEW removes one or more views.</a:t>
            </a:r>
            <a:endParaRPr lang="en-IN"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95462853"/>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52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4" name="Rectangle 3"/>
          <p:cNvSpPr/>
          <p:nvPr/>
        </p:nvSpPr>
        <p:spPr>
          <a:xfrm>
            <a:off x="285720" y="3429000"/>
            <a:ext cx="8572560" cy="1938992"/>
          </a:xfrm>
          <a:prstGeom prst="rect">
            <a:avLst/>
          </a:prstGeom>
        </p:spPr>
        <p:txBody>
          <a:bodyPr wrap="square">
            <a:spAutoFit/>
          </a:bodyPr>
          <a:lstStyle/>
          <a:p>
            <a:pPr algn="just"/>
            <a:r>
              <a:rPr lang="en-US" sz="2000" dirty="0">
                <a:solidFill>
                  <a:srgbClr val="006C86"/>
                </a:solidFill>
              </a:rPr>
              <a:t>An index is a schema object. It is used by the server to speed up the retrieval of rows by using a pointer. It can reduce disk I/O(input/output) by using a rapid path access method to locate data quickly. An index helps to speed up select queries and where clauses, but it slows down data input, with the update and the insert statements. Indexes can be created or dropped with no effect on the data.</a:t>
            </a:r>
          </a:p>
        </p:txBody>
      </p:sp>
    </p:spTree>
    <p:extLst>
      <p:ext uri="{BB962C8B-B14F-4D97-AF65-F5344CB8AC3E}">
        <p14:creationId xmlns:p14="http://schemas.microsoft.com/office/powerpoint/2010/main" val="1338227008"/>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Index</a:t>
            </a:r>
          </a:p>
        </p:txBody>
      </p:sp>
      <p:sp>
        <p:nvSpPr>
          <p:cNvPr id="3" name="Rectangle 2"/>
          <p:cNvSpPr/>
          <p:nvPr/>
        </p:nvSpPr>
        <p:spPr>
          <a:xfrm>
            <a:off x="76200" y="838200"/>
            <a:ext cx="8991600"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76200" y="2527280"/>
            <a:ext cx="8991600" cy="166199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76200" y="4419600"/>
            <a:ext cx="8991600" cy="400110"/>
          </a:xfrm>
          <a:prstGeom prst="rect">
            <a:avLst/>
          </a:prstGeom>
          <a:solidFill>
            <a:srgbClr val="FFFF00"/>
          </a:solidFill>
        </p:spPr>
        <p:txBody>
          <a:bodyPr wrap="square">
            <a:spAutoFit/>
          </a:bodyPr>
          <a:lstStyle/>
          <a:p>
            <a:r>
              <a:rPr lang="en-IN" sz="2000" dirty="0">
                <a:latin typeface="Arial" panose="020B0604020202020204" pitchFamily="34" charset="0"/>
                <a:cs typeface="Arial" panose="020B0604020202020204" pitchFamily="34" charset="0"/>
              </a:rPr>
              <a:t>If we drop the base table, the INDEX will be dropped automatically.</a:t>
            </a:r>
            <a:endParaRPr lang="en-IN"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43543644"/>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Create Index</a:t>
            </a:r>
          </a:p>
        </p:txBody>
      </p:sp>
      <p:sp>
        <p:nvSpPr>
          <p:cNvPr id="3" name="Rectangle 2"/>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52400" y="1600200"/>
            <a:ext cx="8839200" cy="646331"/>
          </a:xfrm>
          <a:prstGeom prst="rect">
            <a:avLst/>
          </a:prstGeom>
        </p:spPr>
        <p:txBody>
          <a:bodyPr wrap="square">
            <a:spAutoFit/>
          </a:bodyPr>
          <a:lstStyle/>
          <a:p>
            <a:r>
              <a:rPr lang="en-IN" dirty="0">
                <a:solidFill>
                  <a:srgbClr val="0077AA"/>
                </a:solidFill>
                <a:latin typeface="Liberation Mono"/>
              </a:rPr>
              <a:t>CREATE [UNIQUE] INDEX index_name</a:t>
            </a:r>
          </a:p>
          <a:p>
            <a:r>
              <a:rPr lang="en-IN" dirty="0">
                <a:solidFill>
                  <a:srgbClr val="0077AA"/>
                </a:solidFill>
                <a:latin typeface="Liberation Mono"/>
              </a:rPr>
              <a:t>    ON tbl_name (index_col_name,...)</a:t>
            </a:r>
            <a:endParaRPr lang="en-US" dirty="0">
              <a:solidFill>
                <a:srgbClr val="0077AA"/>
              </a:solidFill>
              <a:latin typeface="Liberation Mono"/>
            </a:endParaRPr>
          </a:p>
        </p:txBody>
      </p:sp>
      <p:sp>
        <p:nvSpPr>
          <p:cNvPr id="7" name="Rectangle 6"/>
          <p:cNvSpPr/>
          <p:nvPr/>
        </p:nvSpPr>
        <p:spPr>
          <a:xfrm>
            <a:off x="152400" y="2433935"/>
            <a:ext cx="8839200" cy="830997"/>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a:p>
            <a:pPr marL="342900" indent="-342900">
              <a:lnSpc>
                <a:spcPct val="150000"/>
              </a:lnSpc>
              <a:spcAft>
                <a:spcPts val="0"/>
              </a:spcAft>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UNIQUE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77320055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151389687"/>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SHOW INDEX Syntax</a:t>
            </a:r>
          </a:p>
        </p:txBody>
      </p:sp>
      <p:sp>
        <p:nvSpPr>
          <p:cNvPr id="5" name="Rectangle 4"/>
          <p:cNvSpPr/>
          <p:nvPr/>
        </p:nvSpPr>
        <p:spPr>
          <a:xfrm>
            <a:off x="152400" y="1425714"/>
            <a:ext cx="8763000" cy="1200329"/>
          </a:xfrm>
          <a:prstGeom prst="rect">
            <a:avLst/>
          </a:prstGeom>
          <a:solidFill>
            <a:schemeClr val="bg1"/>
          </a:solidFill>
        </p:spPr>
        <p:txBody>
          <a:bodyPr wrap="square">
            <a:spAutoFit/>
          </a:bodyPr>
          <a:lstStyle/>
          <a:p>
            <a:pPr>
              <a:spcAft>
                <a:spcPts val="0"/>
              </a:spcAft>
            </a:pPr>
            <a:r>
              <a:rPr lang="en-US" dirty="0">
                <a:solidFill>
                  <a:srgbClr val="0077AA"/>
                </a:solidFill>
                <a:latin typeface="Liberation Mono"/>
              </a:rPr>
              <a:t>SHOW {INDEX | INDEXES | KEYS}</a:t>
            </a:r>
          </a:p>
          <a:p>
            <a:pPr>
              <a:spcAft>
                <a:spcPts val="0"/>
              </a:spcAft>
            </a:pPr>
            <a:r>
              <a:rPr lang="en-US" dirty="0">
                <a:solidFill>
                  <a:srgbClr val="0077AA"/>
                </a:solidFill>
                <a:latin typeface="Liberation Mono"/>
              </a:rPr>
              <a:t>    {FROM | IN} tbl_name</a:t>
            </a:r>
          </a:p>
          <a:p>
            <a:pPr>
              <a:spcAft>
                <a:spcPts val="0"/>
              </a:spcAft>
            </a:pPr>
            <a:r>
              <a:rPr lang="en-US" dirty="0">
                <a:solidFill>
                  <a:srgbClr val="0077AA"/>
                </a:solidFill>
                <a:latin typeface="Liberation Mono"/>
              </a:rPr>
              <a:t>    [{FROM | IN} db_name]</a:t>
            </a:r>
          </a:p>
          <a:p>
            <a:pPr>
              <a:spcAft>
                <a:spcPts val="0"/>
              </a:spcAft>
            </a:pPr>
            <a:r>
              <a:rPr lang="en-US" dirty="0">
                <a:solidFill>
                  <a:srgbClr val="0077AA"/>
                </a:solidFill>
                <a:latin typeface="Liberation Mono"/>
              </a:rPr>
              <a:t>    [WHERE expr]</a:t>
            </a:r>
            <a:endParaRPr lang="en-IN" dirty="0">
              <a:solidFill>
                <a:srgbClr val="0077AA"/>
              </a:solidFill>
              <a:latin typeface="Liberation Mono"/>
            </a:endParaRPr>
          </a:p>
        </p:txBody>
      </p:sp>
      <p:sp>
        <p:nvSpPr>
          <p:cNvPr id="3" name="Rectangle 2"/>
          <p:cNvSpPr/>
          <p:nvPr/>
        </p:nvSpPr>
        <p:spPr>
          <a:xfrm>
            <a:off x="152400" y="2860589"/>
            <a:ext cx="8839200" cy="830997"/>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EMP;</a:t>
            </a:r>
          </a:p>
          <a:p>
            <a:pPr marL="342900" indent="-342900">
              <a:lnSpc>
                <a:spcPct val="150000"/>
              </a:lnSpc>
              <a:spcAft>
                <a:spcPts val="0"/>
              </a:spcAft>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ea typeface="Arial Unicode MS"/>
                <a:cs typeface="Arial" panose="020B0604020202020204" pitchFamily="34" charset="0"/>
              </a:rPr>
              <a:t> table_name, index_name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INFORMATION_SCHEMA.STATISTICS;</a:t>
            </a:r>
          </a:p>
        </p:txBody>
      </p:sp>
      <p:sp>
        <p:nvSpPr>
          <p:cNvPr id="6" name="Rectangle 5"/>
          <p:cNvSpPr/>
          <p:nvPr/>
        </p:nvSpPr>
        <p:spPr>
          <a:xfrm>
            <a:off x="152400" y="3851189"/>
            <a:ext cx="8839200" cy="416011"/>
          </a:xfrm>
          <a:prstGeom prst="rect">
            <a:avLst/>
          </a:prstGeom>
        </p:spPr>
        <p:txBody>
          <a:bodyPr wrap="square">
            <a:spAutoFit/>
          </a:bodyPr>
          <a:lstStyle/>
          <a:p>
            <a:pPr>
              <a:lnSpc>
                <a:spcPct val="150000"/>
              </a:lnSpc>
              <a:spcAft>
                <a:spcPts val="0"/>
              </a:spcAft>
            </a:pPr>
            <a:r>
              <a:rPr lang="en-IN" sz="1600" dirty="0">
                <a:latin typeface="Arial" panose="020B0604020202020204" pitchFamily="34" charset="0"/>
                <a:ea typeface="Arial Unicode MS"/>
                <a:cs typeface="Arial" panose="020B0604020202020204" pitchFamily="34" charset="0"/>
              </a:rPr>
              <a:t>SHOW INDEX returns table index information.</a:t>
            </a:r>
          </a:p>
        </p:txBody>
      </p:sp>
    </p:spTree>
    <p:extLst>
      <p:ext uri="{BB962C8B-B14F-4D97-AF65-F5344CB8AC3E}">
        <p14:creationId xmlns:p14="http://schemas.microsoft.com/office/powerpoint/2010/main" val="2678806817"/>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Drop Index</a:t>
            </a:r>
          </a:p>
        </p:txBody>
      </p:sp>
      <p:sp>
        <p:nvSpPr>
          <p:cNvPr id="3" name="Rectangle 2"/>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INDEX drops the index named index_name from the table tbl_name.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2400" y="1425714"/>
            <a:ext cx="87630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DROP INDEX index_name ON tbl_name</a:t>
            </a:r>
          </a:p>
        </p:txBody>
      </p:sp>
      <p:sp>
        <p:nvSpPr>
          <p:cNvPr id="6" name="Rectangle 5"/>
          <p:cNvSpPr/>
          <p:nvPr/>
        </p:nvSpPr>
        <p:spPr>
          <a:xfrm>
            <a:off x="152400" y="1981200"/>
            <a:ext cx="8839200" cy="461665"/>
          </a:xfrm>
          <a:prstGeom prst="rect">
            <a:avLst/>
          </a:prstGeom>
        </p:spPr>
        <p:txBody>
          <a:bodyPr wrap="square">
            <a:spAutoFit/>
          </a:bodyPr>
          <a:lstStyle/>
          <a:p>
            <a:pPr>
              <a:lnSpc>
                <a:spcPct val="150000"/>
              </a:lnSpc>
              <a:spcAft>
                <a:spcPts val="0"/>
              </a:spcAft>
            </a:pPr>
            <a:r>
              <a:rPr lang="en-IN" sz="1600" dirty="0">
                <a:solidFill>
                  <a:srgbClr val="0077AA"/>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a:t>
            </a:r>
            <a:r>
              <a:rPr lang="en-IN" sz="1600" dirty="0">
                <a:latin typeface="Arial" panose="020B0604020202020204" pitchFamily="34" charset="0"/>
                <a:ea typeface="Times New Roman" panose="02020603050405020304" pitchFamily="18" charset="0"/>
              </a:rPr>
              <a:t> EMPLOYEE</a:t>
            </a:r>
            <a:r>
              <a:rPr lang="en-IN" sz="1600" dirty="0">
                <a:latin typeface="Arial" panose="020B0604020202020204" pitchFamily="34" charset="0"/>
                <a:ea typeface="Arial Unicode MS"/>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lock / unlock</a:t>
            </a:r>
          </a:p>
        </p:txBody>
      </p:sp>
      <p:sp>
        <p:nvSpPr>
          <p:cNvPr id="3" name="Rectangle 2"/>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371600"/>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08857" y="2133600"/>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08856" y="4419600"/>
            <a:ext cx="6063343" cy="1477328"/>
          </a:xfrm>
          <a:prstGeom prst="rect">
            <a:avLst/>
          </a:prstGeom>
        </p:spPr>
        <p:txBody>
          <a:bodyPr wrap="square">
            <a:spAutoFit/>
          </a:bodyPr>
          <a:lstStyle/>
          <a:p>
            <a:r>
              <a:rPr lang="en-IN" dirty="0">
                <a:solidFill>
                  <a:srgbClr val="E0D612"/>
                </a:solidFill>
                <a:latin typeface="Arial" panose="020B0604020202020204" pitchFamily="34" charset="0"/>
                <a:cs typeface="Arial" panose="020B0604020202020204" pitchFamily="34" charset="0"/>
              </a:rPr>
              <a:t>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 </a:t>
            </a:r>
            <a:r>
              <a:rPr lang="en-IN" dirty="0">
                <a:latin typeface="Arial" panose="020B0604020202020204" pitchFamily="34" charset="0"/>
                <a:cs typeface="Arial" panose="020B0604020202020204" pitchFamily="34" charset="0"/>
              </a:rPr>
              <a:t>DEPT </a:t>
            </a:r>
            <a:r>
              <a:rPr lang="en-IN" dirty="0">
                <a:solidFill>
                  <a:srgbClr val="C74C49"/>
                </a:solidFill>
                <a:latin typeface="Arial" panose="020B0604020202020204" pitchFamily="34" charset="0"/>
                <a:cs typeface="Arial" panose="020B0604020202020204" pitchFamily="34" charset="0"/>
              </a:rPr>
              <a:t>READ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E0D612"/>
                </a:solidFill>
                <a:latin typeface="Arial" panose="020B0604020202020204" pitchFamily="34" charset="0"/>
                <a:cs typeface="Arial" panose="020B0604020202020204" pitchFamily="34" charset="0"/>
              </a:rPr>
              <a:t>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 </a:t>
            </a:r>
            <a:r>
              <a:rPr lang="en-IN" dirty="0">
                <a:latin typeface="Arial" panose="020B0604020202020204" pitchFamily="34" charset="0"/>
                <a:cs typeface="Arial" panose="020B0604020202020204" pitchFamily="34" charset="0"/>
              </a:rPr>
              <a:t>DEPT </a:t>
            </a:r>
            <a:r>
              <a:rPr lang="en-IN" dirty="0">
                <a:solidFill>
                  <a:srgbClr val="C74C49"/>
                </a:solidFill>
                <a:latin typeface="Arial" panose="020B0604020202020204" pitchFamily="34" charset="0"/>
                <a:cs typeface="Arial" panose="020B0604020202020204" pitchFamily="34" charset="0"/>
              </a:rPr>
              <a:t>WRITE</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E0D612"/>
                </a:solidFill>
                <a:latin typeface="Arial" panose="020B0604020202020204" pitchFamily="34" charset="0"/>
                <a:cs typeface="Arial" panose="020B0604020202020204" pitchFamily="34" charset="0"/>
              </a:rPr>
              <a:t>UNLOCK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3037536"/>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304800" y="4094812"/>
            <a:ext cx="8534400" cy="1477328"/>
          </a:xfrm>
          <a:prstGeom prst="rect">
            <a:avLst/>
          </a:prstGeom>
        </p:spPr>
        <p:txBody>
          <a:bodyPr wrap="square">
            <a:spAutoFit/>
          </a:bodyPr>
          <a:lstStyle/>
          <a:p>
            <a:r>
              <a:rPr lang="en-US" dirty="0"/>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4" name="Rectangle 3"/>
          <p:cNvSpPr/>
          <p:nvPr/>
        </p:nvSpPr>
        <p:spPr>
          <a:xfrm>
            <a:off x="0" y="0"/>
            <a:ext cx="9144000" cy="2862322"/>
          </a:xfrm>
          <a:prstGeom prst="rect">
            <a:avLst/>
          </a:prstGeom>
        </p:spPr>
        <p:txBody>
          <a:bodyPr wrap="square">
            <a:spAutoFit/>
          </a:bodyPr>
          <a:lstStyle/>
          <a:p>
            <a:pPr marL="342900" indent="-342900">
              <a:buFont typeface="Arial" panose="020B0604020202020204" pitchFamily="34" charset="0"/>
              <a:buChar char="•"/>
            </a:pPr>
            <a:r>
              <a:rPr lang="en-US" dirty="0">
                <a:solidFill>
                  <a:srgbClr val="C41A1A"/>
                </a:solidFill>
              </a:rPr>
              <a:t>mysqldump -uroot -p db1 &gt;&gt; d:\bk.sql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-u[username] -p[password] --all-databases &gt; D:\db_backup.sql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-P 3306 -h 192.168.100.26 -usaleel -psaleel db_name &gt; 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a:t>
            </a:r>
            <a:r>
              <a:rPr lang="en-US" dirty="0">
                <a:solidFill>
                  <a:srgbClr val="0070C0"/>
                </a:solidFill>
              </a:rPr>
              <a:t>--column-statistics=0  </a:t>
            </a:r>
            <a:r>
              <a:rPr lang="en-US" dirty="0">
                <a:solidFill>
                  <a:srgbClr val="C41A1A"/>
                </a:solidFill>
              </a:rPr>
              <a:t>-P 3306 -h 192.168.100.26 -usaleel -psaleel db_name &gt; 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 -P 3306 –h192.168.100.74  -uroot -proot &lt; D:\ backup_fileName.sql saleel</a:t>
            </a:r>
          </a:p>
        </p:txBody>
      </p:sp>
    </p:spTree>
    <p:extLst>
      <p:ext uri="{BB962C8B-B14F-4D97-AF65-F5344CB8AC3E}">
        <p14:creationId xmlns:p14="http://schemas.microsoft.com/office/powerpoint/2010/main" val="1566008335"/>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04800" y="3276600"/>
            <a:ext cx="8534400" cy="646331"/>
          </a:xfrm>
          <a:prstGeom prst="rect">
            <a:avLst/>
          </a:prstGeom>
        </p:spPr>
        <p:txBody>
          <a:bodyPr wrap="square">
            <a:spAutoFit/>
          </a:bodyPr>
          <a:lstStyle/>
          <a:p>
            <a:r>
              <a:rPr lang="en-US" dirty="0"/>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Tree>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DATA DICTIONARY - INFORMATION_SCHEMA</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2585323"/>
          </a:xfrm>
          <a:prstGeom prst="rect">
            <a:avLst/>
          </a:prstGeom>
        </p:spPr>
        <p:txBody>
          <a:bodyPr wrap="square">
            <a:spAutoFit/>
          </a:bodyPr>
          <a:lstStyle/>
          <a:p>
            <a:r>
              <a:rPr lang="en-US" dirty="0">
                <a:latin typeface="Arial" panose="020B0604020202020204" pitchFamily="34" charset="0"/>
                <a:cs typeface="Arial" panose="020B0604020202020204" pitchFamily="34" charset="0"/>
              </a:rPr>
              <a:t>INFORMATION_SCHEMA provides access to database metadata, information about the MySQL server such as the name of a database or table, the data type of a column, or access privileges.</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INFORMATION_SCHEMA is a database within each MySQL instance, the place that stores information about all the other databases that the MySQL server maintains. The INFORMATION_SCHEMA database contains several read-only tables,  you can only read the contents of tables, not perform INSERT, UPDATE, or DELETE operations on them, and you cannot set triggers on them.</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2487683"/>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DATA DICTIONARY - INFORMATION_SCHEMA</a:t>
            </a:r>
            <a:endParaRPr lang="en-IN" sz="3200" b="1" i="1" dirty="0">
              <a:solidFill>
                <a:srgbClr val="FFFF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52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304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kumimoji="0" lang="en-US" sz="3600" b="1" i="1" u="none" strike="noStrike" kern="1200" cap="none" spc="0" normalizeH="0" baseline="0" noProof="0" dirty="0">
              <a:ln>
                <a:noFill/>
              </a:ln>
              <a:solidFill>
                <a:schemeClr val="bg1"/>
              </a:solidFill>
              <a:effectLst/>
              <a:uLnTx/>
              <a:uFillTx/>
              <a:latin typeface="Arial" pitchFamily="34" charset="0"/>
              <a:cs typeface="Arial" pitchFamily="34" charset="0"/>
            </a:endParaRPr>
          </a:p>
        </p:txBody>
      </p:sp>
      <p:sp>
        <p:nvSpPr>
          <p:cNvPr id="3" name="Title 1"/>
          <p:cNvSpPr txBox="1">
            <a:spLocks/>
          </p:cNvSpPr>
          <p:nvPr/>
        </p:nvSpPr>
        <p:spPr>
          <a:xfrm>
            <a:off x="304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kumimoji="0" lang="en-US" sz="6600" b="1" i="1" u="none" strike="noStrike" kern="1200" cap="none" spc="0" normalizeH="0" baseline="0" noProof="0" dirty="0">
              <a:ln>
                <a:noFill/>
              </a:ln>
              <a:effectLst/>
              <a:uLnTx/>
              <a:uFillTx/>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8600" y="344269"/>
            <a:ext cx="8686800" cy="646331"/>
          </a:xfrm>
          <a:prstGeom prst="rect">
            <a:avLst/>
          </a:prstGeom>
        </p:spPr>
        <p:txBody>
          <a:bodyPr wrap="square">
            <a:spAutoFit/>
          </a:bodyPr>
          <a:lstStyle/>
          <a:p>
            <a:pPr lvl="0" algn="r" fontAlgn="base">
              <a:spcBef>
                <a:spcPct val="0"/>
              </a:spcBef>
              <a:spcAft>
                <a:spcPct val="0"/>
              </a:spcAft>
            </a:pPr>
            <a:r>
              <a:rPr lang="en-US" sz="36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76200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a:ln>
                    <a:noFill/>
                  </a:ln>
                  <a:solidFill>
                    <a:schemeClr val="tx1"/>
                  </a:solidFill>
                  <a:effectLst/>
                  <a:latin typeface="Cambria" pitchFamily="18" charset="0"/>
                  <a:cs typeface="Arial" pitchFamily="34" charset="0"/>
                </a:rPr>
                <a:t>Multivalued Attribute</a:t>
              </a:r>
              <a:endParaRPr kumimoji="0" lang="en-US" sz="2800" b="0" i="0" u="none" strike="noStrike" cap="none" normalizeH="0" baseline="0" dirty="0">
                <a:ln>
                  <a:noFill/>
                </a:ln>
                <a:solidFill>
                  <a:schemeClr val="tx1"/>
                </a:solidFill>
                <a:effectLst/>
                <a:latin typeface="Arial" pitchFamily="34" charset="0"/>
                <a:cs typeface="Arial" pitchFamily="34" charset="0"/>
              </a:endParaRPr>
            </a:p>
          </p:txBody>
        </p:sp>
      </p:grpSp>
      <p:grpSp>
        <p:nvGrpSpPr>
          <p:cNvPr id="5" name="Group 10"/>
          <p:cNvGrpSpPr>
            <a:grpSpLocks/>
          </p:cNvGrpSpPr>
          <p:nvPr/>
        </p:nvGrpSpPr>
        <p:grpSpPr bwMode="auto">
          <a:xfrm>
            <a:off x="66675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a:ln>
                    <a:noFill/>
                  </a:ln>
                  <a:solidFill>
                    <a:schemeClr val="tx1"/>
                  </a:solidFill>
                  <a:effectLst/>
                  <a:latin typeface="Cambria" pitchFamily="18" charset="0"/>
                  <a:cs typeface="Arial" pitchFamily="34" charset="0"/>
                </a:rPr>
                <a:t>Derived Attribute</a:t>
              </a:r>
              <a:endParaRPr kumimoji="0" lang="en-US" sz="2800" b="0" i="0" u="none" strike="noStrike" cap="none" normalizeH="0" baseline="0" dirty="0">
                <a:ln>
                  <a:noFill/>
                </a:ln>
                <a:solidFill>
                  <a:schemeClr val="tx1"/>
                </a:solidFill>
                <a:effectLst/>
                <a:latin typeface="Arial" pitchFamily="34" charset="0"/>
                <a:cs typeface="Arial" pitchFamily="34" charset="0"/>
              </a:endParaRPr>
            </a:p>
          </p:txBody>
        </p:sp>
      </p:grpSp>
      <p:grpSp>
        <p:nvGrpSpPr>
          <p:cNvPr id="6" name="Group 13"/>
          <p:cNvGrpSpPr>
            <a:grpSpLocks/>
          </p:cNvGrpSpPr>
          <p:nvPr/>
        </p:nvGrpSpPr>
        <p:grpSpPr bwMode="auto">
          <a:xfrm>
            <a:off x="4495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1600" b="1" i="1" u="none" strike="noStrike" cap="none" normalizeH="0" baseline="0" dirty="0">
                  <a:ln>
                    <a:noFill/>
                  </a:ln>
                  <a:solidFill>
                    <a:schemeClr val="tx1"/>
                  </a:solidFill>
                  <a:effectLst/>
                  <a:latin typeface="Cambria" pitchFamily="18" charset="0"/>
                  <a:cs typeface="Arial" pitchFamily="34" charset="0"/>
                </a:rPr>
                <a:t>Composite Attribute</a:t>
              </a:r>
              <a:endParaRPr kumimoji="0" lang="en-US" sz="2400" b="0" i="0" u="none" strike="noStrike" cap="none" normalizeH="0" baseline="0" dirty="0">
                <a:ln>
                  <a:noFill/>
                </a:ln>
                <a:solidFill>
                  <a:schemeClr val="tx1"/>
                </a:solidFill>
                <a:effectLst/>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66675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heavy" strike="noStrike" cap="none" normalizeH="0" dirty="0">
                  <a:ln>
                    <a:noFill/>
                  </a:ln>
                  <a:solidFill>
                    <a:schemeClr val="tx1"/>
                  </a:solidFill>
                  <a:effectLst/>
                  <a:uFill>
                    <a:solidFill>
                      <a:srgbClr val="FF0000"/>
                    </a:solidFill>
                  </a:uFill>
                  <a:latin typeface="Cambria" pitchFamily="18" charset="0"/>
                  <a:cs typeface="Arial" pitchFamily="34" charset="0"/>
                </a:rPr>
                <a:t>Key Attribute</a:t>
              </a:r>
              <a:endParaRPr kumimoji="0" lang="en-US" sz="2800" b="0" i="0" u="heavy" strike="noStrike" cap="none" normalizeH="0" dirty="0">
                <a:ln>
                  <a:noFill/>
                </a:ln>
                <a:solidFill>
                  <a:schemeClr val="tx1"/>
                </a:solidFill>
                <a:effectLst/>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60960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42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a:ln>
                    <a:noFill/>
                  </a:ln>
                  <a:solidFill>
                    <a:schemeClr val="tx1"/>
                  </a:solidFill>
                  <a:effectLst/>
                  <a:latin typeface="Cambria" pitchFamily="18" charset="0"/>
                  <a:cs typeface="Arial" pitchFamily="34" charset="0"/>
                </a:rPr>
                <a:t>Attribute</a:t>
              </a: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grpSp>
      <p:grpSp>
        <p:nvGrpSpPr>
          <p:cNvPr id="9" name="Group 25"/>
          <p:cNvGrpSpPr>
            <a:grpSpLocks/>
          </p:cNvGrpSpPr>
          <p:nvPr/>
        </p:nvGrpSpPr>
        <p:grpSpPr bwMode="auto">
          <a:xfrm>
            <a:off x="6248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a:ln>
                    <a:noFill/>
                  </a:ln>
                  <a:solidFill>
                    <a:schemeClr val="tx1"/>
                  </a:solidFill>
                  <a:effectLst/>
                  <a:latin typeface="Cambria" pitchFamily="18" charset="0"/>
                  <a:cs typeface="Arial" pitchFamily="34" charset="0"/>
                </a:rPr>
                <a:t>Weak Entity</a:t>
              </a:r>
              <a:endParaRPr kumimoji="0" lang="en-US" sz="2800" b="0" i="0" u="none" strike="noStrike" cap="none" normalizeH="0" baseline="0" dirty="0">
                <a:ln>
                  <a:noFill/>
                </a:ln>
                <a:solidFill>
                  <a:schemeClr val="tx1"/>
                </a:solidFill>
                <a:effectLst/>
                <a:latin typeface="Arial" pitchFamily="34" charset="0"/>
                <a:cs typeface="Arial" pitchFamily="34" charset="0"/>
              </a:endParaRPr>
            </a:p>
          </p:txBody>
        </p:sp>
      </p:grpSp>
      <p:grpSp>
        <p:nvGrpSpPr>
          <p:cNvPr id="10" name="Group 28"/>
          <p:cNvGrpSpPr>
            <a:grpSpLocks/>
          </p:cNvGrpSpPr>
          <p:nvPr/>
        </p:nvGrpSpPr>
        <p:grpSpPr bwMode="auto">
          <a:xfrm>
            <a:off x="4114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a:ln>
                    <a:noFill/>
                  </a:ln>
                  <a:solidFill>
                    <a:schemeClr val="tx1"/>
                  </a:solidFill>
                  <a:effectLst/>
                  <a:latin typeface="Cambria" pitchFamily="18" charset="0"/>
                  <a:cs typeface="Arial" pitchFamily="34" charset="0"/>
                </a:rPr>
                <a:t>Strong Entity</a:t>
              </a:r>
              <a:endParaRPr kumimoji="0" lang="en-US" sz="2800" b="0" i="0" u="none" strike="noStrike" cap="none" normalizeH="0" baseline="0" dirty="0">
                <a:ln>
                  <a:noFill/>
                </a:ln>
                <a:solidFill>
                  <a:schemeClr val="tx1"/>
                </a:solidFill>
                <a:effectLst/>
                <a:latin typeface="Arial" pitchFamily="34" charset="0"/>
                <a:cs typeface="Arial" pitchFamily="34" charset="0"/>
              </a:endParaRPr>
            </a:p>
          </p:txBody>
        </p:sp>
      </p:grpSp>
      <p:grpSp>
        <p:nvGrpSpPr>
          <p:cNvPr id="11" name="Group 31"/>
          <p:cNvGrpSpPr>
            <a:grpSpLocks/>
          </p:cNvGrpSpPr>
          <p:nvPr/>
        </p:nvGrpSpPr>
        <p:grpSpPr bwMode="auto">
          <a:xfrm>
            <a:off x="3962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a:ln>
                    <a:noFill/>
                  </a:ln>
                  <a:solidFill>
                    <a:schemeClr val="tx1"/>
                  </a:solidFill>
                  <a:effectLst/>
                  <a:latin typeface="Cambria" pitchFamily="18" charset="0"/>
                  <a:cs typeface="Arial" pitchFamily="34" charset="0"/>
                </a:rPr>
                <a:t>Relationship</a:t>
              </a:r>
              <a:endParaRPr kumimoji="0" lang="en-US" sz="2800" b="0" i="0" u="none" strike="noStrike" cap="none" normalizeH="0" baseline="0" dirty="0">
                <a:ln>
                  <a:noFill/>
                </a:ln>
                <a:solidFill>
                  <a:schemeClr val="tx1"/>
                </a:solidFill>
                <a:effectLst/>
                <a:latin typeface="Arial" pitchFamily="34" charset="0"/>
                <a:cs typeface="Arial" pitchFamily="34" charset="0"/>
              </a:endParaRPr>
            </a:p>
          </p:txBody>
        </p:sp>
      </p:grpSp>
      <p:grpSp>
        <p:nvGrpSpPr>
          <p:cNvPr id="12" name="Group 34"/>
          <p:cNvGrpSpPr>
            <a:grpSpLocks/>
          </p:cNvGrpSpPr>
          <p:nvPr/>
        </p:nvGrpSpPr>
        <p:grpSpPr bwMode="auto">
          <a:xfrm>
            <a:off x="6418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a:ln>
                    <a:noFill/>
                  </a:ln>
                  <a:solidFill>
                    <a:schemeClr val="tx1"/>
                  </a:solidFill>
                  <a:effectLst/>
                  <a:latin typeface="Cambria" pitchFamily="18" charset="0"/>
                  <a:cs typeface="Arial" pitchFamily="34" charset="0"/>
                </a:rPr>
                <a:t>Weak Relationship</a:t>
              </a:r>
              <a:endParaRPr kumimoji="0" lang="en-US" sz="2800" b="0" i="0" u="none" strike="noStrike" cap="none" normalizeH="0" baseline="0" dirty="0">
                <a:ln>
                  <a:noFill/>
                </a:ln>
                <a:solidFill>
                  <a:schemeClr val="tx1"/>
                </a:solidFill>
                <a:effectLst/>
                <a:latin typeface="Arial" pitchFamily="34" charset="0"/>
                <a:cs typeface="Arial" pitchFamily="34" charset="0"/>
              </a:endParaRPr>
            </a:p>
          </p:txBody>
        </p:sp>
      </p:grpSp>
      <p:grpSp>
        <p:nvGrpSpPr>
          <p:cNvPr id="13" name="Group 48"/>
          <p:cNvGrpSpPr/>
          <p:nvPr/>
        </p:nvGrpSpPr>
        <p:grpSpPr>
          <a:xfrm>
            <a:off x="381000" y="1143000"/>
            <a:ext cx="8138954"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76200" y="3352800"/>
            <a:ext cx="8991600" cy="1015663"/>
          </a:xfrm>
          <a:prstGeom prst="rect">
            <a:avLst/>
          </a:prstGeom>
        </p:spPr>
        <p:txBody>
          <a:bodyPr wrap="square">
            <a:spAutoFit/>
          </a:bodyPr>
          <a:lstStyle/>
          <a:p>
            <a:pPr algn="just"/>
            <a:r>
              <a:rPr lang="en-IN" sz="2000" dirty="0">
                <a:solidFill>
                  <a:schemeClr val="accent2">
                    <a:lumMod val="50000"/>
                  </a:schemeClr>
                </a:solidFill>
                <a:latin typeface="Segoe UI Light" panose="020B0502040204020203" pitchFamily="34"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91138925"/>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and Function</a:t>
            </a:r>
          </a:p>
        </p:txBody>
      </p:sp>
      <p:sp>
        <p:nvSpPr>
          <p:cNvPr id="3" name="Rectangle 2"/>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896070"/>
            <a:ext cx="8763000" cy="2308324"/>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CREATE PROCEDURE sp_name ([proc_parameter[,...]])</a:t>
            </a:r>
          </a:p>
          <a:p>
            <a:pPr>
              <a:spcAft>
                <a:spcPts val="0"/>
              </a:spcAft>
            </a:pPr>
            <a:r>
              <a:rPr lang="en-IN" dirty="0">
                <a:solidFill>
                  <a:srgbClr val="0077AA"/>
                </a:solidFill>
                <a:latin typeface="Liberation Mono"/>
              </a:rPr>
              <a:t>proc_parameter:</a:t>
            </a:r>
          </a:p>
          <a:p>
            <a:pPr>
              <a:spcAft>
                <a:spcPts val="0"/>
              </a:spcAft>
            </a:pPr>
            <a:r>
              <a:rPr lang="en-IN" dirty="0">
                <a:solidFill>
                  <a:srgbClr val="0077AA"/>
                </a:solidFill>
                <a:latin typeface="Liberation Mono"/>
              </a:rPr>
              <a:t>    [ IN | OUT | INOUT ] param_name type</a:t>
            </a:r>
          </a:p>
          <a:p>
            <a:pPr>
              <a:spcAft>
                <a:spcPts val="0"/>
              </a:spcAft>
            </a:pPr>
            <a:endParaRPr lang="en-IN" dirty="0">
              <a:solidFill>
                <a:srgbClr val="0077AA"/>
              </a:solidFill>
              <a:latin typeface="Liberation Mono"/>
            </a:endParaRPr>
          </a:p>
          <a:p>
            <a:pPr>
              <a:spcAft>
                <a:spcPts val="0"/>
              </a:spcAft>
            </a:pPr>
            <a:endParaRPr lang="en-IN" dirty="0">
              <a:solidFill>
                <a:srgbClr val="0077AA"/>
              </a:solidFill>
              <a:latin typeface="Liberation Mono"/>
            </a:endParaRPr>
          </a:p>
          <a:p>
            <a:pPr>
              <a:spcAft>
                <a:spcPts val="0"/>
              </a:spcAft>
            </a:pPr>
            <a:r>
              <a:rPr lang="en-IN" dirty="0">
                <a:solidFill>
                  <a:srgbClr val="0077AA"/>
                </a:solidFill>
                <a:latin typeface="Liberation Mono"/>
              </a:rPr>
              <a:t>CREATE FUNCTION sp_name ([func_parameter[,...]])</a:t>
            </a:r>
          </a:p>
          <a:p>
            <a:pPr>
              <a:spcAft>
                <a:spcPts val="0"/>
              </a:spcAft>
            </a:pPr>
            <a:r>
              <a:rPr lang="en-IN" dirty="0">
                <a:solidFill>
                  <a:srgbClr val="0077AA"/>
                </a:solidFill>
                <a:latin typeface="Liberation Mono"/>
              </a:rPr>
              <a:t>    RETURNS type</a:t>
            </a:r>
          </a:p>
          <a:p>
            <a:pPr>
              <a:spcAft>
                <a:spcPts val="0"/>
              </a:spcAft>
            </a:pPr>
            <a:endParaRPr lang="en-IN" dirty="0">
              <a:solidFill>
                <a:srgbClr val="298AE5"/>
              </a:solidFill>
              <a:latin typeface="Arial" panose="020B0604020202020204" pitchFamily="34" charset="0"/>
              <a:cs typeface="Arial" panose="020B0604020202020204" pitchFamily="34" charset="0"/>
            </a:endParaRPr>
          </a:p>
        </p:txBody>
      </p:sp>
      <p:sp>
        <p:nvSpPr>
          <p:cNvPr id="2" name="Rectangle 1"/>
          <p:cNvSpPr/>
          <p:nvPr/>
        </p:nvSpPr>
        <p:spPr>
          <a:xfrm>
            <a:off x="152400" y="4114800"/>
            <a:ext cx="88392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MyProcedure;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MyProcedure()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'Infoway Technologies, Pune';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6581966" y="1814622"/>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5105399" y="2341840"/>
            <a:ext cx="3940629" cy="923330"/>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Tree>
    <p:extLst>
      <p:ext uri="{BB962C8B-B14F-4D97-AF65-F5344CB8AC3E}">
        <p14:creationId xmlns:p14="http://schemas.microsoft.com/office/powerpoint/2010/main" val="3663519791"/>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4038600"/>
            <a:ext cx="8839200" cy="1015663"/>
          </a:xfrm>
          <a:prstGeom prst="rect">
            <a:avLst/>
          </a:prstGeom>
          <a:solidFill>
            <a:srgbClr val="CFFF21"/>
          </a:solidFill>
        </p:spPr>
        <p:txBody>
          <a:bodyPr wrap="square">
            <a:spAutoFit/>
          </a:bodyPr>
          <a:lstStyle/>
          <a:p>
            <a:pPr marL="342900" indent="-342900">
              <a:buFont typeface="Arial" panose="020B0604020202020204" pitchFamily="34" charset="0"/>
              <a:buChar char="•"/>
            </a:pPr>
            <a:r>
              <a:rPr lang="en-IN" sz="2000" b="1" dirty="0"/>
              <a:t>Parameter</a:t>
            </a:r>
            <a:r>
              <a:rPr lang="en-IN" sz="2000" dirty="0"/>
              <a:t> is variable in the declaration of </a:t>
            </a:r>
            <a:r>
              <a:rPr lang="en-IN" sz="2000" b="1" i="1" dirty="0"/>
              <a:t>procedure</a:t>
            </a:r>
            <a:r>
              <a:rPr lang="en-IN" sz="2000" dirty="0"/>
              <a:t> or a </a:t>
            </a:r>
            <a:r>
              <a:rPr lang="en-IN" sz="2000" b="1" i="1" dirty="0"/>
              <a:t>function</a:t>
            </a:r>
            <a:r>
              <a:rPr lang="en-IN" sz="2000" dirty="0"/>
              <a:t>.</a:t>
            </a:r>
          </a:p>
          <a:p>
            <a:pPr marL="342900" indent="-342900">
              <a:buFont typeface="Arial" panose="020B0604020202020204" pitchFamily="34" charset="0"/>
              <a:buChar char="•"/>
            </a:pPr>
            <a:r>
              <a:rPr lang="en-IN" sz="2000" b="1" dirty="0"/>
              <a:t>Argument</a:t>
            </a:r>
            <a:r>
              <a:rPr lang="en-IN" sz="2000" dirty="0"/>
              <a:t> is the actual value of this variable that gets passed to a </a:t>
            </a:r>
            <a:r>
              <a:rPr lang="en-IN" sz="2000" b="1" i="1" dirty="0"/>
              <a:t>procedure</a:t>
            </a:r>
            <a:r>
              <a:rPr lang="en-IN" sz="2000" dirty="0"/>
              <a:t> or a </a:t>
            </a:r>
            <a:r>
              <a:rPr lang="en-IN" sz="2000" b="1" i="1" dirty="0"/>
              <a:t>function</a:t>
            </a:r>
            <a:r>
              <a:rPr lang="en-IN" sz="2000" dirty="0"/>
              <a:t>.</a:t>
            </a:r>
          </a:p>
        </p:txBody>
      </p:sp>
      <p:sp>
        <p:nvSpPr>
          <p:cNvPr id="5" name="Rectangle 4"/>
          <p:cNvSpPr/>
          <p:nvPr/>
        </p:nvSpPr>
        <p:spPr>
          <a:xfrm>
            <a:off x="154764" y="247471"/>
            <a:ext cx="8783673" cy="1200329"/>
          </a:xfrm>
          <a:prstGeom prst="rect">
            <a:avLst/>
          </a:prstGeom>
        </p:spPr>
        <p:txBody>
          <a:bodyPr wrap="square">
            <a:spAutoFit/>
          </a:bodyPr>
          <a:lstStyle/>
          <a:p>
            <a:pPr algn="just"/>
            <a:r>
              <a:rPr lang="en-IN" dirty="0">
                <a:solidFill>
                  <a:srgbClr val="006C86"/>
                </a:solidFill>
                <a:latin typeface="Open Sans"/>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and Function</a:t>
            </a:r>
          </a:p>
        </p:txBody>
      </p:sp>
      <p:grpSp>
        <p:nvGrpSpPr>
          <p:cNvPr id="3" name="Group 2"/>
          <p:cNvGrpSpPr/>
          <p:nvPr/>
        </p:nvGrpSpPr>
        <p:grpSpPr>
          <a:xfrm>
            <a:off x="635768" y="1078468"/>
            <a:ext cx="7806294" cy="4255532"/>
            <a:chOff x="177800" y="914400"/>
            <a:chExt cx="7096631" cy="4255532"/>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864613"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749197"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and Function</a:t>
            </a:r>
          </a:p>
        </p:txBody>
      </p:sp>
      <p:sp>
        <p:nvSpPr>
          <p:cNvPr id="2" name="Rectangle 1"/>
          <p:cNvSpPr/>
          <p:nvPr/>
        </p:nvSpPr>
        <p:spPr>
          <a:xfrm>
            <a:off x="152400" y="928670"/>
            <a:ext cx="8839200" cy="313932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solidFill>
                  <a:srgbClr val="006C86"/>
                </a:solidFill>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600" dirty="0">
              <a:solidFill>
                <a:srgbClr val="006C86"/>
              </a:solidFill>
            </a:endParaRPr>
          </a:p>
          <a:p>
            <a:pPr marL="285750" indent="-285750">
              <a:buFont typeface="Arial" panose="020B0604020202020204" pitchFamily="34" charset="0"/>
              <a:buChar char="•"/>
            </a:pPr>
            <a:r>
              <a:rPr lang="en-IN" sz="2000" dirty="0">
                <a:solidFill>
                  <a:srgbClr val="006C86"/>
                </a:solidFill>
              </a:rPr>
              <a:t>Functions are normally used for computations where as procedures are normally used for executing business logic.</a:t>
            </a:r>
          </a:p>
          <a:p>
            <a:pPr marL="285750" indent="-285750">
              <a:buFont typeface="Arial" panose="020B0604020202020204" pitchFamily="34" charset="0"/>
              <a:buChar char="•"/>
            </a:pPr>
            <a:endParaRPr lang="en-IN" sz="600" dirty="0">
              <a:solidFill>
                <a:srgbClr val="006C86"/>
              </a:solidFill>
            </a:endParaRPr>
          </a:p>
          <a:p>
            <a:pPr marL="285750" indent="-285750">
              <a:buFont typeface="Arial" panose="020B0604020202020204" pitchFamily="34" charset="0"/>
              <a:buChar char="•"/>
            </a:pPr>
            <a:r>
              <a:rPr lang="en-IN" sz="2000" dirty="0">
                <a:solidFill>
                  <a:srgbClr val="006C86"/>
                </a:solidFill>
              </a:rPr>
              <a:t>A Function returns 1 value only. Procedure can return multiple values </a:t>
            </a:r>
            <a:r>
              <a:rPr lang="en-IN" sz="2000" dirty="0">
                <a:solidFill>
                  <a:srgbClr val="E12F2B"/>
                </a:solidFill>
              </a:rPr>
              <a:t>(max 1024)</a:t>
            </a:r>
            <a:r>
              <a:rPr lang="en-IN" sz="2000" dirty="0">
                <a:solidFill>
                  <a:srgbClr val="006C86"/>
                </a:solidFill>
              </a:rPr>
              <a:t>.</a:t>
            </a:r>
          </a:p>
          <a:p>
            <a:pPr marL="285750" indent="-285750">
              <a:buFont typeface="Arial" panose="020B0604020202020204" pitchFamily="34" charset="0"/>
              <a:buChar char="•"/>
            </a:pPr>
            <a:endParaRPr lang="en-IN" sz="600" dirty="0">
              <a:solidFill>
                <a:srgbClr val="006C86"/>
              </a:solidFill>
            </a:endParaRPr>
          </a:p>
          <a:p>
            <a:pPr marL="285750" indent="-285750">
              <a:buFont typeface="Arial" panose="020B0604020202020204" pitchFamily="34" charset="0"/>
              <a:buChar char="•"/>
            </a:pPr>
            <a:r>
              <a:rPr lang="en-IN" sz="2000" dirty="0">
                <a:solidFill>
                  <a:srgbClr val="006C86"/>
                </a:solidFill>
              </a:rPr>
              <a:t>A function can be called directly by SQL statement like select func_name from dual while procedures cannot.</a:t>
            </a:r>
          </a:p>
        </p:txBody>
      </p:sp>
      <p:sp>
        <p:nvSpPr>
          <p:cNvPr id="3" name="Rectangle 2"/>
          <p:cNvSpPr/>
          <p:nvPr/>
        </p:nvSpPr>
        <p:spPr>
          <a:xfrm>
            <a:off x="152400" y="4429132"/>
            <a:ext cx="8839200" cy="1200329"/>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Tree>
    <p:extLst>
      <p:ext uri="{BB962C8B-B14F-4D97-AF65-F5344CB8AC3E}">
        <p14:creationId xmlns:p14="http://schemas.microsoft.com/office/powerpoint/2010/main" val="3333021521"/>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1015663"/>
          </a:xfrm>
          <a:prstGeom prst="rect">
            <a:avLst/>
          </a:prstGeom>
          <a:solidFill>
            <a:schemeClr val="bg2">
              <a:lumMod val="10000"/>
            </a:schemeClr>
          </a:solidFill>
        </p:spPr>
        <p:txBody>
          <a:bodyPr wrap="square">
            <a:spAutoFit/>
          </a:bodyPr>
          <a:lstStyle/>
          <a:p>
            <a:pPr algn="r"/>
            <a:r>
              <a:rPr lang="en-IN" sz="3000" b="1" i="1" dirty="0">
                <a:solidFill>
                  <a:srgbClr val="FFFF00"/>
                </a:solidFill>
                <a:latin typeface="Arial" pitchFamily="34" charset="0"/>
                <a:cs typeface="Arial" pitchFamily="34" charset="0"/>
              </a:rPr>
              <a:t>Calling Procedure from Function and contrariwise</a:t>
            </a:r>
          </a:p>
        </p:txBody>
      </p:sp>
      <p:grpSp>
        <p:nvGrpSpPr>
          <p:cNvPr id="12" name="Group 11"/>
          <p:cNvGrpSpPr/>
          <p:nvPr/>
        </p:nvGrpSpPr>
        <p:grpSpPr>
          <a:xfrm>
            <a:off x="76200" y="1066798"/>
            <a:ext cx="8991600" cy="5355312"/>
            <a:chOff x="76200" y="762000"/>
            <a:chExt cx="8991600" cy="5355312"/>
          </a:xfrm>
        </p:grpSpPr>
        <p:sp>
          <p:nvSpPr>
            <p:cNvPr id="2" name="Rectangle 1"/>
            <p:cNvSpPr/>
            <p:nvPr/>
          </p:nvSpPr>
          <p:spPr>
            <a:xfrm>
              <a:off x="76200" y="762000"/>
              <a:ext cx="8991600" cy="535531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F1() returns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call p1(x);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into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584775"/>
            </a:xfrm>
            <a:prstGeom prst="rect">
              <a:avLst/>
            </a:prstGeom>
          </p:spPr>
          <p:txBody>
            <a:bodyPr wrap="square">
              <a:spAutoFit/>
            </a:bodyPr>
            <a:lstStyle/>
            <a:p>
              <a:r>
                <a:rPr lang="en-IN" sz="1600" dirty="0">
                  <a:solidFill>
                    <a:srgbClr val="FF0000"/>
                  </a:solidFill>
                </a:rPr>
                <a:t> // ERROR 1415 (0A000): Not allowed to </a:t>
              </a:r>
            </a:p>
            <a:p>
              <a:r>
                <a:rPr lang="en-IN" sz="1600" dirty="0">
                  <a:solidFill>
                    <a:srgbClr val="FF0000"/>
                  </a:solidFill>
                </a:rPr>
                <a:t>    return a result set from a function</a:t>
              </a:r>
            </a:p>
          </p:txBody>
        </p:sp>
        <p:grpSp>
          <p:nvGrpSpPr>
            <p:cNvPr id="9" name="Group 8"/>
            <p:cNvGrpSpPr/>
            <p:nvPr/>
          </p:nvGrpSpPr>
          <p:grpSpPr>
            <a:xfrm>
              <a:off x="1981201" y="5467350"/>
              <a:ext cx="2172295" cy="560804"/>
              <a:chOff x="1981200" y="5467350"/>
              <a:chExt cx="2233984" cy="560804"/>
            </a:xfrm>
          </p:grpSpPr>
          <p:grpSp>
            <p:nvGrpSpPr>
              <p:cNvPr id="6" name="Group 5"/>
              <p:cNvGrpSpPr/>
              <p:nvPr/>
            </p:nvGrpSpPr>
            <p:grpSpPr>
              <a:xfrm>
                <a:off x="1981200" y="5467350"/>
                <a:ext cx="876300" cy="381000"/>
                <a:chOff x="1981200" y="5323116"/>
                <a:chExt cx="876300" cy="381000"/>
              </a:xfrm>
            </p:grpSpPr>
            <p:cxnSp>
              <p:nvCxnSpPr>
                <p:cNvPr id="13" name="Straight Connector 12"/>
                <p:cNvCxnSpPr/>
                <p:nvPr/>
              </p:nvCxnSpPr>
              <p:spPr>
                <a:xfrm>
                  <a:off x="1981200" y="5323116"/>
                  <a:ext cx="0" cy="38100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441141" cy="338554"/>
              </a:xfrm>
              <a:prstGeom prst="rect">
                <a:avLst/>
              </a:prstGeom>
              <a:noFill/>
            </p:spPr>
            <p:txBody>
              <a:bodyPr wrap="none" rtlCol="0">
                <a:spAutoFit/>
              </a:bodyPr>
              <a:lstStyle/>
              <a:p>
                <a:r>
                  <a:rPr lang="en-IN" sz="1600" dirty="0">
                    <a:solidFill>
                      <a:srgbClr val="00B050"/>
                    </a:solidFill>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584775"/>
            </a:xfrm>
            <a:prstGeom prst="rect">
              <a:avLst/>
            </a:prstGeom>
          </p:spPr>
          <p:txBody>
            <a:bodyPr wrap="square">
              <a:spAutoFit/>
            </a:bodyPr>
            <a:lstStyle/>
            <a:p>
              <a:r>
                <a:rPr lang="en-IN" sz="1600" dirty="0">
                  <a:solidFill>
                    <a:srgbClr val="FF0000"/>
                  </a:solidFill>
                </a:rPr>
                <a:t> // ERROR 1415 (0A000): Not allowed to </a:t>
              </a:r>
            </a:p>
            <a:p>
              <a:r>
                <a:rPr lang="en-IN" sz="1600" dirty="0">
                  <a:solidFill>
                    <a:srgbClr val="FF0000"/>
                  </a:solidFill>
                </a:rPr>
                <a:t>    return a result set from a function</a:t>
              </a:r>
            </a:p>
          </p:txBody>
        </p:sp>
        <p:cxnSp>
          <p:nvCxnSpPr>
            <p:cNvPr id="15" name="Straight Arrow Connector 14"/>
            <p:cNvCxnSpPr/>
            <p:nvPr/>
          </p:nvCxnSpPr>
          <p:spPr>
            <a:xfrm>
              <a:off x="2774495" y="2342288"/>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4860134"/>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SOURCE and CALL Stored Procedure</a:t>
            </a:r>
          </a:p>
        </p:txBody>
      </p:sp>
      <p:sp>
        <p:nvSpPr>
          <p:cNvPr id="3" name="Rectangle 2"/>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438870"/>
            <a:ext cx="8763000" cy="923330"/>
          </a:xfrm>
          <a:prstGeom prst="rect">
            <a:avLst/>
          </a:prstGeom>
          <a:solidFill>
            <a:schemeClr val="bg1"/>
          </a:solidFill>
        </p:spPr>
        <p:txBody>
          <a:bodyPr wrap="square">
            <a:spAutoFit/>
          </a:bodyPr>
          <a:lstStyle/>
          <a:p>
            <a:pPr>
              <a:lnSpc>
                <a:spcPct val="150000"/>
              </a:lnSpc>
              <a:spcAft>
                <a:spcPts val="0"/>
              </a:spcAft>
            </a:pPr>
            <a:r>
              <a:rPr lang="en-IN" dirty="0">
                <a:solidFill>
                  <a:srgbClr val="0077AA"/>
                </a:solidFill>
                <a:latin typeface="Liberation Mono"/>
              </a:rPr>
              <a:t>source </a:t>
            </a:r>
            <a:r>
              <a:rPr lang="en-IN" i="1" dirty="0">
                <a:solidFill>
                  <a:srgbClr val="000000"/>
                </a:solidFill>
                <a:latin typeface="Liberation Mono"/>
              </a:rPr>
              <a:t>file_name.sql</a:t>
            </a:r>
          </a:p>
          <a:p>
            <a:pPr>
              <a:lnSpc>
                <a:spcPct val="150000"/>
              </a:lnSpc>
              <a:spcAft>
                <a:spcPts val="0"/>
              </a:spcAft>
            </a:pPr>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152400" y="2438400"/>
            <a:ext cx="8839200"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76200" y="349627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152400" y="5334000"/>
            <a:ext cx="8839200"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76200" y="4549914"/>
            <a:ext cx="4572000" cy="646331"/>
          </a:xfrm>
          <a:prstGeom prst="rect">
            <a:avLst/>
          </a:prstGeom>
        </p:spPr>
        <p:txBody>
          <a:bodyPr>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8600" y="344269"/>
            <a:ext cx="8686800" cy="646331"/>
          </a:xfrm>
          <a:prstGeom prst="rect">
            <a:avLst/>
          </a:prstGeom>
        </p:spPr>
        <p:txBody>
          <a:bodyPr wrap="square">
            <a:spAutoFit/>
          </a:bodyPr>
          <a:lstStyle/>
          <a:p>
            <a:pPr lvl="0" algn="r" fontAlgn="base">
              <a:spcBef>
                <a:spcPct val="0"/>
              </a:spcBef>
              <a:spcAft>
                <a:spcPct val="0"/>
              </a:spcAft>
            </a:pPr>
            <a:r>
              <a:rPr lang="en-US" sz="3600" i="1" dirty="0">
                <a:solidFill>
                  <a:srgbClr val="FF9900"/>
                </a:solidFill>
                <a:latin typeface="Arial" pitchFamily="34" charset="0"/>
                <a:cs typeface="Arial" pitchFamily="34" charset="0"/>
              </a:rPr>
              <a:t>Entity Relationship Diagram</a:t>
            </a:r>
          </a:p>
        </p:txBody>
      </p:sp>
      <p:pic>
        <p:nvPicPr>
          <p:cNvPr id="159" name="Picture 158" descr="Img1.jpg"/>
          <p:cNvPicPr>
            <a:picLocks noChangeAspect="1"/>
          </p:cNvPicPr>
          <p:nvPr/>
        </p:nvPicPr>
        <p:blipFill>
          <a:blip r:embed="rId2"/>
          <a:stretch>
            <a:fillRect/>
          </a:stretch>
        </p:blipFill>
        <p:spPr>
          <a:xfrm>
            <a:off x="799990" y="1168675"/>
            <a:ext cx="7353410" cy="4622526"/>
          </a:xfrm>
          <a:prstGeom prst="rect">
            <a:avLst/>
          </a:prstGeom>
        </p:spPr>
      </p:pic>
    </p:spTree>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152400" y="152400"/>
            <a:ext cx="8839200" cy="1323439"/>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Compound-Statement</a:t>
            </a:r>
          </a:p>
        </p:txBody>
      </p:sp>
      <p:sp>
        <p:nvSpPr>
          <p:cNvPr id="3" name="Rectangle 2"/>
          <p:cNvSpPr/>
          <p:nvPr/>
        </p:nvSpPr>
        <p:spPr>
          <a:xfrm>
            <a:off x="152400" y="152400"/>
            <a:ext cx="8839200" cy="1015663"/>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compound statement is a block that can contain other blocks; declarations for variables, condition handlers, and cursors; and flow control constructs such as loops and conditional tests.</a:t>
            </a:r>
          </a:p>
        </p:txBody>
      </p:sp>
    </p:spTree>
    <p:extLst>
      <p:ext uri="{BB962C8B-B14F-4D97-AF65-F5344CB8AC3E}">
        <p14:creationId xmlns:p14="http://schemas.microsoft.com/office/powerpoint/2010/main" val="2198085191"/>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BEGIN ... END</a:t>
            </a:r>
          </a:p>
        </p:txBody>
      </p:sp>
      <p:sp>
        <p:nvSpPr>
          <p:cNvPr id="3" name="Rectangle 2"/>
          <p:cNvSpPr/>
          <p:nvPr/>
        </p:nvSpPr>
        <p:spPr>
          <a:xfrm>
            <a:off x="76200" y="838200"/>
            <a:ext cx="899160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2743200"/>
            <a:ext cx="8763000" cy="923330"/>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[begin_label:] BEGIN</a:t>
            </a:r>
          </a:p>
          <a:p>
            <a:pPr>
              <a:spcAft>
                <a:spcPts val="0"/>
              </a:spcAft>
            </a:pPr>
            <a:r>
              <a:rPr lang="en-IN" dirty="0">
                <a:solidFill>
                  <a:srgbClr val="0077AA"/>
                </a:solidFill>
                <a:latin typeface="Liberation Mono"/>
              </a:rPr>
              <a:t>    [statement_list]</a:t>
            </a:r>
          </a:p>
          <a:p>
            <a:pPr>
              <a:spcAft>
                <a:spcPts val="0"/>
              </a:spcAft>
            </a:pPr>
            <a:r>
              <a:rPr lang="en-IN" dirty="0">
                <a:solidFill>
                  <a:srgbClr val="0077AA"/>
                </a:solidFill>
                <a:latin typeface="Liberation Mono"/>
              </a:rPr>
              <a:t>END [end_label]</a:t>
            </a:r>
          </a:p>
        </p:txBody>
      </p:sp>
    </p:spTree>
    <p:extLst>
      <p:ext uri="{BB962C8B-B14F-4D97-AF65-F5344CB8AC3E}">
        <p14:creationId xmlns:p14="http://schemas.microsoft.com/office/powerpoint/2010/main" val="3692780797"/>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4" name="Rectangle 3"/>
          <p:cNvSpPr/>
          <p:nvPr/>
        </p:nvSpPr>
        <p:spPr>
          <a:xfrm>
            <a:off x="190500" y="3312855"/>
            <a:ext cx="8763000" cy="2554545"/>
          </a:xfrm>
          <a:prstGeom prst="rect">
            <a:avLst/>
          </a:prstGeom>
        </p:spPr>
        <p:txBody>
          <a:bodyPr wrap="square">
            <a:spAutoFit/>
          </a:bodyPr>
          <a:lstStyle/>
          <a:p>
            <a:pPr marL="342900" indent="-342900" algn="just">
              <a:buFont typeface="Arial" panose="020B0604020202020204" pitchFamily="34" charset="0"/>
              <a:buChar char="•"/>
            </a:pPr>
            <a:r>
              <a:rPr lang="en-IN" sz="2000" dirty="0">
                <a:solidFill>
                  <a:srgbClr val="476D59"/>
                </a:solidFill>
                <a:latin typeface="Segoe UI Light" panose="020B0502040204020203" pitchFamily="34" charset="0"/>
                <a:cs typeface="Segoe UI Light" panose="020B0502040204020203" pitchFamily="34" charset="0"/>
              </a:rPr>
              <a:t>First, you specify the variable name after the DECLARE keyword. The variable name must follow the naming rules of MySQL table column names.</a:t>
            </a:r>
          </a:p>
          <a:p>
            <a:pPr algn="just"/>
            <a:endParaRPr lang="en-IN" sz="2000" dirty="0">
              <a:solidFill>
                <a:srgbClr val="476D59"/>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dirty="0">
                <a:solidFill>
                  <a:srgbClr val="476D59"/>
                </a:solidFill>
                <a:latin typeface="Segoe UI Light" panose="020B0502040204020203" pitchFamily="34" charset="0"/>
                <a:cs typeface="Segoe UI Light" panose="020B0502040204020203" pitchFamily="34" charset="0"/>
              </a:rPr>
              <a:t>Second, you specify the data type of the variable and its size. A variable can have any MySQL data types such as INT, VARCHAR , and DATETIME.</a:t>
            </a:r>
          </a:p>
          <a:p>
            <a:pPr algn="just"/>
            <a:endParaRPr lang="en-IN" sz="2000" dirty="0">
              <a:solidFill>
                <a:srgbClr val="476D59"/>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dirty="0">
                <a:solidFill>
                  <a:srgbClr val="476D59"/>
                </a:solidFill>
                <a:latin typeface="Segoe UI Light" panose="020B0502040204020203" pitchFamily="34" charset="0"/>
                <a:cs typeface="Segoe UI Light" panose="020B0502040204020203" pitchFamily="34" charset="0"/>
              </a:rPr>
              <a:t>Third, when you declare a variable, its initial value is NULL. You can assign the variable a default value using the </a:t>
            </a:r>
            <a:r>
              <a:rPr lang="en-IN" sz="2000" i="1" dirty="0">
                <a:solidFill>
                  <a:srgbClr val="476D59"/>
                </a:solidFill>
                <a:latin typeface="Segoe UI Light" panose="020B0502040204020203" pitchFamily="34" charset="0"/>
                <a:cs typeface="Segoe UI Light" panose="020B0502040204020203" pitchFamily="34" charset="0"/>
              </a:rPr>
              <a:t>DEFAULT</a:t>
            </a:r>
            <a:r>
              <a:rPr lang="en-IN" sz="2000" dirty="0">
                <a:solidFill>
                  <a:srgbClr val="476D59"/>
                </a:solidFill>
                <a:latin typeface="Segoe UI Light" panose="020B0502040204020203" pitchFamily="34" charset="0"/>
                <a:cs typeface="Segoe UI Light" panose="020B0502040204020203" pitchFamily="34" charset="0"/>
              </a:rPr>
              <a:t> keyword.</a:t>
            </a:r>
          </a:p>
        </p:txBody>
      </p:sp>
      <p:graphicFrame>
        <p:nvGraphicFramePr>
          <p:cNvPr id="3" name="Table 2"/>
          <p:cNvGraphicFramePr>
            <a:graphicFrameLocks noGrp="1"/>
          </p:cNvGraphicFramePr>
          <p:nvPr>
            <p:extLst>
              <p:ext uri="{D42A27DB-BD31-4B8C-83A1-F6EECF244321}">
                <p14:modId xmlns:p14="http://schemas.microsoft.com/office/powerpoint/2010/main" val="1859641761"/>
              </p:ext>
            </p:extLst>
          </p:nvPr>
        </p:nvGraphicFramePr>
        <p:xfrm>
          <a:off x="152400" y="487680"/>
          <a:ext cx="8839200" cy="426720"/>
        </p:xfrm>
        <a:graphic>
          <a:graphicData uri="http://schemas.openxmlformats.org/drawingml/2006/table">
            <a:tbl>
              <a:tblPr/>
              <a:tblGrid>
                <a:gridCol w="883920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r>
                        <a:rPr lang="en-IN" sz="2200" dirty="0">
                          <a:solidFill>
                            <a:srgbClr val="82ADC9"/>
                          </a:solidFill>
                          <a:effectLst/>
                          <a:latin typeface="inherit"/>
                        </a:rPr>
                        <a:t> </a:t>
                      </a:r>
                      <a:r>
                        <a:rPr lang="en-IN" sz="2200" dirty="0">
                          <a:solidFill>
                            <a:srgbClr val="FECF84"/>
                          </a:solidFill>
                          <a:effectLst/>
                          <a:latin typeface="inherit"/>
                        </a:rPr>
                        <a:t>DEFAULT</a:t>
                      </a:r>
                      <a:r>
                        <a:rPr lang="en-IN" sz="2200" dirty="0">
                          <a:solidFill>
                            <a:srgbClr val="82ADC9"/>
                          </a:solidFill>
                          <a:effectLst/>
                          <a:latin typeface="inherit"/>
                        </a:rPr>
                        <a:t> </a:t>
                      </a:r>
                      <a:r>
                        <a:rPr lang="en-IN" sz="2200" dirty="0">
                          <a:solidFill>
                            <a:srgbClr val="FFFFFF"/>
                          </a:solidFill>
                          <a:effectLst/>
                          <a:latin typeface="inherit"/>
                        </a:rPr>
                        <a:t>default_value;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152400" y="0"/>
            <a:ext cx="2798712" cy="461665"/>
          </a:xfrm>
          <a:prstGeom prst="rect">
            <a:avLst/>
          </a:prstGeom>
        </p:spPr>
        <p:txBody>
          <a:bodyPr wrap="square">
            <a:spAutoFit/>
          </a:bodyPr>
          <a:lstStyle/>
          <a:p>
            <a:r>
              <a:rPr lang="en-IN" sz="2400" dirty="0">
                <a:solidFill>
                  <a:srgbClr val="000000"/>
                </a:solidFill>
                <a:latin typeface="Open Sans"/>
              </a:rPr>
              <a:t>Declaring variables</a:t>
            </a:r>
            <a:endParaRPr lang="en-IN" sz="2400" b="0" i="0" dirty="0">
              <a:solidFill>
                <a:srgbClr val="000000"/>
              </a:solidFill>
              <a:effectLst/>
              <a:latin typeface="Open Sans"/>
            </a:endParaRPr>
          </a:p>
        </p:txBody>
      </p:sp>
      <p:sp>
        <p:nvSpPr>
          <p:cNvPr id="7" name="Rectangle 6"/>
          <p:cNvSpPr/>
          <p:nvPr/>
        </p:nvSpPr>
        <p:spPr>
          <a:xfrm>
            <a:off x="152400" y="1066800"/>
            <a:ext cx="2840842" cy="461665"/>
          </a:xfrm>
          <a:prstGeom prst="rect">
            <a:avLst/>
          </a:prstGeom>
        </p:spPr>
        <p:txBody>
          <a:bodyPr wrap="square">
            <a:spAutoFit/>
          </a:bodyPr>
          <a:lstStyle/>
          <a:p>
            <a:r>
              <a:rPr lang="en-IN" sz="2400"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2713644720"/>
              </p:ext>
            </p:extLst>
          </p:nvPr>
        </p:nvGraphicFramePr>
        <p:xfrm>
          <a:off x="152400" y="1533465"/>
          <a:ext cx="8839200" cy="640080"/>
        </p:xfrm>
        <a:graphic>
          <a:graphicData uri="http://schemas.openxmlformats.org/drawingml/2006/table">
            <a:tbl>
              <a:tblPr/>
              <a:tblGrid>
                <a:gridCol w="281605">
                  <a:extLst>
                    <a:ext uri="{9D8B030D-6E8A-4147-A177-3AD203B41FA5}">
                      <a16:colId xmlns:a16="http://schemas.microsoft.com/office/drawing/2014/main" val="20000"/>
                    </a:ext>
                  </a:extLst>
                </a:gridCol>
                <a:gridCol w="855759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82ADC9"/>
                          </a:solidFill>
                          <a:effectLst/>
                          <a:latin typeface="inherit"/>
                        </a:rPr>
                        <a:t> </a:t>
                      </a:r>
                      <a:r>
                        <a:rPr lang="en-IN" dirty="0">
                          <a:solidFill>
                            <a:srgbClr val="FECF84"/>
                          </a:solidFill>
                          <a:effectLst/>
                          <a:latin typeface="inherit"/>
                        </a:rPr>
                        <a:t>DEFAULT</a:t>
                      </a:r>
                      <a:r>
                        <a:rPr lang="en-IN" dirty="0">
                          <a:solidFill>
                            <a:srgbClr val="82ADC9"/>
                          </a:solidFill>
                          <a:effectLst/>
                          <a:latin typeface="inherit"/>
                        </a:rPr>
                        <a:t> </a:t>
                      </a:r>
                      <a:r>
                        <a:rPr lang="en-IN" dirty="0">
                          <a:solidFill>
                            <a:srgbClr val="FFFFFF"/>
                          </a:solidFill>
                          <a:effectLst/>
                          <a:latin typeface="inherit"/>
                        </a:rPr>
                        <a:t>0;</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6" name="Rectangle 5"/>
          <p:cNvSpPr/>
          <p:nvPr/>
        </p:nvSpPr>
        <p:spPr>
          <a:xfrm>
            <a:off x="4114800" y="1134070"/>
            <a:ext cx="4914900" cy="830997"/>
          </a:xfrm>
          <a:prstGeom prst="rect">
            <a:avLst/>
          </a:prstGeom>
          <a:solidFill>
            <a:schemeClr val="bg1">
              <a:lumMod val="95000"/>
            </a:schemeClr>
          </a:solidFill>
        </p:spPr>
        <p:txBody>
          <a:bodyPr wrap="square">
            <a:spAutoFit/>
          </a:bodyPr>
          <a:lstStyle/>
          <a:p>
            <a:r>
              <a:rPr lang="en-IN" sz="1600" dirty="0">
                <a:solidFill>
                  <a:schemeClr val="bg2">
                    <a:lumMod val="50000"/>
                  </a:schemeClr>
                </a:solidFill>
              </a:rPr>
              <a:t>DECLARE is permitted only inside a BEGIN ... END compound statement and must be at its start, before any other statements.</a:t>
            </a:r>
          </a:p>
        </p:txBody>
      </p:sp>
    </p:spTree>
    <p:extLst>
      <p:ext uri="{BB962C8B-B14F-4D97-AF65-F5344CB8AC3E}">
        <p14:creationId xmlns:p14="http://schemas.microsoft.com/office/powerpoint/2010/main" val="346512444"/>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23220"/>
          </a:xfrm>
          <a:prstGeom prst="rect">
            <a:avLst/>
          </a:prstGeom>
          <a:solidFill>
            <a:schemeClr val="bg2">
              <a:lumMod val="10000"/>
            </a:schemeClr>
          </a:solidFill>
        </p:spPr>
        <p:txBody>
          <a:bodyPr wrap="square">
            <a:spAutoFit/>
          </a:bodyPr>
          <a:lstStyle/>
          <a:p>
            <a:pPr algn="r"/>
            <a:r>
              <a:rPr lang="en-IN" sz="2800" b="1" i="1" dirty="0">
                <a:solidFill>
                  <a:srgbClr val="FFFF00"/>
                </a:solidFill>
                <a:latin typeface="Arial" pitchFamily="34" charset="0"/>
                <a:cs typeface="Arial" pitchFamily="34" charset="0"/>
              </a:rPr>
              <a:t>Local Variable DECLARE and User-Defined Variables </a:t>
            </a:r>
          </a:p>
        </p:txBody>
      </p:sp>
      <p:sp>
        <p:nvSpPr>
          <p:cNvPr id="3" name="Rectangle 2"/>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828800"/>
            <a:ext cx="8763000" cy="400110"/>
          </a:xfrm>
          <a:prstGeom prst="rect">
            <a:avLst/>
          </a:prstGeom>
          <a:solidFill>
            <a:schemeClr val="bg1"/>
          </a:solidFill>
        </p:spPr>
        <p:txBody>
          <a:bodyPr wrap="square">
            <a:spAutoFit/>
          </a:bodyPr>
          <a:lstStyle/>
          <a:p>
            <a:pPr>
              <a:spcAft>
                <a:spcPts val="0"/>
              </a:spcAft>
            </a:pPr>
            <a:r>
              <a:rPr lang="en-IN" sz="2000" dirty="0">
                <a:solidFill>
                  <a:srgbClr val="0077AA"/>
                </a:solidFill>
                <a:latin typeface="Liberation Mono"/>
              </a:rPr>
              <a:t>DECLARE var_name [, var_name] ... type [DEFAULT value]</a:t>
            </a:r>
          </a:p>
        </p:txBody>
      </p:sp>
      <p:sp>
        <p:nvSpPr>
          <p:cNvPr id="2" name="Rectangle 1"/>
          <p:cNvSpPr/>
          <p:nvPr/>
        </p:nvSpPr>
        <p:spPr>
          <a:xfrm>
            <a:off x="0" y="3663077"/>
            <a:ext cx="4572000" cy="2123658"/>
          </a:xfrm>
          <a:prstGeom prst="rect">
            <a:avLst/>
          </a:prstGeom>
          <a:solidFill>
            <a:srgbClr val="FFFF00"/>
          </a:solidFill>
        </p:spPr>
        <p:txBody>
          <a:bodyPr wrap="square">
            <a:spAutoFit/>
          </a:bodyPr>
          <a:lstStyle/>
          <a:p>
            <a:r>
              <a:rPr lang="en-IN" sz="1600" dirty="0">
                <a:latin typeface="Arial" panose="020B0604020202020204" pitchFamily="34" charset="0"/>
                <a:cs typeface="Arial" panose="020B0604020202020204" pitchFamily="34" charset="0"/>
              </a:rPr>
              <a:t>DROP PROCEDURE IF EXISTS MyProcedure;</a:t>
            </a:r>
          </a:p>
          <a:p>
            <a:r>
              <a:rPr lang="en-IN" sz="1600" dirty="0">
                <a:latin typeface="Arial" panose="020B0604020202020204" pitchFamily="34" charset="0"/>
                <a:cs typeface="Arial" panose="020B0604020202020204" pitchFamily="34" charset="0"/>
              </a:rPr>
              <a:t>delimiter $$</a:t>
            </a:r>
          </a:p>
          <a:p>
            <a:r>
              <a:rPr lang="en-IN" sz="1600" dirty="0">
                <a:latin typeface="Arial" panose="020B0604020202020204" pitchFamily="34" charset="0"/>
                <a:cs typeface="Arial" panose="020B0604020202020204" pitchFamily="34" charset="0"/>
              </a:rPr>
              <a:t>CREATE PROCEDURE MyProcedure()</a:t>
            </a:r>
          </a:p>
          <a:p>
            <a:r>
              <a:rPr lang="en-IN" sz="1600" dirty="0">
                <a:latin typeface="Arial" panose="020B0604020202020204" pitchFamily="34" charset="0"/>
                <a:cs typeface="Arial" panose="020B0604020202020204" pitchFamily="34" charset="0"/>
              </a:rPr>
              <a:t> </a:t>
            </a:r>
            <a:r>
              <a:rPr lang="en-IN" sz="1600" b="1" dirty="0">
                <a:solidFill>
                  <a:srgbClr val="FF0000"/>
                </a:solidFill>
                <a:latin typeface="Arial" panose="020B0604020202020204" pitchFamily="34" charset="0"/>
                <a:cs typeface="Arial" panose="020B0604020202020204" pitchFamily="34" charset="0"/>
              </a:rPr>
              <a:t>beginLabel</a:t>
            </a:r>
            <a:r>
              <a:rPr lang="en-IN" sz="1600" dirty="0">
                <a:latin typeface="Arial" panose="020B0604020202020204" pitchFamily="34" charset="0"/>
                <a:cs typeface="Arial" panose="020B0604020202020204" pitchFamily="34" charset="0"/>
              </a:rPr>
              <a:t>: begin</a:t>
            </a:r>
          </a:p>
          <a:p>
            <a:r>
              <a:rPr lang="en-IN" sz="1600" dirty="0">
                <a:latin typeface="Arial" panose="020B0604020202020204" pitchFamily="34" charset="0"/>
                <a:cs typeface="Arial" panose="020B0604020202020204" pitchFamily="34" charset="0"/>
              </a:rPr>
              <a:t>        </a:t>
            </a:r>
            <a:r>
              <a:rPr lang="en-IN" sz="1600" b="1" dirty="0">
                <a:latin typeface="Arial" panose="020B0604020202020204" pitchFamily="34" charset="0"/>
                <a:cs typeface="Arial" panose="020B0604020202020204" pitchFamily="34" charset="0"/>
              </a:rPr>
              <a:t>declare x varchar(12) default 'Infoway'; </a:t>
            </a:r>
            <a:r>
              <a:rPr lang="en-IN" sz="1600" dirty="0">
                <a:latin typeface="Arial" panose="020B0604020202020204" pitchFamily="34" charset="0"/>
                <a:cs typeface="Arial" panose="020B0604020202020204" pitchFamily="34" charset="0"/>
              </a:rPr>
              <a:t>           </a:t>
            </a:r>
          </a:p>
          <a:p>
            <a:r>
              <a:rPr lang="en-IN" sz="1600" dirty="0">
                <a:latin typeface="Arial" panose="020B0604020202020204" pitchFamily="34" charset="0"/>
                <a:cs typeface="Arial" panose="020B0604020202020204" pitchFamily="34" charset="0"/>
              </a:rPr>
              <a:t>        SELECT x;</a:t>
            </a:r>
          </a:p>
          <a:p>
            <a:r>
              <a:rPr lang="en-IN" sz="1600" dirty="0">
                <a:latin typeface="Arial" panose="020B0604020202020204" pitchFamily="34" charset="0"/>
                <a:cs typeface="Arial" panose="020B0604020202020204" pitchFamily="34" charset="0"/>
              </a:rPr>
              <a:t>     end </a:t>
            </a:r>
            <a:r>
              <a:rPr lang="en-IN" sz="1600" b="1" dirty="0">
                <a:solidFill>
                  <a:srgbClr val="FF0000"/>
                </a:solidFill>
                <a:latin typeface="Arial" panose="020B0604020202020204" pitchFamily="34" charset="0"/>
                <a:cs typeface="Arial" panose="020B0604020202020204" pitchFamily="34" charset="0"/>
              </a:rPr>
              <a:t>beginLabel </a:t>
            </a:r>
            <a:r>
              <a:rPr lang="en-IN" sz="1600" dirty="0">
                <a:latin typeface="Arial" panose="020B0604020202020204" pitchFamily="34" charset="0"/>
                <a:cs typeface="Arial" panose="020B0604020202020204" pitchFamily="34" charset="0"/>
              </a:rPr>
              <a:t>$$</a:t>
            </a:r>
          </a:p>
          <a:p>
            <a:r>
              <a:rPr lang="en-IN" sz="1600" dirty="0">
                <a:latin typeface="Arial" panose="020B0604020202020204" pitchFamily="34" charset="0"/>
                <a:cs typeface="Arial" panose="020B0604020202020204" pitchFamily="34" charset="0"/>
              </a:rPr>
              <a:t>delimiter ;</a:t>
            </a:r>
          </a:p>
        </p:txBody>
      </p:sp>
      <p:sp>
        <p:nvSpPr>
          <p:cNvPr id="6" name="Rectangle 5"/>
          <p:cNvSpPr/>
          <p:nvPr/>
        </p:nvSpPr>
        <p:spPr>
          <a:xfrm>
            <a:off x="76200" y="2362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76200" y="3124200"/>
            <a:ext cx="8763000" cy="400110"/>
          </a:xfrm>
          <a:prstGeom prst="rect">
            <a:avLst/>
          </a:prstGeom>
          <a:solidFill>
            <a:schemeClr val="bg1"/>
          </a:solidFill>
        </p:spPr>
        <p:txBody>
          <a:bodyPr wrap="square">
            <a:spAutoFit/>
          </a:bodyPr>
          <a:lstStyle/>
          <a:p>
            <a:pPr>
              <a:spcAft>
                <a:spcPts val="0"/>
              </a:spcAft>
            </a:pPr>
            <a:r>
              <a:rPr lang="en-IN" sz="2000" dirty="0">
                <a:solidFill>
                  <a:srgbClr val="0077AA"/>
                </a:solidFill>
                <a:latin typeface="Liberation Mono"/>
              </a:rPr>
              <a:t>SET @var_name = expr [, @var_name = expr] ...</a:t>
            </a:r>
          </a:p>
        </p:txBody>
      </p:sp>
      <p:sp>
        <p:nvSpPr>
          <p:cNvPr id="8" name="Rectangle 7"/>
          <p:cNvSpPr/>
          <p:nvPr/>
        </p:nvSpPr>
        <p:spPr>
          <a:xfrm>
            <a:off x="4648200" y="3698319"/>
            <a:ext cx="4495800" cy="2062103"/>
          </a:xfrm>
          <a:prstGeom prst="rect">
            <a:avLst/>
          </a:prstGeom>
          <a:solidFill>
            <a:srgbClr val="FFFF00"/>
          </a:solidFill>
        </p:spPr>
        <p:txBody>
          <a:bodyPr wrap="square">
            <a:spAutoFit/>
          </a:bodyPr>
          <a:lstStyle/>
          <a:p>
            <a:r>
              <a:rPr lang="en-IN" sz="1600" dirty="0">
                <a:latin typeface="Arial" panose="020B0604020202020204" pitchFamily="34" charset="0"/>
                <a:cs typeface="Arial" panose="020B0604020202020204" pitchFamily="34" charset="0"/>
              </a:rPr>
              <a:t>DROP PROCEDURE IF EXISTS MyProcedure;</a:t>
            </a:r>
          </a:p>
          <a:p>
            <a:r>
              <a:rPr lang="en-IN" sz="1600" dirty="0">
                <a:latin typeface="Arial" panose="020B0604020202020204" pitchFamily="34" charset="0"/>
                <a:cs typeface="Arial" panose="020B0604020202020204" pitchFamily="34" charset="0"/>
              </a:rPr>
              <a:t>delimiter $$</a:t>
            </a:r>
          </a:p>
          <a:p>
            <a:r>
              <a:rPr lang="en-IN" sz="1600" dirty="0">
                <a:latin typeface="Arial" panose="020B0604020202020204" pitchFamily="34" charset="0"/>
                <a:cs typeface="Arial" panose="020B0604020202020204" pitchFamily="34" charset="0"/>
              </a:rPr>
              <a:t>CREATE PROCEDURE MyProcedure()</a:t>
            </a:r>
          </a:p>
          <a:p>
            <a:r>
              <a:rPr lang="en-IN" sz="1600" dirty="0">
                <a:latin typeface="Arial" panose="020B0604020202020204" pitchFamily="34" charset="0"/>
                <a:cs typeface="Arial" panose="020B0604020202020204" pitchFamily="34" charset="0"/>
              </a:rPr>
              <a:t> </a:t>
            </a:r>
            <a:r>
              <a:rPr lang="en-IN" sz="1600" b="1" dirty="0">
                <a:solidFill>
                  <a:srgbClr val="FF0000"/>
                </a:solidFill>
                <a:latin typeface="Arial" panose="020B0604020202020204" pitchFamily="34" charset="0"/>
                <a:cs typeface="Arial" panose="020B0604020202020204" pitchFamily="34" charset="0"/>
              </a:rPr>
              <a:t>beginLabel</a:t>
            </a:r>
            <a:r>
              <a:rPr lang="en-IN" sz="1600" dirty="0">
                <a:latin typeface="Arial" panose="020B0604020202020204" pitchFamily="34" charset="0"/>
                <a:cs typeface="Arial" panose="020B0604020202020204" pitchFamily="34" charset="0"/>
              </a:rPr>
              <a:t>: begin</a:t>
            </a:r>
          </a:p>
          <a:p>
            <a:r>
              <a:rPr lang="en-IN" sz="1600" dirty="0">
                <a:latin typeface="Arial" panose="020B0604020202020204" pitchFamily="34" charset="0"/>
                <a:cs typeface="Arial" panose="020B0604020202020204" pitchFamily="34" charset="0"/>
              </a:rPr>
              <a:t>       </a:t>
            </a:r>
            <a:r>
              <a:rPr lang="en-IN" sz="1600" b="1" dirty="0">
                <a:latin typeface="Arial" panose="020B0604020202020204" pitchFamily="34" charset="0"/>
                <a:cs typeface="Arial" panose="020B0604020202020204" pitchFamily="34" charset="0"/>
              </a:rPr>
              <a:t>set @x = 'Infoway';</a:t>
            </a:r>
          </a:p>
          <a:p>
            <a:r>
              <a:rPr lang="en-IN" sz="1600" dirty="0">
                <a:latin typeface="Arial" panose="020B0604020202020204" pitchFamily="34" charset="0"/>
                <a:cs typeface="Arial" panose="020B0604020202020204" pitchFamily="34" charset="0"/>
              </a:rPr>
              <a:t>        SELECT @x;</a:t>
            </a:r>
          </a:p>
          <a:p>
            <a:r>
              <a:rPr lang="en-IN" sz="1600" dirty="0">
                <a:latin typeface="Arial" panose="020B0604020202020204" pitchFamily="34" charset="0"/>
                <a:cs typeface="Arial" panose="020B0604020202020204" pitchFamily="34" charset="0"/>
              </a:rPr>
              <a:t>     end </a:t>
            </a:r>
            <a:r>
              <a:rPr lang="en-IN" sz="1600" b="1" dirty="0">
                <a:solidFill>
                  <a:srgbClr val="FF0000"/>
                </a:solidFill>
                <a:latin typeface="Arial" panose="020B0604020202020204" pitchFamily="34" charset="0"/>
                <a:cs typeface="Arial" panose="020B0604020202020204" pitchFamily="34" charset="0"/>
              </a:rPr>
              <a:t>beginLabel </a:t>
            </a:r>
            <a:r>
              <a:rPr lang="en-IN" sz="1600" dirty="0">
                <a:latin typeface="Arial" panose="020B0604020202020204" pitchFamily="34" charset="0"/>
                <a:cs typeface="Arial" panose="020B0604020202020204" pitchFamily="34" charset="0"/>
              </a:rPr>
              <a:t>$$</a:t>
            </a:r>
          </a:p>
          <a:p>
            <a:r>
              <a:rPr lang="en-IN" sz="1600" dirty="0">
                <a:latin typeface="Arial" panose="020B0604020202020204" pitchFamily="34" charset="0"/>
                <a:cs typeface="Arial" panose="020B0604020202020204" pitchFamily="34" charset="0"/>
              </a:rPr>
              <a:t>delimiter ;</a:t>
            </a:r>
          </a:p>
        </p:txBody>
      </p:sp>
      <p:cxnSp>
        <p:nvCxnSpPr>
          <p:cNvPr id="9" name="Straight Connector 8"/>
          <p:cNvCxnSpPr/>
          <p:nvPr/>
        </p:nvCxnSpPr>
        <p:spPr>
          <a:xfrm>
            <a:off x="0" y="22860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23220"/>
          </a:xfrm>
          <a:prstGeom prst="rect">
            <a:avLst/>
          </a:prstGeom>
          <a:solidFill>
            <a:schemeClr val="bg2">
              <a:lumMod val="10000"/>
            </a:schemeClr>
          </a:solidFill>
        </p:spPr>
        <p:txBody>
          <a:bodyPr wrap="square">
            <a:spAutoFit/>
          </a:bodyPr>
          <a:lstStyle/>
          <a:p>
            <a:pPr algn="r"/>
            <a:r>
              <a:rPr lang="en-IN" sz="2800" b="1" i="1" dirty="0">
                <a:solidFill>
                  <a:srgbClr val="FFFF00"/>
                </a:solidFill>
                <a:latin typeface="Arial" pitchFamily="34" charset="0"/>
                <a:cs typeface="Arial" pitchFamily="34" charset="0"/>
              </a:rPr>
              <a:t>Local Variable DECLARE</a:t>
            </a:r>
          </a:p>
        </p:txBody>
      </p:sp>
      <p:sp>
        <p:nvSpPr>
          <p:cNvPr id="3" name="Rectangle 2"/>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828800"/>
            <a:ext cx="87630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DECLARE var_name [, var_name] ... type [DEFAULT value]</a:t>
            </a:r>
          </a:p>
        </p:txBody>
      </p:sp>
      <p:sp>
        <p:nvSpPr>
          <p:cNvPr id="2" name="Rectangle 1"/>
          <p:cNvSpPr/>
          <p:nvPr/>
        </p:nvSpPr>
        <p:spPr>
          <a:xfrm>
            <a:off x="152400" y="2547878"/>
            <a:ext cx="88392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p:nvPr/>
        </p:nvCxnSpPr>
        <p:spPr>
          <a:xfrm>
            <a:off x="0" y="22860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23220"/>
          </a:xfrm>
          <a:prstGeom prst="rect">
            <a:avLst/>
          </a:prstGeom>
          <a:solidFill>
            <a:schemeClr val="bg2">
              <a:lumMod val="10000"/>
            </a:schemeClr>
          </a:solidFill>
        </p:spPr>
        <p:txBody>
          <a:bodyPr wrap="square">
            <a:spAutoFit/>
          </a:bodyPr>
          <a:lstStyle/>
          <a:p>
            <a:pPr algn="r"/>
            <a:r>
              <a:rPr lang="en-IN" sz="2800" b="1" i="1" dirty="0">
                <a:solidFill>
                  <a:srgbClr val="FFFF00"/>
                </a:solidFill>
                <a:latin typeface="Arial" pitchFamily="34" charset="0"/>
                <a:cs typeface="Arial" pitchFamily="34" charset="0"/>
              </a:rPr>
              <a:t>Local Variable DECLARE</a:t>
            </a:r>
          </a:p>
        </p:txBody>
      </p:sp>
      <p:sp>
        <p:nvSpPr>
          <p:cNvPr id="2" name="Rectangle 1"/>
          <p:cNvSpPr/>
          <p:nvPr/>
        </p:nvSpPr>
        <p:spPr>
          <a:xfrm>
            <a:off x="152400" y="740688"/>
            <a:ext cx="8839200"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pl1;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pl1()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b, c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a = a + 100;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b = 2;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c = a + b;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 INT;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c = 5;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 b, c;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 b, c;</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4" name="Rectangle 3"/>
          <p:cNvSpPr/>
          <p:nvPr/>
        </p:nvSpPr>
        <p:spPr>
          <a:xfrm>
            <a:off x="152400" y="3276600"/>
            <a:ext cx="8839200" cy="1107996"/>
          </a:xfrm>
          <a:prstGeom prst="rect">
            <a:avLst/>
          </a:prstGeom>
          <a:solidFill>
            <a:srgbClr val="1B0125"/>
          </a:solidFill>
        </p:spPr>
        <p:txBody>
          <a:bodyPr wrap="square">
            <a:spAutoFit/>
          </a:bodyPr>
          <a:lstStyle/>
          <a:p>
            <a:pPr>
              <a:buFont typeface="Arial" panose="020B0604020202020204" pitchFamily="34" charset="0"/>
              <a:buNone/>
            </a:pPr>
            <a:r>
              <a:rPr lang="en-IN" sz="2200" dirty="0">
                <a:solidFill>
                  <a:srgbClr val="C8A0C3"/>
                </a:solidFill>
                <a:latin typeface="Segoe UI Light" panose="020B0502040204020203" pitchFamily="34" charset="0"/>
                <a:cs typeface="Segoe UI Light" panose="020B0502040204020203" pitchFamily="34" charset="0"/>
              </a:rPr>
              <a:t>It is not permitted to assign the value DEFAULT to stored procedure or function parameters or stored program local variables (for example with a SET var_name = DEFAULT statement).</a:t>
            </a:r>
          </a:p>
        </p:txBody>
      </p:sp>
    </p:spTree>
    <p:extLst>
      <p:ext uri="{BB962C8B-B14F-4D97-AF65-F5344CB8AC3E}">
        <p14:creationId xmlns:p14="http://schemas.microsoft.com/office/powerpoint/2010/main" val="1208444974"/>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7" name="Rectangle 6"/>
          <p:cNvSpPr/>
          <p:nvPr/>
        </p:nvSpPr>
        <p:spPr>
          <a:xfrm>
            <a:off x="76200" y="765363"/>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76200" y="3098899"/>
            <a:ext cx="89916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empno=7788;</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8" name="Rectangle 7"/>
          <p:cNvSpPr/>
          <p:nvPr/>
        </p:nvSpPr>
        <p:spPr>
          <a:xfrm>
            <a:off x="76200" y="736699"/>
            <a:ext cx="89916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para1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76200" y="3657600"/>
            <a:ext cx="89916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para1 varchar(15))</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228600" y="344269"/>
            <a:ext cx="8686800"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degree, cardinality, domain, and union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52400" y="1845439"/>
            <a:ext cx="8839200" cy="4093428"/>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Degree d(R) / Arity</a:t>
            </a:r>
            <a:r>
              <a:rPr lang="en-IN" sz="2000" dirty="0">
                <a:solidFill>
                  <a:srgbClr val="0089A4"/>
                </a:solidFill>
                <a:latin typeface="Gentium Basic"/>
              </a:rPr>
              <a:t>: Total no of attributes/columns present in a relation/table is called degree of the relation and is denoted by d(</a:t>
            </a:r>
            <a:r>
              <a:rPr lang="en-IN" sz="2000" b="1" i="1" dirty="0">
                <a:solidFill>
                  <a:srgbClr val="0089A4"/>
                </a:solidFill>
                <a:latin typeface="Gentium Basic"/>
              </a:rPr>
              <a:t>R</a:t>
            </a:r>
            <a:r>
              <a:rPr lang="en-IN" sz="2000" dirty="0">
                <a:solidFill>
                  <a:srgbClr val="0089A4"/>
                </a:solidFill>
                <a:latin typeface="Gentium Basic"/>
              </a:rPr>
              <a:t>).</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Cardinality |R|</a:t>
            </a:r>
            <a:r>
              <a:rPr lang="en-IN" sz="2000" dirty="0">
                <a:solidFill>
                  <a:srgbClr val="0089A4"/>
                </a:solidFill>
                <a:latin typeface="Gentium Basic"/>
              </a:rPr>
              <a:t>: Total no of tuples present in a relation or rows present in a table, is called cardinality of a relation and is denoted by </a:t>
            </a:r>
            <a:r>
              <a:rPr lang="en-IN" sz="2000" b="1" i="1" dirty="0">
                <a:solidFill>
                  <a:srgbClr val="0089A4"/>
                </a:solidFill>
                <a:latin typeface="Gentium Basic"/>
              </a:rPr>
              <a:t>|R|</a:t>
            </a:r>
            <a:r>
              <a:rPr lang="en-IN" sz="2000" dirty="0">
                <a:solidFill>
                  <a:srgbClr val="0089A4"/>
                </a:solidFill>
                <a:latin typeface="Gentium Basic"/>
              </a:rPr>
              <a:t>.</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Domain</a:t>
            </a:r>
            <a:r>
              <a:rPr lang="en-IN" sz="2000" dirty="0">
                <a:solidFill>
                  <a:srgbClr val="0089A4"/>
                </a:solidFill>
                <a:latin typeface="Gentium Basic"/>
              </a:rPr>
              <a:t>: Total range of accepted values for an attribute of the relation is called the domain of the attribute. (Data Type)</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Union Compatibility</a:t>
            </a:r>
            <a:r>
              <a:rPr lang="en-IN" sz="2000" dirty="0">
                <a:solidFill>
                  <a:srgbClr val="0089A4"/>
                </a:solidFill>
                <a:latin typeface="Gentium Basic"/>
              </a:rPr>
              <a:t>: Two relations R and S are set to be Union Compatible to each other if and only if:</a:t>
            </a:r>
          </a:p>
          <a:p>
            <a:pPr marL="914400" lvl="1" indent="-457200" algn="just">
              <a:buFont typeface="+mj-lt"/>
              <a:buAutoNum type="arabicPeriod"/>
            </a:pPr>
            <a:r>
              <a:rPr lang="en-IN" sz="2000" dirty="0">
                <a:solidFill>
                  <a:srgbClr val="0089A4"/>
                </a:solidFill>
                <a:latin typeface="Gentium Basic"/>
              </a:rPr>
              <a:t>They have the same degree d(R).</a:t>
            </a:r>
          </a:p>
          <a:p>
            <a:pPr marL="914400" lvl="1" indent="-457200" algn="just">
              <a:buFont typeface="+mj-lt"/>
              <a:buAutoNum type="arabicPeriod"/>
            </a:pPr>
            <a:r>
              <a:rPr lang="en-IN" sz="2000" dirty="0">
                <a:solidFill>
                  <a:srgbClr val="0089A4"/>
                </a:solidFill>
                <a:latin typeface="Gentium Basic"/>
              </a:rPr>
              <a:t>Domains of the respective attributes should also be same.</a:t>
            </a:r>
            <a:endParaRPr lang="en-IN" sz="2000" b="0" i="0" dirty="0">
              <a:solidFill>
                <a:srgbClr val="0089A4"/>
              </a:solidFill>
              <a:effectLst/>
              <a:latin typeface="Gentium Basic"/>
            </a:endParaRPr>
          </a:p>
        </p:txBody>
      </p:sp>
    </p:spTree>
    <p:extLst>
      <p:ext uri="{BB962C8B-B14F-4D97-AF65-F5344CB8AC3E}">
        <p14:creationId xmlns:p14="http://schemas.microsoft.com/office/powerpoint/2010/main" val="2659976954"/>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8" name="Rectangle 7"/>
          <p:cNvSpPr/>
          <p:nvPr/>
        </p:nvSpPr>
        <p:spPr>
          <a:xfrm>
            <a:off x="76200" y="767477"/>
            <a:ext cx="8991600" cy="206210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procedureName(para1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76200" y="3124200"/>
            <a:ext cx="8991600" cy="209288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PROCEDURE procedureName(para1 varchar(12), out s int, out j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8" name="Rectangle 7"/>
          <p:cNvSpPr/>
          <p:nvPr/>
        </p:nvSpPr>
        <p:spPr>
          <a:xfrm>
            <a:off x="76200" y="739676"/>
            <a:ext cx="8991600" cy="2308324"/>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p1 int(2), in p2 varchar(12), in p3 varchar(10), in p4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76200" y="3200400"/>
            <a:ext cx="8991600" cy="206210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MyProcedure  (inout p1 int(2))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p1 = p1+2;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76200" y="5352871"/>
            <a:ext cx="4991100" cy="1200329"/>
          </a:xfrm>
          <a:prstGeom prst="rect">
            <a:avLst/>
          </a:prstGeom>
          <a:noFill/>
        </p:spPr>
        <p:txBody>
          <a:bodyPr wrap="square" rtlCol="0">
            <a:spAutoFit/>
          </a:bodyPr>
          <a:lstStyle/>
          <a:p>
            <a:r>
              <a:rPr lang="en-IN" dirty="0">
                <a:solidFill>
                  <a:schemeClr val="accent5">
                    <a:lumMod val="75000"/>
                  </a:schemeClr>
                </a:solidFill>
              </a:rPr>
              <a:t>mysql&gt; </a:t>
            </a:r>
            <a:r>
              <a:rPr lang="en-IN" dirty="0">
                <a:solidFill>
                  <a:srgbClr val="0077AA"/>
                </a:solidFill>
              </a:rPr>
              <a:t>SET</a:t>
            </a:r>
            <a:r>
              <a:rPr lang="en-IN" dirty="0">
                <a:solidFill>
                  <a:schemeClr val="accent5">
                    <a:lumMod val="75000"/>
                  </a:schemeClr>
                </a:solidFill>
              </a:rPr>
              <a:t> </a:t>
            </a:r>
            <a:r>
              <a:rPr lang="en-IN" i="1" dirty="0">
                <a:solidFill>
                  <a:srgbClr val="EE9900"/>
                </a:solidFill>
              </a:rPr>
              <a:t>@x </a:t>
            </a:r>
            <a:r>
              <a:rPr lang="en-IN" dirty="0">
                <a:solidFill>
                  <a:schemeClr val="accent5">
                    <a:lumMod val="75000"/>
                  </a:schemeClr>
                </a:solidFill>
              </a:rPr>
              <a:t>= </a:t>
            </a:r>
            <a:r>
              <a:rPr lang="en-IN" dirty="0">
                <a:solidFill>
                  <a:srgbClr val="92D050"/>
                </a:solidFill>
              </a:rPr>
              <a:t>10</a:t>
            </a:r>
            <a:endParaRPr lang="en-IN" dirty="0">
              <a:solidFill>
                <a:schemeClr val="accent5">
                  <a:lumMod val="75000"/>
                </a:schemeClr>
              </a:solidFill>
            </a:endParaRPr>
          </a:p>
          <a:p>
            <a:r>
              <a:rPr lang="en-IN" dirty="0">
                <a:solidFill>
                  <a:schemeClr val="accent5">
                    <a:lumMod val="75000"/>
                  </a:schemeClr>
                </a:solidFill>
              </a:rPr>
              <a:t>mysql&gt; </a:t>
            </a:r>
            <a:r>
              <a:rPr lang="en-IN" dirty="0">
                <a:solidFill>
                  <a:srgbClr val="0077AA"/>
                </a:solidFill>
              </a:rPr>
              <a:t>CALL</a:t>
            </a:r>
            <a:r>
              <a:rPr lang="en-IN" dirty="0">
                <a:solidFill>
                  <a:schemeClr val="accent5">
                    <a:lumMod val="75000"/>
                  </a:schemeClr>
                </a:solidFill>
              </a:rPr>
              <a:t> </a:t>
            </a:r>
            <a:r>
              <a:rPr lang="en-IN" dirty="0"/>
              <a:t>procudeureName</a:t>
            </a:r>
            <a:r>
              <a:rPr lang="en-IN" dirty="0">
                <a:solidFill>
                  <a:schemeClr val="bg1">
                    <a:lumMod val="65000"/>
                  </a:schemeClr>
                </a:solidFill>
              </a:rPr>
              <a:t>(</a:t>
            </a:r>
            <a:r>
              <a:rPr lang="en-IN" i="1" dirty="0">
                <a:solidFill>
                  <a:srgbClr val="EE9900"/>
                </a:solidFill>
              </a:rPr>
              <a:t>@x</a:t>
            </a:r>
            <a:r>
              <a:rPr lang="en-IN" dirty="0">
                <a:solidFill>
                  <a:schemeClr val="bg1">
                    <a:lumMod val="65000"/>
                  </a:schemeClr>
                </a:solidFill>
              </a:rPr>
              <a:t>);</a:t>
            </a:r>
          </a:p>
          <a:p>
            <a:r>
              <a:rPr lang="en-IN" dirty="0">
                <a:solidFill>
                  <a:schemeClr val="accent5">
                    <a:lumMod val="75000"/>
                  </a:schemeClr>
                </a:solidFill>
              </a:rPr>
              <a:t>mysql&gt; </a:t>
            </a:r>
            <a:r>
              <a:rPr lang="en-IN" dirty="0">
                <a:solidFill>
                  <a:srgbClr val="0077AA"/>
                </a:solidFill>
              </a:rPr>
              <a:t>SELECT</a:t>
            </a:r>
            <a:r>
              <a:rPr lang="en-IN" dirty="0">
                <a:solidFill>
                  <a:schemeClr val="accent5">
                    <a:lumMod val="75000"/>
                  </a:schemeClr>
                </a:solidFill>
              </a:rPr>
              <a:t> </a:t>
            </a:r>
            <a:r>
              <a:rPr lang="en-IN" i="1" dirty="0">
                <a:solidFill>
                  <a:srgbClr val="EE9900"/>
                </a:solidFill>
              </a:rPr>
              <a:t>@x</a:t>
            </a:r>
            <a:endParaRPr lang="en-IN" dirty="0">
              <a:solidFill>
                <a:schemeClr val="accent5">
                  <a:lumMod val="75000"/>
                </a:schemeClr>
              </a:solidFill>
            </a:endParaRPr>
          </a:p>
          <a:p>
            <a:endParaRPr lang="en-IN" dirty="0">
              <a:solidFill>
                <a:schemeClr val="accent5">
                  <a:lumMod val="75000"/>
                </a:schemeClr>
              </a:solidFill>
            </a:endParaRPr>
          </a:p>
        </p:txBody>
      </p:sp>
    </p:spTree>
    <p:extLst>
      <p:ext uri="{BB962C8B-B14F-4D97-AF65-F5344CB8AC3E}">
        <p14:creationId xmlns:p14="http://schemas.microsoft.com/office/powerpoint/2010/main" val="3030627995"/>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8" name="Rectangle 7"/>
          <p:cNvSpPr/>
          <p:nvPr/>
        </p:nvSpPr>
        <p:spPr>
          <a:xfrm>
            <a:off x="76200" y="609600"/>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76200" y="2688772"/>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procedureName(v1 int, v2 varchar(20), v3 varchar(20), v4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76200" y="4761359"/>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pro1(IN var1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 LIMIT var1;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6" name="Rectangle 5"/>
          <p:cNvSpPr/>
          <p:nvPr/>
        </p:nvSpPr>
        <p:spPr>
          <a:xfrm>
            <a:off x="76200" y="711875"/>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p:cNvSpPr/>
          <p:nvPr/>
        </p:nvSpPr>
        <p:spPr>
          <a:xfrm>
            <a:off x="76200" y="2884712"/>
            <a:ext cx="8991600"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x int, in y int, out z int, out z1 int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z = x + y;</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z1 = x * y;</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SET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@a</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chemeClr val="accent5">
                    <a:lumMod val="75000"/>
                  </a:schemeClr>
                </a:solidFill>
                <a:latin typeface="Gill Sans MT (Body)"/>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0</a:t>
            </a:r>
            <a:r>
              <a:rPr lang="en-IN" dirty="0">
                <a:solidFill>
                  <a:srgbClr val="006C86"/>
                </a:solidFill>
                <a:latin typeface="Gill Sans MT (Body)"/>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SET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@b</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chemeClr val="accent5">
                    <a:lumMod val="75000"/>
                  </a:schemeClr>
                </a:solidFill>
                <a:latin typeface="Gill Sans MT (Body)"/>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0</a:t>
            </a:r>
            <a:r>
              <a:rPr lang="en-IN" dirty="0">
                <a:solidFill>
                  <a:srgbClr val="006C86"/>
                </a:solidFill>
                <a:latin typeface="Gill Sans MT (Body)"/>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CALL</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latin typeface="Gill Sans MT (Body)"/>
              </a:rPr>
              <a:t>pro1</a:t>
            </a:r>
            <a:r>
              <a:rPr lang="en-IN" dirty="0">
                <a:solidFill>
                  <a:schemeClr val="bg1">
                    <a:lumMod val="65000"/>
                  </a:schemeClr>
                </a:solidFill>
                <a:latin typeface="Gill Sans MT (Body)"/>
                <a:ea typeface="Segoe UI Symbol" panose="020B0502040204020203" pitchFamily="34" charset="0"/>
                <a:cs typeface="Segoe UI Semilight" panose="020B0402040204020203" pitchFamily="34" charset="0"/>
              </a:rPr>
              <a:t>(</a:t>
            </a:r>
            <a:r>
              <a:rPr lang="en-IN" dirty="0">
                <a:solidFill>
                  <a:srgbClr val="92D050"/>
                </a:solidFill>
                <a:latin typeface="Gill Sans MT (Body)"/>
              </a:rPr>
              <a:t>5</a:t>
            </a:r>
            <a:r>
              <a:rPr lang="en-IN" dirty="0">
                <a:latin typeface="Gill Sans MT (Body)"/>
                <a:ea typeface="Segoe UI Symbol" panose="020B0502040204020203" pitchFamily="34" charset="0"/>
                <a:cs typeface="Segoe UI Semilight" panose="020B0402040204020203" pitchFamily="34" charset="0"/>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4</a:t>
            </a:r>
            <a:r>
              <a:rPr lang="en-IN" dirty="0">
                <a:latin typeface="Gill Sans MT (Body)"/>
                <a:ea typeface="Segoe UI Symbol" panose="020B0502040204020203" pitchFamily="34" charset="0"/>
                <a:cs typeface="Segoe UI Semilight" panose="020B0402040204020203" pitchFamily="34" charset="0"/>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@a</a:t>
            </a:r>
            <a:r>
              <a:rPr lang="en-IN" dirty="0">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@b</a:t>
            </a:r>
            <a:r>
              <a:rPr lang="en-IN" dirty="0">
                <a:solidFill>
                  <a:schemeClr val="bg1">
                    <a:lumMod val="65000"/>
                  </a:schemeClr>
                </a:solidFill>
                <a:latin typeface="Gill Sans MT (Body)"/>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3346939616"/>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42844" y="142852"/>
            <a:ext cx="8858312" cy="2862322"/>
          </a:xfrm>
          <a:prstGeom prst="rect">
            <a:avLst/>
          </a:prstGeom>
          <a:solidFill>
            <a:schemeClr val="accent3">
              <a:lumMod val="20000"/>
              <a:lumOff val="80000"/>
            </a:schemeClr>
          </a:solidFill>
        </p:spPr>
        <p:txBody>
          <a:bodyPr wrap="square">
            <a:spAutoFit/>
          </a:bodyPr>
          <a:lstStyle/>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pro1;</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pro1(table_name varchar(10))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@t1 = CONCAT('SELECT * FROM ', table_name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PREPARE stmt FROM @t1;</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EXECUTE stmt;</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42844" y="3500438"/>
            <a:ext cx="8858312" cy="2862322"/>
          </a:xfrm>
          <a:prstGeom prst="rect">
            <a:avLst/>
          </a:prstGeom>
          <a:solidFill>
            <a:schemeClr val="accent3">
              <a:lumMod val="20000"/>
              <a:lumOff val="80000"/>
            </a:schemeClr>
          </a:solidFill>
        </p:spPr>
        <p:txBody>
          <a:bodyPr wrap="square">
            <a:spAutoFit/>
          </a:bodyPr>
          <a:lstStyle/>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pro1;</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pro1(c1 varchar(10), x varchar(10))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PREPARE stmt3 FROM @t1;</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EXECUTE stmt3;</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228600" y="3581400"/>
            <a:ext cx="8686800" cy="2246769"/>
          </a:xfrm>
          <a:prstGeom prst="rect">
            <a:avLst/>
          </a:prstGeom>
          <a:solidFill>
            <a:schemeClr val="accent3">
              <a:lumMod val="20000"/>
              <a:lumOff val="80000"/>
            </a:schemeClr>
          </a:solidFill>
        </p:spPr>
        <p:txBody>
          <a:bodyPr wrap="square">
            <a:spAutoFit/>
          </a:bodyPr>
          <a:lstStyle/>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3758303107"/>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IF and LOOP </a:t>
            </a:r>
            <a:endParaRPr lang="en-IN" sz="3200" b="1" i="1" dirty="0">
              <a:solidFill>
                <a:srgbClr val="FFFF00"/>
              </a:solidFill>
              <a:latin typeface="Arial" pitchFamily="34" charset="0"/>
              <a:cs typeface="Arial" pitchFamily="34" charset="0"/>
            </a:endParaRPr>
          </a:p>
        </p:txBody>
      </p:sp>
      <p:sp>
        <p:nvSpPr>
          <p:cNvPr id="7" name="Rectangle 6"/>
          <p:cNvSpPr/>
          <p:nvPr/>
        </p:nvSpPr>
        <p:spPr>
          <a:xfrm>
            <a:off x="152400" y="3150275"/>
            <a:ext cx="8839200" cy="2031325"/>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[begin_label:] LOOP</a:t>
            </a:r>
          </a:p>
          <a:p>
            <a:pPr>
              <a:spcAft>
                <a:spcPts val="0"/>
              </a:spcAft>
            </a:pPr>
            <a:r>
              <a:rPr lang="en-IN" dirty="0">
                <a:solidFill>
                  <a:srgbClr val="0077AA"/>
                </a:solidFill>
                <a:latin typeface="Liberation Mono"/>
              </a:rPr>
              <a:t>         statement_list</a:t>
            </a:r>
          </a:p>
          <a:p>
            <a:pPr>
              <a:spcAft>
                <a:spcPts val="0"/>
              </a:spcAft>
            </a:pPr>
            <a:r>
              <a:rPr lang="en-IN" dirty="0">
                <a:solidFill>
                  <a:srgbClr val="0077AA"/>
                </a:solidFill>
                <a:latin typeface="Liberation Mono"/>
              </a:rPr>
              <a:t>     END LOOP [end_label]</a:t>
            </a:r>
          </a:p>
          <a:p>
            <a:pPr>
              <a:spcAft>
                <a:spcPts val="0"/>
              </a:spcAft>
            </a:pPr>
            <a:endParaRPr lang="en-IN" dirty="0">
              <a:solidFill>
                <a:srgbClr val="0077AA"/>
              </a:solidFill>
              <a:latin typeface="Liberation Mono"/>
            </a:endParaRPr>
          </a:p>
          <a:p>
            <a:pPr>
              <a:spcAft>
                <a:spcPts val="0"/>
              </a:spcAft>
            </a:pPr>
            <a:r>
              <a:rPr lang="en-IN" dirty="0">
                <a:solidFill>
                  <a:srgbClr val="0077AA"/>
                </a:solidFill>
                <a:latin typeface="Liberation Mono"/>
              </a:rPr>
              <a:t>ITERATE label</a:t>
            </a:r>
          </a:p>
          <a:p>
            <a:pPr>
              <a:spcAft>
                <a:spcPts val="0"/>
              </a:spcAft>
            </a:pPr>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52400" y="2325469"/>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52400" y="762000"/>
            <a:ext cx="8839200" cy="1200329"/>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IF search_condition THEN statement_list</a:t>
            </a:r>
          </a:p>
          <a:p>
            <a:pPr>
              <a:spcAft>
                <a:spcPts val="0"/>
              </a:spcAft>
            </a:pPr>
            <a:r>
              <a:rPr lang="en-IN" dirty="0">
                <a:solidFill>
                  <a:srgbClr val="0077AA"/>
                </a:solidFill>
                <a:latin typeface="Liberation Mono"/>
              </a:rPr>
              <a:t>    [ELSEIF search_condition THEN statement_list] ...</a:t>
            </a:r>
          </a:p>
          <a:p>
            <a:pPr>
              <a:spcAft>
                <a:spcPts val="0"/>
              </a:spcAft>
            </a:pPr>
            <a:r>
              <a:rPr lang="en-IN" dirty="0">
                <a:solidFill>
                  <a:srgbClr val="0077AA"/>
                </a:solidFill>
                <a:latin typeface="Liberation Mono"/>
              </a:rPr>
              <a:t>    [ELSE statement_list]</a:t>
            </a:r>
          </a:p>
          <a:p>
            <a:pPr>
              <a:spcAft>
                <a:spcPts val="0"/>
              </a:spcAft>
            </a:pPr>
            <a:r>
              <a:rPr lang="en-IN" dirty="0">
                <a:solidFill>
                  <a:srgbClr val="0077AA"/>
                </a:solidFill>
                <a:latin typeface="Liberation Mono"/>
              </a:rPr>
              <a:t>END IF</a:t>
            </a:r>
          </a:p>
        </p:txBody>
      </p:sp>
      <p:cxnSp>
        <p:nvCxnSpPr>
          <p:cNvPr id="6" name="Straight Connector 5"/>
          <p:cNvCxnSpPr/>
          <p:nvPr/>
        </p:nvCxnSpPr>
        <p:spPr>
          <a:xfrm>
            <a:off x="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7183818"/>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IF and LOOP - Example</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152400" y="762000"/>
            <a:ext cx="8839200" cy="4801314"/>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loopLabel: loop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x&lt;=110 then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x + 1;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ITERATE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947457867"/>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304800" y="3135086"/>
            <a:ext cx="8534400" cy="1200329"/>
          </a:xfrm>
          <a:prstGeom prst="rect">
            <a:avLst/>
          </a:prstGeom>
          <a:solidFill>
            <a:srgbClr val="1B0125"/>
          </a:solidFill>
        </p:spPr>
        <p:txBody>
          <a:bodyPr wrap="square">
            <a:spAutoFit/>
          </a:bodyPr>
          <a:lstStyle/>
          <a:p>
            <a:pPr>
              <a:buFont typeface="Arial" panose="020B0604020202020204" pitchFamily="34" charset="0"/>
              <a:buNone/>
            </a:pPr>
            <a:r>
              <a:rPr lang="en-IN" sz="2400" dirty="0">
                <a:solidFill>
                  <a:srgbClr val="C8A0C3"/>
                </a:solidFill>
                <a:latin typeface="Segoe UI Light" panose="020B0502040204020203" pitchFamily="34" charset="0"/>
                <a:cs typeface="Segoe UI Light" panose="020B0502040204020203" pitchFamily="34" charset="0"/>
              </a:rPr>
              <a:t>Cursor declarations must appear before handler declarations. Variable and condition declarations must appear before cursor or handler declarations.</a:t>
            </a:r>
          </a:p>
        </p:txBody>
      </p:sp>
    </p:spTree>
    <p:extLst>
      <p:ext uri="{BB962C8B-B14F-4D97-AF65-F5344CB8AC3E}">
        <p14:creationId xmlns:p14="http://schemas.microsoft.com/office/powerpoint/2010/main" val="384456471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228600" y="344269"/>
            <a:ext cx="8686800"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domain constraint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52400" y="1219200"/>
            <a:ext cx="8839200"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Domain Constraint = </a:t>
            </a:r>
            <a:r>
              <a:rPr lang="en-IN" sz="2000" dirty="0">
                <a:solidFill>
                  <a:srgbClr val="0089A4"/>
                </a:solidFill>
                <a:latin typeface="Gentium Basic"/>
              </a:rPr>
              <a:t>data type + Constraints (NOT NULL / UNIQUE / PRIMARY KEY / FOREIGN KEY / CHECK / DEFAULT)</a:t>
            </a:r>
          </a:p>
        </p:txBody>
      </p:sp>
      <p:sp>
        <p:nvSpPr>
          <p:cNvPr id="8" name="Rectangle 7"/>
          <p:cNvSpPr/>
          <p:nvPr/>
        </p:nvSpPr>
        <p:spPr>
          <a:xfrm>
            <a:off x="142844" y="2643182"/>
            <a:ext cx="8715436" cy="646331"/>
          </a:xfrm>
          <a:prstGeom prst="rect">
            <a:avLst/>
          </a:prstGeom>
        </p:spPr>
        <p:txBody>
          <a:bodyPr wrap="square">
            <a:spAutoFit/>
          </a:bodyPr>
          <a:lstStyle/>
          <a:p>
            <a:r>
              <a:rPr lang="en-US" dirty="0">
                <a:solidFill>
                  <a:srgbClr val="006C86"/>
                </a:solidFill>
              </a:rPr>
              <a:t>Data Domain refers to all the valid values which a column may contain and can be done by giving data type to the column.</a:t>
            </a:r>
          </a:p>
        </p:txBody>
      </p:sp>
    </p:spTree>
    <p:extLst>
      <p:ext uri="{BB962C8B-B14F-4D97-AF65-F5344CB8AC3E}">
        <p14:creationId xmlns:p14="http://schemas.microsoft.com/office/powerpoint/2010/main" val="641206053"/>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Cursor </a:t>
            </a:r>
          </a:p>
        </p:txBody>
      </p:sp>
      <p:sp>
        <p:nvSpPr>
          <p:cNvPr id="3" name="Rectangle 2"/>
          <p:cNvSpPr/>
          <p:nvPr/>
        </p:nvSpPr>
        <p:spPr>
          <a:xfrm>
            <a:off x="76200" y="6096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295400"/>
            <a:ext cx="89916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DECLARE cursor_name CURSOR FOR select_statement</a:t>
            </a:r>
          </a:p>
        </p:txBody>
      </p:sp>
      <p:sp>
        <p:nvSpPr>
          <p:cNvPr id="9" name="Rectangle 8"/>
          <p:cNvSpPr/>
          <p:nvPr/>
        </p:nvSpPr>
        <p:spPr>
          <a:xfrm>
            <a:off x="76200" y="176426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opens a previously declared cursor.</a:t>
            </a:r>
            <a:endParaRPr lang="en-IN" dirty="0">
              <a:solidFill>
                <a:schemeClr val="bg1"/>
              </a:solidFill>
              <a:latin typeface="Arial" panose="020B0604020202020204" pitchFamily="34" charset="0"/>
              <a:cs typeface="Arial" panose="020B0604020202020204" pitchFamily="34" charset="0"/>
            </a:endParaRPr>
          </a:p>
        </p:txBody>
      </p:sp>
      <p:sp>
        <p:nvSpPr>
          <p:cNvPr id="10" name="Rectangle 9"/>
          <p:cNvSpPr/>
          <p:nvPr/>
        </p:nvSpPr>
        <p:spPr>
          <a:xfrm>
            <a:off x="76200" y="2145268"/>
            <a:ext cx="89916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OPEN cursor_name</a:t>
            </a:r>
          </a:p>
        </p:txBody>
      </p:sp>
      <p:sp>
        <p:nvSpPr>
          <p:cNvPr id="11" name="Rectangle 10"/>
          <p:cNvSpPr/>
          <p:nvPr/>
        </p:nvSpPr>
        <p:spPr>
          <a:xfrm>
            <a:off x="76200" y="2625804"/>
            <a:ext cx="8991600"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Arial" panose="020B0604020202020204" pitchFamily="34" charset="0"/>
              <a:cs typeface="Arial" panose="020B0604020202020204" pitchFamily="34" charset="0"/>
            </a:endParaRPr>
          </a:p>
        </p:txBody>
      </p:sp>
      <p:sp>
        <p:nvSpPr>
          <p:cNvPr id="12" name="Rectangle 11"/>
          <p:cNvSpPr/>
          <p:nvPr/>
        </p:nvSpPr>
        <p:spPr>
          <a:xfrm>
            <a:off x="76200" y="4126468"/>
            <a:ext cx="89916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FETCH [[NEXT] FROM] cursor_name INTO var_name [, var_name] ...</a:t>
            </a:r>
          </a:p>
        </p:txBody>
      </p:sp>
      <p:sp>
        <p:nvSpPr>
          <p:cNvPr id="13" name="Rectangle 12"/>
          <p:cNvSpPr/>
          <p:nvPr/>
        </p:nvSpPr>
        <p:spPr>
          <a:xfrm>
            <a:off x="76200" y="4583668"/>
            <a:ext cx="8991600"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If no more rows are available, a No Data condition.</a:t>
            </a:r>
            <a:endParaRPr lang="en-IN" b="1" dirty="0">
              <a:latin typeface="Arial" panose="020B0604020202020204" pitchFamily="34" charset="0"/>
              <a:cs typeface="Arial" panose="020B0604020202020204" pitchFamily="34" charset="0"/>
            </a:endParaRPr>
          </a:p>
        </p:txBody>
      </p:sp>
      <p:sp>
        <p:nvSpPr>
          <p:cNvPr id="14" name="Rectangle 13"/>
          <p:cNvSpPr/>
          <p:nvPr/>
        </p:nvSpPr>
        <p:spPr>
          <a:xfrm>
            <a:off x="76200" y="51816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closes a previously opened cursor.</a:t>
            </a:r>
            <a:endParaRPr lang="en-IN" dirty="0">
              <a:solidFill>
                <a:schemeClr val="bg1"/>
              </a:solidFill>
              <a:latin typeface="Arial" panose="020B0604020202020204" pitchFamily="34" charset="0"/>
              <a:cs typeface="Arial" panose="020B0604020202020204" pitchFamily="34" charset="0"/>
            </a:endParaRPr>
          </a:p>
        </p:txBody>
      </p:sp>
      <p:sp>
        <p:nvSpPr>
          <p:cNvPr id="15" name="Rectangle 14"/>
          <p:cNvSpPr/>
          <p:nvPr/>
        </p:nvSpPr>
        <p:spPr>
          <a:xfrm>
            <a:off x="76200" y="5562600"/>
            <a:ext cx="89916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CLOSE cursor_name</a:t>
            </a:r>
          </a:p>
        </p:txBody>
      </p:sp>
    </p:spTree>
    <p:extLst>
      <p:ext uri="{BB962C8B-B14F-4D97-AF65-F5344CB8AC3E}">
        <p14:creationId xmlns:p14="http://schemas.microsoft.com/office/powerpoint/2010/main" val="3576506311"/>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Cursor</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652896"/>
            <a:ext cx="8839200" cy="587853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 para1 varchar(25))</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done TINYINT DEFAULT FALSE;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varEMPNO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varENAME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c1 cursor for SELECT empno, ename from EMP where job =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NOT FOUND set done=true;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OPEN c1;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loopLabel: loop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FETCH c1 into varEMPNO, varENAME;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done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CLOSE c1;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Exception / Signal </a:t>
            </a:r>
          </a:p>
        </p:txBody>
      </p:sp>
      <p:sp>
        <p:nvSpPr>
          <p:cNvPr id="8" name="Rectangle 7"/>
          <p:cNvSpPr/>
          <p:nvPr/>
        </p:nvSpPr>
        <p:spPr>
          <a:xfrm>
            <a:off x="76200" y="767477"/>
            <a:ext cx="8991600"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a = 10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'ok';</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3" name="Rectangle 2"/>
          <p:cNvSpPr/>
          <p:nvPr/>
        </p:nvSpPr>
        <p:spPr>
          <a:xfrm>
            <a:off x="152400" y="152400"/>
            <a:ext cx="8839200" cy="1261884"/>
          </a:xfrm>
          <a:prstGeom prst="rect">
            <a:avLst/>
          </a:prstGeom>
          <a:solidFill>
            <a:srgbClr val="5F9378"/>
          </a:solidFill>
        </p:spPr>
        <p:txBody>
          <a:bodyPr wrap="square">
            <a:spAutoFit/>
          </a:bodyPr>
          <a:lstStyle/>
          <a:p>
            <a:pPr algn="just"/>
            <a:r>
              <a:rPr lang="en-IN" dirty="0">
                <a:solidFill>
                  <a:srgbClr val="E8F97F"/>
                </a:solidFill>
                <a:latin typeface="Arial" panose="020B0604020202020204" pitchFamily="34" charset="0"/>
                <a:cs typeface="Arial" panose="020B0604020202020204" pitchFamily="34" charset="0"/>
              </a:rPr>
              <a:t>First, you specify the name of the stored function after CREATE FUNCTION clause. Second, you list all parameters of the stored function inside the parentheses. </a:t>
            </a:r>
          </a:p>
          <a:p>
            <a:pPr algn="just"/>
            <a:r>
              <a:rPr lang="en-IN" sz="2000" dirty="0">
                <a:solidFill>
                  <a:srgbClr val="FFFF00"/>
                </a:solidFill>
                <a:latin typeface="Arial" panose="020B0604020202020204" pitchFamily="34" charset="0"/>
                <a:cs typeface="Arial" panose="020B0604020202020204" pitchFamily="34" charset="0"/>
              </a:rPr>
              <a:t>By default, all parameters are IN parameters. You cannot specify IN , OUT or INOUT modifiers to the parameters.</a:t>
            </a:r>
            <a:endParaRPr lang="en-IN" sz="1600" dirty="0">
              <a:solidFill>
                <a:srgbClr val="FFFF00"/>
              </a:solidFill>
              <a:latin typeface="Arial" panose="020B0604020202020204" pitchFamily="34" charset="0"/>
              <a:cs typeface="Arial" panose="020B0604020202020204" pitchFamily="34" charset="0"/>
            </a:endParaRPr>
          </a:p>
        </p:txBody>
      </p:sp>
      <p:sp>
        <p:nvSpPr>
          <p:cNvPr id="4" name="Rectangle 3"/>
          <p:cNvSpPr/>
          <p:nvPr/>
        </p:nvSpPr>
        <p:spPr>
          <a:xfrm>
            <a:off x="152400" y="3581400"/>
            <a:ext cx="8839200" cy="984885"/>
          </a:xfrm>
          <a:prstGeom prst="rect">
            <a:avLst/>
          </a:prstGeom>
          <a:solidFill>
            <a:srgbClr val="5F9378"/>
          </a:solidFill>
        </p:spPr>
        <p:txBody>
          <a:bodyPr wrap="square">
            <a:spAutoFit/>
          </a:bodyPr>
          <a:lstStyle/>
          <a:p>
            <a:pPr algn="just"/>
            <a:r>
              <a:rPr lang="en-IN" dirty="0">
                <a:solidFill>
                  <a:srgbClr val="E8F97F"/>
                </a:solidFill>
                <a:latin typeface="Arial" panose="020B0604020202020204" pitchFamily="34" charset="0"/>
                <a:cs typeface="Arial" panose="020B0604020202020204" pitchFamily="34" charset="0"/>
              </a:rPr>
              <a:t>The </a:t>
            </a:r>
            <a:r>
              <a:rPr lang="en-IN" sz="2000" dirty="0">
                <a:solidFill>
                  <a:srgbClr val="FFFF00"/>
                </a:solidFill>
                <a:latin typeface="Arial" panose="020B0604020202020204" pitchFamily="34" charset="0"/>
                <a:cs typeface="Arial" panose="020B0604020202020204" pitchFamily="34" charset="0"/>
              </a:rPr>
              <a:t>RETURNS</a:t>
            </a:r>
            <a:r>
              <a:rPr lang="en-IN" sz="1600" dirty="0">
                <a:solidFill>
                  <a:srgbClr val="E8F97F"/>
                </a:solidFill>
                <a:latin typeface="Arial" panose="020B0604020202020204" pitchFamily="34" charset="0"/>
                <a:cs typeface="Arial" panose="020B0604020202020204" pitchFamily="34" charset="0"/>
              </a:rPr>
              <a:t> </a:t>
            </a:r>
            <a:r>
              <a:rPr lang="en-IN" dirty="0">
                <a:solidFill>
                  <a:srgbClr val="E8F97F"/>
                </a:solidFill>
                <a:latin typeface="Arial" panose="020B0604020202020204" pitchFamily="34" charset="0"/>
                <a:cs typeface="Arial" panose="020B0604020202020204" pitchFamily="34" charset="0"/>
              </a:rPr>
              <a:t>clause may be specified </a:t>
            </a:r>
            <a:r>
              <a:rPr lang="en-IN" i="1" dirty="0">
                <a:solidFill>
                  <a:srgbClr val="FFFF00"/>
                </a:solidFill>
                <a:latin typeface="Arial" panose="020B0604020202020204" pitchFamily="34" charset="0"/>
                <a:cs typeface="Arial" panose="020B0604020202020204" pitchFamily="34" charset="0"/>
              </a:rPr>
              <a:t>only for a FUNCTION</a:t>
            </a:r>
            <a:r>
              <a:rPr lang="en-IN" dirty="0">
                <a:solidFill>
                  <a:srgbClr val="E8F97F"/>
                </a:solidFill>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solidFill>
                  <a:srgbClr val="FFFF00"/>
                </a:solidFill>
                <a:latin typeface="Arial" panose="020B0604020202020204" pitchFamily="34" charset="0"/>
                <a:cs typeface="Arial" panose="020B0604020202020204" pitchFamily="34" charset="0"/>
              </a:rPr>
              <a:t>RETURN</a:t>
            </a:r>
            <a:r>
              <a:rPr lang="en-IN" dirty="0">
                <a:solidFill>
                  <a:srgbClr val="E8F97F"/>
                </a:solidFill>
                <a:latin typeface="Arial" panose="020B0604020202020204" pitchFamily="34" charset="0"/>
                <a:cs typeface="Arial" panose="020B0604020202020204" pitchFamily="34" charset="0"/>
              </a:rPr>
              <a:t> value statement.</a:t>
            </a:r>
          </a:p>
        </p:txBody>
      </p:sp>
      <p:sp>
        <p:nvSpPr>
          <p:cNvPr id="5" name="Rectangle 4"/>
          <p:cNvSpPr/>
          <p:nvPr/>
        </p:nvSpPr>
        <p:spPr>
          <a:xfrm>
            <a:off x="152400" y="5023485"/>
            <a:ext cx="8763000" cy="1477328"/>
          </a:xfrm>
          <a:prstGeom prst="rect">
            <a:avLst/>
          </a:prstGeom>
        </p:spPr>
        <p:txBody>
          <a:bodyPr wrap="square">
            <a:spAutoFit/>
          </a:bodyPr>
          <a:lstStyle/>
          <a:p>
            <a:r>
              <a:rPr lang="en-IN" dirty="0">
                <a:solidFill>
                  <a:srgbClr val="FF0000"/>
                </a:solidFill>
              </a:rPr>
              <a:t>Note:</a:t>
            </a:r>
            <a:r>
              <a:rPr lang="en-IN" dirty="0"/>
              <a:t> ERROR 1415 (0A000): Not allowed to return a result set from a function</a:t>
            </a:r>
          </a:p>
          <a:p>
            <a:endParaRPr lang="en-IN" dirty="0"/>
          </a:p>
          <a:p>
            <a:r>
              <a:rPr lang="en-IN" dirty="0"/>
              <a:t> </a:t>
            </a:r>
            <a:r>
              <a:rPr lang="en-IN" dirty="0">
                <a:solidFill>
                  <a:srgbClr val="FF0000"/>
                </a:solidFill>
              </a:rPr>
              <a:t>SELECT "Hello World";             </a:t>
            </a:r>
            <a:r>
              <a:rPr lang="en-IN" dirty="0">
                <a:solidFill>
                  <a:srgbClr val="92D050"/>
                </a:solidFill>
              </a:rPr>
              <a:t>// will not work in FUNCTION</a:t>
            </a:r>
          </a:p>
          <a:p>
            <a:r>
              <a:rPr lang="en-IN" dirty="0"/>
              <a:t> SELECT "Hello World" into x;   </a:t>
            </a:r>
            <a:r>
              <a:rPr lang="en-IN" dirty="0">
                <a:solidFill>
                  <a:srgbClr val="92D050"/>
                </a:solidFill>
              </a:rPr>
              <a:t>// will work in FUNCTION</a:t>
            </a:r>
          </a:p>
          <a:p>
            <a:endParaRPr lang="en-IN" dirty="0"/>
          </a:p>
        </p:txBody>
      </p:sp>
      <p:sp>
        <p:nvSpPr>
          <p:cNvPr id="6" name="Rectangle 5"/>
          <p:cNvSpPr/>
          <p:nvPr/>
        </p:nvSpPr>
        <p:spPr>
          <a:xfrm>
            <a:off x="142844" y="1600130"/>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Tree>
    <p:extLst>
      <p:ext uri="{BB962C8B-B14F-4D97-AF65-F5344CB8AC3E}">
        <p14:creationId xmlns:p14="http://schemas.microsoft.com/office/powerpoint/2010/main" val="645071376"/>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User Defined Function </a:t>
            </a:r>
            <a:r>
              <a:rPr lang="en-IN" sz="3200" b="1" i="1">
                <a:solidFill>
                  <a:srgbClr val="FFFF00"/>
                </a:solidFill>
                <a:latin typeface="Arial" pitchFamily="34" charset="0"/>
                <a:cs typeface="Arial" pitchFamily="34" charset="0"/>
              </a:rPr>
              <a:t>- Examples</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76200" y="767477"/>
            <a:ext cx="89916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1001;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76200" y="3510677"/>
            <a:ext cx="89916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functionName(para1 varchar(12))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total int default 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sum(sal) into total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(total);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User Defined Function </a:t>
            </a:r>
            <a:r>
              <a:rPr lang="en-IN" sz="3200" b="1" i="1">
                <a:solidFill>
                  <a:srgbClr val="FFFF00"/>
                </a:solidFill>
                <a:latin typeface="Arial" pitchFamily="34" charset="0"/>
                <a:cs typeface="Arial" pitchFamily="34" charset="0"/>
              </a:rPr>
              <a:t>- Examples</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76200" y="767477"/>
            <a:ext cx="89916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max(deptno) + 1 into x  from dept;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User Defined Function </a:t>
            </a:r>
            <a:r>
              <a:rPr lang="en-IN" sz="3200" b="1" i="1">
                <a:solidFill>
                  <a:srgbClr val="FFFF00"/>
                </a:solidFill>
                <a:latin typeface="Arial" pitchFamily="34" charset="0"/>
                <a:cs typeface="Arial" pitchFamily="34" charset="0"/>
              </a:rPr>
              <a:t>- Examples</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76200" y="762000"/>
            <a:ext cx="8991600"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functionName(no int) returns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56056819"/>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3" name="Rectangle 2"/>
          <p:cNvSpPr/>
          <p:nvPr/>
        </p:nvSpPr>
        <p:spPr>
          <a:xfrm>
            <a:off x="152400" y="152400"/>
            <a:ext cx="8839200" cy="1323439"/>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trigger or database trigger is a stored program executed automatically to respond to a specific event e.g., INSERT, UPDATE or DELETE occurred in a table. The database trigger is powerful tool for protecting the integrity of the data in MySQL databases.</a:t>
            </a:r>
          </a:p>
        </p:txBody>
      </p:sp>
      <p:sp>
        <p:nvSpPr>
          <p:cNvPr id="4" name="Rectangle 3"/>
          <p:cNvSpPr/>
          <p:nvPr/>
        </p:nvSpPr>
        <p:spPr>
          <a:xfrm>
            <a:off x="76200" y="3697069"/>
            <a:ext cx="8991600" cy="1323439"/>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The trigger is always associated with the table named tbl_name, which must refer to a permanent table. You cannot associate a trigger with a TEMPORARY table or a VIEW. If you drop a table, any triggers for the table are also dropped.</a:t>
            </a:r>
          </a:p>
        </p:txBody>
      </p:sp>
    </p:spTree>
    <p:extLst>
      <p:ext uri="{BB962C8B-B14F-4D97-AF65-F5344CB8AC3E}">
        <p14:creationId xmlns:p14="http://schemas.microsoft.com/office/powerpoint/2010/main" val="2024117397"/>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TRIGGER </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76200" y="1828800"/>
            <a:ext cx="8991600" cy="2308324"/>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CREATE TRIGGER trigger_name</a:t>
            </a:r>
          </a:p>
          <a:p>
            <a:pPr>
              <a:spcAft>
                <a:spcPts val="0"/>
              </a:spcAft>
            </a:pPr>
            <a:r>
              <a:rPr lang="en-IN" dirty="0">
                <a:solidFill>
                  <a:srgbClr val="0077AA"/>
                </a:solidFill>
                <a:latin typeface="Liberation Mono"/>
              </a:rPr>
              <a:t>    trigger_time trigger_event</a:t>
            </a:r>
          </a:p>
          <a:p>
            <a:pPr>
              <a:spcAft>
                <a:spcPts val="0"/>
              </a:spcAft>
            </a:pPr>
            <a:r>
              <a:rPr lang="en-IN" dirty="0">
                <a:solidFill>
                  <a:srgbClr val="0077AA"/>
                </a:solidFill>
                <a:latin typeface="Liberation Mono"/>
              </a:rPr>
              <a:t>    ON tbl_name FOR EACH ROW</a:t>
            </a:r>
          </a:p>
          <a:p>
            <a:pPr>
              <a:spcAft>
                <a:spcPts val="0"/>
              </a:spcAft>
            </a:pPr>
            <a:r>
              <a:rPr lang="en-IN" dirty="0">
                <a:solidFill>
                  <a:srgbClr val="0077AA"/>
                </a:solidFill>
                <a:latin typeface="Liberation Mono"/>
              </a:rPr>
              <a:t>    trigger_body</a:t>
            </a:r>
          </a:p>
          <a:p>
            <a:pPr>
              <a:spcAft>
                <a:spcPts val="0"/>
              </a:spcAft>
            </a:pPr>
            <a:endParaRPr lang="en-IN" dirty="0">
              <a:solidFill>
                <a:srgbClr val="0077AA"/>
              </a:solidFill>
              <a:latin typeface="Liberation Mono"/>
            </a:endParaRPr>
          </a:p>
          <a:p>
            <a:pPr>
              <a:spcAft>
                <a:spcPts val="0"/>
              </a:spcAft>
            </a:pPr>
            <a:r>
              <a:rPr lang="en-IN" dirty="0">
                <a:solidFill>
                  <a:srgbClr val="0077AA"/>
                </a:solidFill>
                <a:latin typeface="Liberation Mono"/>
              </a:rPr>
              <a:t>trigger_time: { BEFORE | AFTER }</a:t>
            </a:r>
          </a:p>
          <a:p>
            <a:pPr>
              <a:spcAft>
                <a:spcPts val="0"/>
              </a:spcAft>
            </a:pPr>
            <a:endParaRPr lang="en-IN" dirty="0">
              <a:solidFill>
                <a:srgbClr val="0077AA"/>
              </a:solidFill>
              <a:latin typeface="Liberation Mono"/>
            </a:endParaRPr>
          </a:p>
          <a:p>
            <a:pPr>
              <a:spcAft>
                <a:spcPts val="0"/>
              </a:spcAft>
            </a:pPr>
            <a:r>
              <a:rPr lang="en-IN" dirty="0">
                <a:solidFill>
                  <a:srgbClr val="0077AA"/>
                </a:solidFill>
                <a:latin typeface="Liberation Mono"/>
              </a:rPr>
              <a:t>trigger_event: { INSERT | UPDATE | DELETE }</a:t>
            </a:r>
          </a:p>
        </p:txBody>
      </p:sp>
      <p:sp>
        <p:nvSpPr>
          <p:cNvPr id="6" name="Rectangle 5"/>
          <p:cNvSpPr/>
          <p:nvPr/>
        </p:nvSpPr>
        <p:spPr>
          <a:xfrm>
            <a:off x="76200" y="838200"/>
            <a:ext cx="8991600" cy="923330"/>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r>
              <a:rPr lang="en-US" b="1" dirty="0">
                <a:latin typeface="Arial" panose="020B0604020202020204" pitchFamily="34" charset="0"/>
                <a:cs typeface="Arial" panose="020B0604020202020204" pitchFamily="34" charset="0"/>
              </a:rPr>
              <a:t>You cannot associate a trigger with a TEMPORARY table or a VIEW.</a:t>
            </a:r>
          </a:p>
        </p:txBody>
      </p:sp>
      <p:sp>
        <p:nvSpPr>
          <p:cNvPr id="7" name="Rectangle 6"/>
          <p:cNvSpPr/>
          <p:nvPr/>
        </p:nvSpPr>
        <p:spPr>
          <a:xfrm>
            <a:off x="152400" y="4736068"/>
            <a:ext cx="8839200" cy="369332"/>
          </a:xfrm>
          <a:prstGeom prst="rect">
            <a:avLst/>
          </a:prstGeom>
          <a:solidFill>
            <a:schemeClr val="bg1"/>
          </a:solidFill>
        </p:spPr>
        <p:txBody>
          <a:bodyPr wrap="square">
            <a:spAutoFit/>
          </a:bodyPr>
          <a:lstStyle/>
          <a:p>
            <a:r>
              <a:rPr lang="en-IN" dirty="0">
                <a:solidFill>
                  <a:srgbClr val="0077AA"/>
                </a:solidFill>
                <a:latin typeface="Liberation Mono"/>
              </a:rPr>
              <a:t>SHOW CREATE TRIGGER trigger_name</a:t>
            </a:r>
          </a:p>
        </p:txBody>
      </p:sp>
      <p:sp>
        <p:nvSpPr>
          <p:cNvPr id="2" name="Rectangle 1"/>
          <p:cNvSpPr/>
          <p:nvPr/>
        </p:nvSpPr>
        <p:spPr>
          <a:xfrm>
            <a:off x="163286" y="5410200"/>
            <a:ext cx="5704114"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228600" y="344269"/>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55575" y="1001486"/>
            <a:ext cx="8912225" cy="5078313"/>
          </a:xfrm>
          <a:prstGeom prst="rect">
            <a:avLst/>
          </a:prstGeom>
        </p:spPr>
        <p:txBody>
          <a:bodyPr wrap="square">
            <a:spAutoFit/>
          </a:bodyPr>
          <a:lstStyle/>
          <a:p>
            <a:r>
              <a:rPr lang="en-US" dirty="0">
                <a:solidFill>
                  <a:srgbClr val="0089A4"/>
                </a:solidFill>
                <a:latin typeface="Gentium Basic"/>
              </a:rPr>
              <a:t>1</a:t>
            </a:r>
            <a:r>
              <a:rPr lang="en-US" b="1" dirty="0">
                <a:solidFill>
                  <a:srgbClr val="0089A4"/>
                </a:solidFill>
                <a:latin typeface="Gentium Basic"/>
              </a:rPr>
              <a:t>. Candidate Key</a:t>
            </a:r>
            <a:r>
              <a:rPr lang="en-US" dirty="0">
                <a:solidFill>
                  <a:srgbClr val="0089A4"/>
                </a:solidFill>
                <a:latin typeface="Gentium Basic"/>
              </a:rPr>
              <a:t>: are individual columns in a table that qualifies for uniqueness of all the rows. Here in Employee table EmployeeID &amp; SSN are Candidate keys.</a:t>
            </a:r>
          </a:p>
          <a:p>
            <a:endParaRPr lang="en-US" dirty="0">
              <a:solidFill>
                <a:srgbClr val="0089A4"/>
              </a:solidFill>
              <a:latin typeface="Gentium Basic"/>
            </a:endParaRPr>
          </a:p>
          <a:p>
            <a:r>
              <a:rPr lang="en-US" dirty="0">
                <a:solidFill>
                  <a:srgbClr val="0089A4"/>
                </a:solidFill>
                <a:latin typeface="Gentium Basic"/>
              </a:rPr>
              <a:t>2. </a:t>
            </a:r>
            <a:r>
              <a:rPr lang="en-US" b="1" dirty="0">
                <a:solidFill>
                  <a:srgbClr val="0089A4"/>
                </a:solidFill>
                <a:latin typeface="Gentium Basic"/>
              </a:rPr>
              <a:t>Primary Key</a:t>
            </a:r>
            <a:r>
              <a:rPr lang="en-US" dirty="0">
                <a:solidFill>
                  <a:srgbClr val="0089A4"/>
                </a:solidFill>
                <a:latin typeface="Gentium Basic"/>
              </a:rPr>
              <a:t>: is the columns you choose to maintain uniqueness in a table. Here in Employee table you can choose either EmployeeID or SSN columns, EmployeeID is preferable choice, as SSN is a secure value.</a:t>
            </a:r>
          </a:p>
          <a:p>
            <a:endParaRPr lang="en-US" dirty="0">
              <a:solidFill>
                <a:srgbClr val="0089A4"/>
              </a:solidFill>
              <a:latin typeface="Gentium Basic"/>
            </a:endParaRPr>
          </a:p>
          <a:p>
            <a:r>
              <a:rPr lang="en-US" dirty="0">
                <a:solidFill>
                  <a:srgbClr val="0089A4"/>
                </a:solidFill>
                <a:latin typeface="Gentium Basic"/>
              </a:rPr>
              <a:t>3. </a:t>
            </a:r>
            <a:r>
              <a:rPr lang="en-US" b="1" dirty="0">
                <a:solidFill>
                  <a:srgbClr val="0089A4"/>
                </a:solidFill>
                <a:latin typeface="Gentium Basic"/>
              </a:rPr>
              <a:t>Alternate Key</a:t>
            </a:r>
            <a:r>
              <a:rPr lang="en-US" dirty="0">
                <a:solidFill>
                  <a:srgbClr val="0089A4"/>
                </a:solidFill>
                <a:latin typeface="Gentium Basic"/>
              </a:rPr>
              <a:t>: Candidate column other the Primary column, like if EmployeeID is PK then SSN would be the Alternate key.</a:t>
            </a:r>
          </a:p>
          <a:p>
            <a:endParaRPr lang="en-US" dirty="0">
              <a:solidFill>
                <a:srgbClr val="0089A4"/>
              </a:solidFill>
              <a:latin typeface="Gentium Basic"/>
            </a:endParaRPr>
          </a:p>
          <a:p>
            <a:r>
              <a:rPr lang="en-US" dirty="0">
                <a:solidFill>
                  <a:srgbClr val="0089A4"/>
                </a:solidFill>
                <a:latin typeface="Gentium Basic"/>
              </a:rPr>
              <a:t>4. </a:t>
            </a:r>
            <a:r>
              <a:rPr lang="en-US" b="1" dirty="0">
                <a:solidFill>
                  <a:srgbClr val="0089A4"/>
                </a:solidFill>
                <a:latin typeface="Gentium Basic"/>
              </a:rPr>
              <a:t>Super Key</a:t>
            </a:r>
            <a:r>
              <a:rPr lang="en-US" dirty="0">
                <a:solidFill>
                  <a:srgbClr val="0089A4"/>
                </a:solidFill>
                <a:latin typeface="Gentium Basic"/>
              </a:rPr>
              <a:t>: If you add any other column/attribute to a Primary Key then it become a super key, like EmployeeID + FullName is a Super Key.</a:t>
            </a:r>
          </a:p>
          <a:p>
            <a:endParaRPr lang="en-US" dirty="0">
              <a:solidFill>
                <a:srgbClr val="0089A4"/>
              </a:solidFill>
              <a:latin typeface="Gentium Basic"/>
            </a:endParaRPr>
          </a:p>
          <a:p>
            <a:r>
              <a:rPr lang="en-US" dirty="0">
                <a:solidFill>
                  <a:srgbClr val="0089A4"/>
                </a:solidFill>
                <a:latin typeface="Gentium Basic"/>
              </a:rPr>
              <a:t>5. </a:t>
            </a:r>
            <a:r>
              <a:rPr lang="en-US" b="1" dirty="0">
                <a:solidFill>
                  <a:srgbClr val="0089A4"/>
                </a:solidFill>
                <a:latin typeface="Gentium Basic"/>
              </a:rPr>
              <a:t>Composite Key</a:t>
            </a:r>
            <a:r>
              <a:rPr lang="en-US" dirty="0">
                <a:solidFill>
                  <a:srgbClr val="0089A4"/>
                </a:solidFill>
                <a:latin typeface="Gentium Basic"/>
              </a:rPr>
              <a:t>: If a table do not have any single column that qualifies for a Candidate key, then you have to select 2 or more columns to make a row unique. Like if there is no EmployeeID or SSN columns, then you can make FullName + DateOfBirth as Composite primary Key. But still there can be a narrow chance of duplicate row.</a:t>
            </a:r>
          </a:p>
        </p:txBody>
      </p:sp>
      <p:sp>
        <p:nvSpPr>
          <p:cNvPr id="7" name="Rectangle 6"/>
          <p:cNvSpPr/>
          <p:nvPr/>
        </p:nvSpPr>
        <p:spPr>
          <a:xfrm>
            <a:off x="76200" y="71414"/>
            <a:ext cx="7639072" cy="430887"/>
          </a:xfrm>
          <a:prstGeom prst="rect">
            <a:avLst/>
          </a:prstGeom>
          <a:solidFill>
            <a:schemeClr val="accent5">
              <a:lumMod val="20000"/>
              <a:lumOff val="80000"/>
            </a:schemeClr>
          </a:solidFill>
        </p:spPr>
        <p:txBody>
          <a:bodyPr wrap="square">
            <a:spAutoFit/>
          </a:bodyPr>
          <a:lstStyle/>
          <a:p>
            <a:r>
              <a:rPr lang="en-US" sz="2200" b="1" dirty="0">
                <a:solidFill>
                  <a:schemeClr val="accent4">
                    <a:lumMod val="50000"/>
                  </a:schemeClr>
                </a:solidFill>
                <a:latin typeface="Gentium Basic"/>
              </a:rPr>
              <a:t>Employee (EmployeeID, FullName, SSN, DateOfBirth)</a:t>
            </a:r>
          </a:p>
        </p:txBody>
      </p:sp>
    </p:spTree>
    <p:extLst>
      <p:ext uri="{BB962C8B-B14F-4D97-AF65-F5344CB8AC3E}">
        <p14:creationId xmlns:p14="http://schemas.microsoft.com/office/powerpoint/2010/main" val="1065837352"/>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TRIGGER</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20868" y="685800"/>
            <a:ext cx="8915400" cy="5078313"/>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What is trigger_time  and  trigger_event ?</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2260699"/>
            <a:ext cx="8839200" cy="2616101"/>
          </a:xfrm>
          <a:prstGeom prst="rect">
            <a:avLst/>
          </a:prstGeom>
        </p:spPr>
        <p:txBody>
          <a:bodyPr wrap="square">
            <a:spAutoFit/>
          </a:bodyPr>
          <a:lstStyle/>
          <a:p>
            <a:pPr algn="just"/>
            <a:r>
              <a:rPr lang="en-IN" b="1" dirty="0">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The trigger activates whenever a new row is inserted into the table; for example</a:t>
            </a:r>
            <a:r>
              <a:rPr lang="en-IN" b="1" dirty="0">
                <a:latin typeface="Arial" panose="020B0604020202020204" pitchFamily="34" charset="0"/>
                <a:cs typeface="Arial" panose="020B0604020202020204" pitchFamily="34" charset="0"/>
              </a:rPr>
              <a:t>, through INSERT, LOAD DATA, and REPLACE statements.</a:t>
            </a:r>
          </a:p>
          <a:p>
            <a:pPr algn="just"/>
            <a:endParaRPr lang="en-IN" sz="1000" dirty="0">
              <a:latin typeface="Arial" panose="020B0604020202020204" pitchFamily="34" charset="0"/>
              <a:cs typeface="Arial" panose="020B0604020202020204" pitchFamily="34" charset="0"/>
            </a:endParaRPr>
          </a:p>
          <a:p>
            <a:pPr algn="just"/>
            <a:r>
              <a:rPr lang="en-IN" b="1" dirty="0">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The trigger activates whenever a row is modified; for example, </a:t>
            </a:r>
            <a:r>
              <a:rPr lang="en-IN" b="1" dirty="0">
                <a:latin typeface="Arial" panose="020B0604020202020204" pitchFamily="34" charset="0"/>
                <a:cs typeface="Arial" panose="020B0604020202020204" pitchFamily="34" charset="0"/>
              </a:rPr>
              <a:t>through UPDATE statements.</a:t>
            </a:r>
          </a:p>
          <a:p>
            <a:pPr algn="just"/>
            <a:endParaRPr lang="en-IN" sz="1000" b="1" dirty="0">
              <a:latin typeface="Arial" panose="020B0604020202020204" pitchFamily="34" charset="0"/>
              <a:cs typeface="Arial" panose="020B0604020202020204" pitchFamily="34" charset="0"/>
            </a:endParaRPr>
          </a:p>
          <a:p>
            <a:pPr algn="just"/>
            <a:r>
              <a:rPr lang="en-IN" b="1" dirty="0">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The trigger activates whenever a row is deleted from the table; for example, </a:t>
            </a:r>
            <a:r>
              <a:rPr lang="en-IN" b="1" dirty="0">
                <a:latin typeface="Arial" panose="020B0604020202020204" pitchFamily="34" charset="0"/>
                <a:cs typeface="Arial" panose="020B0604020202020204" pitchFamily="34" charset="0"/>
              </a:rPr>
              <a:t>through DELETE and REPLACE statements.</a:t>
            </a:r>
            <a:r>
              <a:rPr lang="en-IN" dirty="0">
                <a:latin typeface="Arial" panose="020B0604020202020204" pitchFamily="34" charset="0"/>
                <a:cs typeface="Arial" panose="020B0604020202020204" pitchFamily="34" charset="0"/>
              </a:rPr>
              <a:t> DROP TABLE and TRUNCATE TABLE statements on the table do not activate this trigger, because they do not use DELETE. Dropping a partition does not activate DELETE triggers, either.</a:t>
            </a:r>
          </a:p>
        </p:txBody>
      </p:sp>
      <p:sp>
        <p:nvSpPr>
          <p:cNvPr id="5" name="Rectangle 4"/>
          <p:cNvSpPr/>
          <p:nvPr/>
        </p:nvSpPr>
        <p:spPr>
          <a:xfrm>
            <a:off x="152400" y="838200"/>
            <a:ext cx="8839200" cy="646331"/>
          </a:xfrm>
          <a:prstGeom prst="rect">
            <a:avLst/>
          </a:prstGeom>
        </p:spPr>
        <p:txBody>
          <a:bodyPr wrap="square">
            <a:spAutoFit/>
          </a:bodyPr>
          <a:lstStyle/>
          <a:p>
            <a:pPr algn="just"/>
            <a:r>
              <a:rPr lang="en-US" b="1" dirty="0">
                <a:latin typeface="Arial" panose="020B0604020202020204" pitchFamily="34" charset="0"/>
                <a:cs typeface="Arial" panose="020B0604020202020204" pitchFamily="34" charset="0"/>
              </a:rPr>
              <a:t>trigger_time</a:t>
            </a:r>
            <a:r>
              <a:rPr lang="en-US" dirty="0">
                <a:latin typeface="Arial" panose="020B0604020202020204" pitchFamily="34" charset="0"/>
                <a:cs typeface="Arial" panose="020B0604020202020204" pitchFamily="34" charset="0"/>
              </a:rPr>
              <a:t> : trigger_time is the trigger action time. It can be </a:t>
            </a:r>
            <a:r>
              <a:rPr lang="en-US" b="1" dirty="0">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to indicate that the trigger activates before or after each row to be modified.</a:t>
            </a:r>
          </a:p>
        </p:txBody>
      </p:sp>
      <p:sp>
        <p:nvSpPr>
          <p:cNvPr id="6" name="Rectangle 5"/>
          <p:cNvSpPr/>
          <p:nvPr/>
        </p:nvSpPr>
        <p:spPr>
          <a:xfrm>
            <a:off x="152400" y="1737956"/>
            <a:ext cx="8839200" cy="369332"/>
          </a:xfrm>
          <a:prstGeom prst="rect">
            <a:avLst/>
          </a:prstGeom>
        </p:spPr>
        <p:txBody>
          <a:bodyPr wrap="square">
            <a:spAutoFit/>
          </a:bodyPr>
          <a:lstStyle/>
          <a:p>
            <a:r>
              <a:rPr lang="en-US" b="1" dirty="0">
                <a:latin typeface="Arial" panose="020B0604020202020204" pitchFamily="34" charset="0"/>
                <a:cs typeface="Arial" panose="020B0604020202020204" pitchFamily="34" charset="0"/>
              </a:rPr>
              <a:t>trigger_event</a:t>
            </a:r>
            <a:r>
              <a:rPr lang="en-US" dirty="0">
                <a:latin typeface="Arial" panose="020B0604020202020204" pitchFamily="34" charset="0"/>
                <a:cs typeface="Arial" panose="020B0604020202020204" pitchFamily="34" charset="0"/>
              </a:rPr>
              <a:t> : trigger_event indicates the kind of operation that activates the trigger.</a:t>
            </a:r>
          </a:p>
        </p:txBody>
      </p:sp>
    </p:spTree>
    <p:extLst>
      <p:ext uri="{BB962C8B-B14F-4D97-AF65-F5344CB8AC3E}">
        <p14:creationId xmlns:p14="http://schemas.microsoft.com/office/powerpoint/2010/main" val="2722119115"/>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BEFORE and AFTER</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228600" y="990600"/>
            <a:ext cx="8686800" cy="3139321"/>
          </a:xfrm>
          <a:prstGeom prst="rect">
            <a:avLst/>
          </a:prstGeom>
        </p:spPr>
        <p:txBody>
          <a:bodyPr wrap="square">
            <a:spAutoFit/>
          </a:bodyPr>
          <a:lstStyle/>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NEW and OLD</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OLD</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NEW</a:t>
            </a:r>
            <a:r>
              <a:rPr lang="en-IN" dirty="0">
                <a:latin typeface="Arial" panose="020B0604020202020204" pitchFamily="34" charset="0"/>
                <a:cs typeface="Arial" panose="020B0604020202020204" pitchFamily="34" charset="0"/>
              </a:rPr>
              <a:t> keywords enable you to access columns in the rows affected by a trigger. </a:t>
            </a:r>
            <a:r>
              <a:rPr lang="en-IN" b="1" dirty="0">
                <a:latin typeface="Arial" panose="020B0604020202020204" pitchFamily="34" charset="0"/>
                <a:cs typeface="Arial" panose="020B0604020202020204" pitchFamily="34" charset="0"/>
              </a:rPr>
              <a:t>OLD</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NEW</a:t>
            </a:r>
            <a:r>
              <a:rPr lang="en-IN" dirty="0">
                <a:latin typeface="Arial" panose="020B0604020202020204" pitchFamily="34" charset="0"/>
                <a:cs typeface="Arial" panose="020B0604020202020204" pitchFamily="34" charset="0"/>
              </a:rPr>
              <a:t> are MySQL extensions to triggers; they are not case sensitive.</a:t>
            </a:r>
            <a:endParaRPr lang="en-US" dirty="0">
              <a:latin typeface="Arial" panose="020B0604020202020204" pitchFamily="34" charset="0"/>
              <a:cs typeface="Arial" panose="020B0604020202020204" pitchFamily="34" charset="0"/>
            </a:endParaRPr>
          </a:p>
        </p:txBody>
      </p:sp>
      <p:sp>
        <p:nvSpPr>
          <p:cNvPr id="7" name="Rectangle 6"/>
          <p:cNvSpPr/>
          <p:nvPr/>
        </p:nvSpPr>
        <p:spPr>
          <a:xfrm>
            <a:off x="76200" y="1688068"/>
            <a:ext cx="8991600" cy="646331"/>
          </a:xfrm>
          <a:prstGeom prst="rect">
            <a:avLst/>
          </a:prstGeom>
          <a:solidFill>
            <a:srgbClr val="5F9378"/>
          </a:solidFill>
        </p:spPr>
        <p:txBody>
          <a:bodyPr wrap="square">
            <a:spAutoFit/>
          </a:bodyPr>
          <a:lstStyle/>
          <a:p>
            <a:pPr algn="just"/>
            <a:r>
              <a:rPr lang="en-IN" dirty="0">
                <a:solidFill>
                  <a:srgbClr val="E8F97F"/>
                </a:solidFill>
                <a:latin typeface="Arial" panose="020B0604020202020204" pitchFamily="34"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76200" y="2630269"/>
            <a:ext cx="8991600" cy="1723549"/>
          </a:xfrm>
          <a:prstGeom prst="rect">
            <a:avLst/>
          </a:prstGeom>
        </p:spPr>
        <p:txBody>
          <a:bodyPr wrap="square">
            <a:spAutoFit/>
          </a:bodyPr>
          <a:lstStyle/>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an INSERT trigger, only </a:t>
            </a:r>
            <a:r>
              <a:rPr lang="en-IN" b="1" dirty="0">
                <a:latin typeface="Arial" panose="020B0604020202020204" pitchFamily="34" charset="0"/>
                <a:cs typeface="Arial" panose="020B0604020202020204" pitchFamily="34" charset="0"/>
              </a:rPr>
              <a:t>NEW.col_name</a:t>
            </a:r>
            <a:r>
              <a:rPr lang="en-IN" dirty="0">
                <a:latin typeface="Arial" panose="020B0604020202020204" pitchFamily="34" charset="0"/>
                <a:cs typeface="Arial" panose="020B0604020202020204" pitchFamily="34" charset="0"/>
              </a:rPr>
              <a:t> can be used; there is no </a:t>
            </a:r>
            <a:r>
              <a:rPr lang="en-IN" b="1" dirty="0">
                <a:latin typeface="Arial" panose="020B0604020202020204" pitchFamily="34" charset="0"/>
                <a:cs typeface="Arial" panose="020B0604020202020204" pitchFamily="34" charset="0"/>
              </a:rPr>
              <a:t>OLD </a:t>
            </a:r>
            <a:r>
              <a:rPr lang="en-IN" dirty="0">
                <a:latin typeface="Arial" panose="020B0604020202020204" pitchFamily="34" charset="0"/>
                <a:cs typeface="Arial" panose="020B0604020202020204" pitchFamily="34" charset="0"/>
              </a:rPr>
              <a:t>row. </a:t>
            </a:r>
          </a:p>
          <a:p>
            <a:pPr marL="285750" indent="-285750" algn="just">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 DELETE trigger, only </a:t>
            </a:r>
            <a:r>
              <a:rPr lang="en-IN" b="1" dirty="0">
                <a:latin typeface="Arial" panose="020B0604020202020204" pitchFamily="34" charset="0"/>
                <a:cs typeface="Arial" panose="020B0604020202020204" pitchFamily="34" charset="0"/>
              </a:rPr>
              <a:t>OLD.col_name</a:t>
            </a:r>
            <a:r>
              <a:rPr lang="en-IN" dirty="0">
                <a:latin typeface="Arial" panose="020B0604020202020204" pitchFamily="34" charset="0"/>
                <a:cs typeface="Arial" panose="020B0604020202020204" pitchFamily="34" charset="0"/>
              </a:rPr>
              <a:t> can be used; there is no </a:t>
            </a:r>
            <a:r>
              <a:rPr lang="en-IN" b="1" dirty="0">
                <a:latin typeface="Arial" panose="020B0604020202020204" pitchFamily="34" charset="0"/>
                <a:cs typeface="Arial" panose="020B0604020202020204" pitchFamily="34" charset="0"/>
              </a:rPr>
              <a:t>NEW </a:t>
            </a:r>
            <a:r>
              <a:rPr lang="en-IN" dirty="0">
                <a:latin typeface="Arial" panose="020B0604020202020204" pitchFamily="34" charset="0"/>
                <a:cs typeface="Arial" panose="020B0604020202020204" pitchFamily="34" charset="0"/>
              </a:rPr>
              <a:t>row. </a:t>
            </a:r>
          </a:p>
          <a:p>
            <a:pPr marL="285750" indent="-285750" algn="just">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an UPDATE trigger, you can use </a:t>
            </a:r>
            <a:r>
              <a:rPr lang="en-IN" b="1" dirty="0">
                <a:latin typeface="Arial" panose="020B0604020202020204" pitchFamily="34" charset="0"/>
                <a:cs typeface="Arial" panose="020B0604020202020204" pitchFamily="34" charset="0"/>
              </a:rPr>
              <a:t>OLD.col_name</a:t>
            </a:r>
            <a:r>
              <a:rPr lang="en-IN" dirty="0">
                <a:latin typeface="Arial" panose="020B0604020202020204" pitchFamily="34" charset="0"/>
                <a:cs typeface="Arial" panose="020B0604020202020204" pitchFamily="34" charset="0"/>
              </a:rPr>
              <a:t> to refer to the columns of a row before it is updated and </a:t>
            </a:r>
            <a:r>
              <a:rPr lang="en-IN" b="1" dirty="0">
                <a:latin typeface="Arial" panose="020B0604020202020204" pitchFamily="34" charset="0"/>
                <a:cs typeface="Arial" panose="020B0604020202020204" pitchFamily="34" charset="0"/>
              </a:rPr>
              <a:t>NEW.col_name</a:t>
            </a:r>
            <a:r>
              <a:rPr lang="en-IN" dirty="0">
                <a:latin typeface="Arial" panose="020B0604020202020204" pitchFamily="34" charset="0"/>
                <a:cs typeface="Arial" panose="020B0604020202020204" pitchFamily="34" charset="0"/>
              </a:rPr>
              <a:t> to refer to the columns of the row after it is updated.</a:t>
            </a:r>
            <a:endParaRPr lang="en-US" dirty="0">
              <a:latin typeface="Arial" panose="020B0604020202020204" pitchFamily="34" charset="0"/>
              <a:cs typeface="Arial" panose="020B0604020202020204" pitchFamily="34" charset="0"/>
            </a:endParaRPr>
          </a:p>
        </p:txBody>
      </p:sp>
      <p:sp>
        <p:nvSpPr>
          <p:cNvPr id="2" name="Rectangle 1"/>
          <p:cNvSpPr/>
          <p:nvPr/>
        </p:nvSpPr>
        <p:spPr>
          <a:xfrm>
            <a:off x="228600" y="4419600"/>
            <a:ext cx="8763000" cy="1323439"/>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3581400" y="5867400"/>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NOTE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trigger cannot use the </a:t>
            </a:r>
            <a:r>
              <a:rPr lang="en-IN" b="1" i="1" dirty="0">
                <a:latin typeface="Arial" panose="020B0604020202020204" pitchFamily="34" charset="0"/>
                <a:cs typeface="Arial" panose="020B0604020202020204" pitchFamily="34" charset="0"/>
              </a:rPr>
              <a:t>CALL</a:t>
            </a:r>
            <a:r>
              <a:rPr lang="en-IN" dirty="0">
                <a:latin typeface="Arial" panose="020B0604020202020204" pitchFamily="34"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DROP TRIGGER </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152400" y="1881664"/>
            <a:ext cx="88392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DROP TRIGGER [IF EXISTS] [schema_name.]trigger_name</a:t>
            </a:r>
          </a:p>
        </p:txBody>
      </p:sp>
      <p:sp>
        <p:nvSpPr>
          <p:cNvPr id="6" name="Rectangle 5"/>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152400" y="2648129"/>
            <a:ext cx="88392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228600" y="3886200"/>
            <a:ext cx="8610600" cy="1200329"/>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228600" y="788075"/>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228600" y="31242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228600" y="2677886"/>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UPDATE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d1 values (old.dname, new.dname);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228600" y="4761361"/>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DELETE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(old.deptno, old.dname, old.loc, old.pwd,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228600" y="609600"/>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d1 values (new.deptno, new.dname, new.loc, new.pwd);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228600" y="3048000"/>
            <a:ext cx="86868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DATE_FORMAT (now(), '%W') = 'Wednesday'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228600" y="762000"/>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(new.deptno, new.dname, new.loc, new.pwd,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228600" y="762000"/>
            <a:ext cx="8686800"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new.dname = 'A'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'Apple';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'My error message';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171483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2400" y="228600"/>
            <a:ext cx="88392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Index</a:t>
            </a:r>
            <a:endParaRPr kumimoji="0" lang="en-US" sz="3600" b="1" i="1" u="none" strike="noStrike" kern="1200" cap="none" spc="0" normalizeH="0" baseline="0" noProof="0" dirty="0">
              <a:ln>
                <a:noFill/>
              </a:ln>
              <a:solidFill>
                <a:schemeClr val="bg1"/>
              </a:solidFill>
              <a:effectLst/>
              <a:uLnTx/>
              <a:uFillTx/>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431654309"/>
              </p:ext>
            </p:extLst>
          </p:nvPr>
        </p:nvGraphicFramePr>
        <p:xfrm>
          <a:off x="152400" y="1071880"/>
          <a:ext cx="8839200" cy="482092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370840">
                <a:tc>
                  <a:txBody>
                    <a:bodyPr/>
                    <a:lstStyle/>
                    <a:p>
                      <a:r>
                        <a:rPr lang="en-US" sz="1600" dirty="0">
                          <a:latin typeface="Arial" panose="020B0604020202020204" pitchFamily="34" charset="0"/>
                          <a:cs typeface="Arial" panose="020B0604020202020204" pitchFamily="34" charset="0"/>
                        </a:rPr>
                        <a:t>Topic</a:t>
                      </a:r>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2" action="ppaction://hlinksldjump"/>
                        </a:rPr>
                        <a:t>WHERE Clause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3" action="ppaction://hlinksldjump"/>
                        </a:rPr>
                        <a:t>SELECT … expressions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2"/>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4" action="ppaction://hlinksldjump"/>
                        </a:rPr>
                        <a:t>GROUP BY Clause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5" action="ppaction://hlinksldjump"/>
                        </a:rPr>
                        <a:t>HAVING Clause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4"/>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6" action="ppaction://hlinksldjump"/>
                        </a:rPr>
                        <a:t>Row Limiting Clause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5"/>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7" action="ppaction://hlinksldjump"/>
                        </a:rPr>
                        <a:t>User-Defined Variables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6"/>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8" action="ppaction://hlinksldjump"/>
                        </a:rPr>
                        <a:t>Rownum</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7"/>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9" action="ppaction://hlinksldjump"/>
                        </a:rPr>
                        <a:t>Prepared SQL Statement</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8"/>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0" action="ppaction://hlinksldjump"/>
                        </a:rPr>
                        <a:t>SELECT ... INTO</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9"/>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1" action="ppaction://hlinksldjump"/>
                        </a:rPr>
                        <a:t>SELECT ... INTO var_list</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0"/>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2" action="ppaction://hlinksldjump"/>
                        </a:rPr>
                        <a:t>SELECT ... INTO OUTFILE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1"/>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3" action="ppaction://hlinksldjump"/>
                        </a:rPr>
                        <a:t>SELECT ... INTO DUMPFILE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26963754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2928926" y="330623"/>
            <a:ext cx="6172200" cy="1169551"/>
          </a:xfrm>
          <a:prstGeom prst="rect">
            <a:avLst/>
          </a:prstGeom>
        </p:spPr>
        <p:txBody>
          <a:bodyPr wrap="square">
            <a:spAutoFit/>
          </a:bodyPr>
          <a:lstStyle/>
          <a:p>
            <a:pPr lvl="0" algn="r">
              <a:spcBef>
                <a:spcPct val="0"/>
              </a:spcBef>
              <a:defRPr/>
            </a:pPr>
            <a:r>
              <a:rPr lang="en-IN" sz="3500" b="1" i="1" dirty="0">
                <a:solidFill>
                  <a:srgbClr val="FF9900"/>
                </a:solidFill>
                <a:latin typeface="Arial" pitchFamily="34" charset="0"/>
                <a:cs typeface="Arial" pitchFamily="34" charset="0"/>
              </a:rPr>
              <a:t>A domain constraint and data integrity?</a:t>
            </a:r>
            <a:endParaRPr lang="en-US" sz="35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52400" y="1845439"/>
            <a:ext cx="8839200" cy="646331"/>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Gentium Basic"/>
              </a:rPr>
              <a:t>Domain Constraint = </a:t>
            </a:r>
            <a:r>
              <a:rPr lang="en-IN" dirty="0">
                <a:solidFill>
                  <a:srgbClr val="0089A4"/>
                </a:solidFill>
                <a:latin typeface="Gentium Basic"/>
              </a:rPr>
              <a:t>data type + Constraints (NOT NULL / UNIQUE / PRIMARY KEY / FOREIGN KEY / CHECK / DEFAULT)</a:t>
            </a:r>
          </a:p>
        </p:txBody>
      </p:sp>
      <p:sp>
        <p:nvSpPr>
          <p:cNvPr id="4" name="Rectangle 3"/>
          <p:cNvSpPr/>
          <p:nvPr/>
        </p:nvSpPr>
        <p:spPr>
          <a:xfrm>
            <a:off x="152400" y="2819400"/>
            <a:ext cx="8839200" cy="923330"/>
          </a:xfrm>
          <a:prstGeom prst="rect">
            <a:avLst/>
          </a:prstGeom>
        </p:spPr>
        <p:txBody>
          <a:bodyPr wrap="square">
            <a:spAutoFit/>
          </a:bodyPr>
          <a:lstStyle/>
          <a:p>
            <a:r>
              <a:rPr lang="en-IN" b="1" dirty="0">
                <a:solidFill>
                  <a:srgbClr val="0089A4"/>
                </a:solidFill>
                <a:latin typeface="Gentium Basic"/>
              </a:rPr>
              <a:t>Data</a:t>
            </a:r>
            <a:r>
              <a:rPr lang="en-IN" dirty="0">
                <a:solidFill>
                  <a:srgbClr val="0089A4"/>
                </a:solidFill>
                <a:latin typeface="Gentium Basic"/>
              </a:rPr>
              <a:t> </a:t>
            </a:r>
            <a:r>
              <a:rPr lang="en-IN" b="1" dirty="0">
                <a:solidFill>
                  <a:srgbClr val="0089A4"/>
                </a:solidFill>
                <a:latin typeface="Gentium Basic"/>
              </a:rPr>
              <a:t>integrity</a:t>
            </a:r>
            <a:r>
              <a:rPr lang="en-IN" dirty="0">
                <a:solidFill>
                  <a:srgbClr val="0089A4"/>
                </a:solidFill>
                <a:latin typeface="Gentium Basic"/>
              </a:rPr>
              <a:t> refers to the validity of data, meaning data is consistent and correct</a:t>
            </a:r>
            <a:r>
              <a:rPr lang="en-IN" dirty="0"/>
              <a:t>. </a:t>
            </a:r>
            <a:r>
              <a:rPr lang="en-IN" dirty="0">
                <a:solidFill>
                  <a:srgbClr val="0089A4"/>
                </a:solidFill>
                <a:latin typeface="Gentium Basic"/>
              </a:rPr>
              <a:t>Data integrity is normally enforced in a database by a series of integrity constraints or rules. </a:t>
            </a:r>
          </a:p>
        </p:txBody>
      </p:sp>
      <p:sp>
        <p:nvSpPr>
          <p:cNvPr id="6" name="Rectangle 5"/>
          <p:cNvSpPr/>
          <p:nvPr/>
        </p:nvSpPr>
        <p:spPr>
          <a:xfrm>
            <a:off x="266700" y="4705224"/>
            <a:ext cx="8610600" cy="1287532"/>
          </a:xfrm>
          <a:prstGeom prst="rect">
            <a:avLst/>
          </a:prstGeom>
        </p:spPr>
        <p:txBody>
          <a:bodyPr wrap="square">
            <a:spAutoFit/>
          </a:bodyPr>
          <a:lstStyle/>
          <a:p>
            <a:pPr>
              <a:lnSpc>
                <a:spcPct val="150000"/>
              </a:lnSpc>
            </a:pPr>
            <a:r>
              <a:rPr lang="en-IN" b="1" i="1" dirty="0">
                <a:solidFill>
                  <a:srgbClr val="006C86"/>
                </a:solidFill>
              </a:rPr>
              <a:t>Entity</a:t>
            </a:r>
            <a:r>
              <a:rPr lang="en-IN" dirty="0">
                <a:solidFill>
                  <a:srgbClr val="006C86"/>
                </a:solidFill>
              </a:rPr>
              <a:t> </a:t>
            </a:r>
            <a:r>
              <a:rPr lang="en-IN" b="1" i="1" dirty="0">
                <a:solidFill>
                  <a:srgbClr val="006C86"/>
                </a:solidFill>
              </a:rPr>
              <a:t>integrity</a:t>
            </a:r>
            <a:r>
              <a:rPr lang="en-IN" dirty="0">
                <a:solidFill>
                  <a:srgbClr val="006C86"/>
                </a:solidFill>
              </a:rPr>
              <a:t> concerns the concept of a primary key.</a:t>
            </a:r>
          </a:p>
          <a:p>
            <a:pPr>
              <a:lnSpc>
                <a:spcPct val="150000"/>
              </a:lnSpc>
            </a:pPr>
            <a:r>
              <a:rPr lang="en-IN" b="1" i="1" dirty="0">
                <a:solidFill>
                  <a:srgbClr val="006C86"/>
                </a:solidFill>
              </a:rPr>
              <a:t>Referential</a:t>
            </a:r>
            <a:r>
              <a:rPr lang="en-IN" dirty="0">
                <a:solidFill>
                  <a:srgbClr val="006C86"/>
                </a:solidFill>
              </a:rPr>
              <a:t> </a:t>
            </a:r>
            <a:r>
              <a:rPr lang="en-IN" b="1" i="1" dirty="0">
                <a:solidFill>
                  <a:srgbClr val="006C86"/>
                </a:solidFill>
              </a:rPr>
              <a:t>integrity</a:t>
            </a:r>
            <a:r>
              <a:rPr lang="en-IN" dirty="0">
                <a:solidFill>
                  <a:srgbClr val="006C86"/>
                </a:solidFill>
              </a:rPr>
              <a:t> concerns the concept of a foreign key.</a:t>
            </a:r>
          </a:p>
          <a:p>
            <a:pPr>
              <a:lnSpc>
                <a:spcPct val="150000"/>
              </a:lnSpc>
            </a:pPr>
            <a:r>
              <a:rPr lang="en-IN" b="1" i="1" dirty="0">
                <a:solidFill>
                  <a:srgbClr val="006C86"/>
                </a:solidFill>
              </a:rPr>
              <a:t>Domain</a:t>
            </a:r>
            <a:r>
              <a:rPr lang="en-IN" i="1" dirty="0">
                <a:solidFill>
                  <a:srgbClr val="006C86"/>
                </a:solidFill>
              </a:rPr>
              <a:t> </a:t>
            </a:r>
            <a:r>
              <a:rPr lang="en-IN" b="1" i="1" dirty="0">
                <a:solidFill>
                  <a:srgbClr val="006C86"/>
                </a:solidFill>
              </a:rPr>
              <a:t>integrity</a:t>
            </a:r>
            <a:r>
              <a:rPr lang="en-IN" i="1" dirty="0">
                <a:solidFill>
                  <a:srgbClr val="006C86"/>
                </a:solidFill>
              </a:rPr>
              <a:t> </a:t>
            </a:r>
            <a:r>
              <a:rPr lang="en-IN" dirty="0">
                <a:solidFill>
                  <a:srgbClr val="006C86"/>
                </a:solidFill>
              </a:rPr>
              <a:t>A domain is a set of values of the same type.</a:t>
            </a:r>
          </a:p>
        </p:txBody>
      </p:sp>
      <p:sp>
        <p:nvSpPr>
          <p:cNvPr id="7" name="Rectangle 6"/>
          <p:cNvSpPr/>
          <p:nvPr/>
        </p:nvSpPr>
        <p:spPr>
          <a:xfrm>
            <a:off x="214282" y="4058893"/>
            <a:ext cx="8643998" cy="646331"/>
          </a:xfrm>
          <a:prstGeom prst="rect">
            <a:avLst/>
          </a:prstGeom>
        </p:spPr>
        <p:txBody>
          <a:bodyPr wrap="square">
            <a:spAutoFit/>
          </a:bodyPr>
          <a:lstStyle/>
          <a:p>
            <a:r>
              <a:rPr lang="en-IN" dirty="0">
                <a:solidFill>
                  <a:srgbClr val="0089A4"/>
                </a:solidFill>
                <a:latin typeface="Gentium Basic"/>
              </a:rPr>
              <a:t>Three types of integrity constraints: </a:t>
            </a:r>
            <a:r>
              <a:rPr lang="en-IN" b="1" i="1" dirty="0">
                <a:solidFill>
                  <a:srgbClr val="0089A4"/>
                </a:solidFill>
                <a:latin typeface="Gentium Basic"/>
              </a:rPr>
              <a:t>entity integrity, referential integrity and domain integrity</a:t>
            </a:r>
            <a:r>
              <a:rPr lang="en-IN" dirty="0">
                <a:solidFill>
                  <a:srgbClr val="0089A4"/>
                </a:solidFill>
                <a:latin typeface="Gentium Basic"/>
              </a:rPr>
              <a:t>:</a:t>
            </a:r>
            <a:endParaRPr lang="en-IN" dirty="0"/>
          </a:p>
        </p:txBody>
      </p:sp>
      <p:sp>
        <p:nvSpPr>
          <p:cNvPr id="8" name="Rectangle 7"/>
          <p:cNvSpPr/>
          <p:nvPr/>
        </p:nvSpPr>
        <p:spPr>
          <a:xfrm>
            <a:off x="0" y="7937"/>
            <a:ext cx="5638800" cy="830997"/>
          </a:xfrm>
          <a:prstGeom prst="rect">
            <a:avLst/>
          </a:prstGeom>
        </p:spPr>
        <p:txBody>
          <a:bodyPr wrap="square">
            <a:spAutoFit/>
          </a:bodyPr>
          <a:lstStyle/>
          <a:p>
            <a:r>
              <a:rPr lang="en-IN" sz="2400" dirty="0">
                <a:solidFill>
                  <a:srgbClr val="C74C49"/>
                </a:solidFill>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228600" y="767477"/>
            <a:ext cx="86868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new.deptno &lt; 50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 department number';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228600" y="3586877"/>
            <a:ext cx="8686800"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EMP for 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new.sal &lt;=0 then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new.sal = 25000;</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3733800" y="4800600"/>
            <a:ext cx="5029200"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1676400" y="5562600"/>
            <a:ext cx="7239000" cy="646331"/>
          </a:xfrm>
          <a:prstGeom prst="rect">
            <a:avLst/>
          </a:prstGeom>
        </p:spPr>
        <p:txBody>
          <a:bodyPr wrap="square">
            <a:spAutoFit/>
          </a:bodyPr>
          <a:lstStyle/>
          <a:p>
            <a:r>
              <a:rPr lang="en-US" dirty="0" err="1">
                <a:solidFill>
                  <a:srgbClr val="0083A2"/>
                </a:solidFill>
              </a:rPr>
              <a:t>mysql</a:t>
            </a:r>
            <a:r>
              <a:rPr lang="en-US" dirty="0">
                <a:solidFill>
                  <a:srgbClr val="0083A2"/>
                </a:solidFill>
              </a:rPr>
              <a:t>&gt; insert into emp (empno,  ename,  sal,  mgr,  deptno) values(1, ‘ abc',   -10000,  7788, 10);</a:t>
            </a:r>
          </a:p>
        </p:txBody>
      </p:sp>
    </p:spTree>
    <p:extLst>
      <p:ext uri="{BB962C8B-B14F-4D97-AF65-F5344CB8AC3E}">
        <p14:creationId xmlns:p14="http://schemas.microsoft.com/office/powerpoint/2010/main" val="1092632628"/>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228600" y="906482"/>
            <a:ext cx="8686800"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city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new.c1 &lt;&gt;  '</a:t>
            </a:r>
            <a:r>
              <a:rPr lang="en-IN" dirty="0" err="1">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Pune</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'Invalid city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228600" y="906482"/>
            <a:ext cx="8686800"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dept for </a:t>
            </a:r>
          </a:p>
          <a:p>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err="1">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 upper(</a:t>
            </a:r>
            <a:r>
              <a:rPr lang="en-US" dirty="0" err="1">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114800" y="1981200"/>
            <a:ext cx="4724400" cy="369332"/>
          </a:xfrm>
          <a:prstGeom prst="rect">
            <a:avLst/>
          </a:prstGeom>
        </p:spPr>
        <p:txBody>
          <a:bodyPr wrap="square">
            <a:spAutoFit/>
          </a:bodyPr>
          <a:lstStyle/>
          <a:p>
            <a:r>
              <a:rPr lang="en-US" dirty="0" err="1">
                <a:solidFill>
                  <a:schemeClr val="accent4">
                    <a:lumMod val="75000"/>
                  </a:schemeClr>
                </a:solidFill>
              </a:rPr>
              <a:t>mysql</a:t>
            </a:r>
            <a:r>
              <a:rPr lang="en-US" dirty="0">
                <a:solidFill>
                  <a:schemeClr val="accent4">
                    <a:lumMod val="75000"/>
                  </a:schemeClr>
                </a:solidFill>
              </a:rPr>
              <a:t>&gt; insert into dept values(2, '</a:t>
            </a:r>
            <a:r>
              <a:rPr lang="en-US" dirty="0" err="1">
                <a:solidFill>
                  <a:schemeClr val="accent4">
                    <a:lumMod val="75000"/>
                  </a:schemeClr>
                </a:solidFill>
              </a:rPr>
              <a:t>abc</a:t>
            </a:r>
            <a:r>
              <a:rPr lang="en-US" dirty="0">
                <a:solidFill>
                  <a:schemeClr val="accent4">
                    <a:lumMod val="75000"/>
                  </a:schemeClr>
                </a:solidFill>
              </a:rPr>
              <a:t>', 2, 2);</a:t>
            </a:r>
          </a:p>
        </p:txBody>
      </p:sp>
    </p:spTree>
    <p:extLst>
      <p:ext uri="{BB962C8B-B14F-4D97-AF65-F5344CB8AC3E}">
        <p14:creationId xmlns:p14="http://schemas.microsoft.com/office/powerpoint/2010/main" val="1092632628"/>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228600" y="774680"/>
            <a:ext cx="8686800" cy="313932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emp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deptno from DEPT where deptno=new.deptno);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'error';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228600" y="4038600"/>
            <a:ext cx="86868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max(deptno) + 1 from dept);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new.deptno =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52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76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52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76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52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76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XML file</a:t>
            </a:r>
          </a:p>
        </p:txBody>
      </p:sp>
      <p:sp>
        <p:nvSpPr>
          <p:cNvPr id="5" name="Rectangle 4"/>
          <p:cNvSpPr/>
          <p:nvPr/>
        </p:nvSpPr>
        <p:spPr>
          <a:xfrm>
            <a:off x="214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&lt;firstname&gt; </a:t>
            </a:r>
            <a:r>
              <a:rPr lang="en-US" sz="2000" dirty="0"/>
              <a:t>Jane</a:t>
            </a:r>
            <a:r>
              <a:rPr lang="en-US" sz="2000" dirty="0">
                <a:solidFill>
                  <a:srgbClr val="2658E6"/>
                </a:solidFill>
              </a:rPr>
              <a:t> </a:t>
            </a:r>
            <a:r>
              <a:rPr lang="en-US" sz="2000" dirty="0">
                <a:solidFill>
                  <a:schemeClr val="accent2">
                    <a:lumMod val="75000"/>
                  </a:schemeClr>
                </a:solidFill>
              </a:rPr>
              <a:t>&lt;/firstname&gt;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&lt;firstname&gt; </a:t>
            </a:r>
            <a:r>
              <a:rPr lang="en-US" sz="2000" dirty="0"/>
              <a:t>William</a:t>
            </a:r>
            <a:r>
              <a:rPr lang="en-US" sz="2000" dirty="0">
                <a:solidFill>
                  <a:srgbClr val="2658E6"/>
                </a:solidFill>
              </a:rPr>
              <a:t> </a:t>
            </a:r>
            <a:r>
              <a:rPr lang="en-US" sz="2000" dirty="0">
                <a:solidFill>
                  <a:schemeClr val="accent2">
                    <a:lumMod val="75000"/>
                  </a:schemeClr>
                </a:solidFill>
              </a:rPr>
              <a:t>&lt;/firstname&gt;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285720" y="785794"/>
            <a:ext cx="118827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5720" y="785794"/>
            <a:ext cx="1324402"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71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285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Table structure for XML file and load XML file.</a:t>
            </a:r>
          </a:p>
        </p:txBody>
      </p:sp>
      <p:sp>
        <p:nvSpPr>
          <p:cNvPr id="11" name="Rectangle 10"/>
          <p:cNvSpPr/>
          <p:nvPr/>
        </p:nvSpPr>
        <p:spPr>
          <a:xfrm>
            <a:off x="71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5720" y="785794"/>
            <a:ext cx="1324402"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285720" y="1357298"/>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0" y="0"/>
            <a:ext cx="9144000" cy="1077218"/>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5720" y="571480"/>
            <a:ext cx="1324402"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285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Inserting XML script in table.</a:t>
            </a:r>
          </a:p>
        </p:txBody>
      </p:sp>
      <p:sp>
        <p:nvSpPr>
          <p:cNvPr id="5" name="Rectangle 4"/>
          <p:cNvSpPr/>
          <p:nvPr/>
        </p:nvSpPr>
        <p:spPr>
          <a:xfrm>
            <a:off x="214282" y="1357298"/>
            <a:ext cx="8643998" cy="5386090"/>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5720" y="720850"/>
            <a:ext cx="1324402"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from XML script from table.</a:t>
            </a:r>
          </a:p>
        </p:txBody>
      </p:sp>
      <p:sp>
        <p:nvSpPr>
          <p:cNvPr id="7" name="Rectangle 6"/>
          <p:cNvSpPr/>
          <p:nvPr/>
        </p:nvSpPr>
        <p:spPr>
          <a:xfrm>
            <a:off x="71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Inserting XML script in table.</a:t>
            </a:r>
          </a:p>
        </p:txBody>
      </p:sp>
      <p:sp>
        <p:nvSpPr>
          <p:cNvPr id="4" name="TextBox 3"/>
          <p:cNvSpPr txBox="1"/>
          <p:nvPr/>
        </p:nvSpPr>
        <p:spPr>
          <a:xfrm>
            <a:off x="285720" y="571480"/>
            <a:ext cx="1324402"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285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214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5720" y="720850"/>
            <a:ext cx="1324402"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from XML script from table.</a:t>
            </a:r>
          </a:p>
        </p:txBody>
      </p:sp>
      <p:sp>
        <p:nvSpPr>
          <p:cNvPr id="7" name="Rectangle 6"/>
          <p:cNvSpPr/>
          <p:nvPr/>
        </p:nvSpPr>
        <p:spPr>
          <a:xfrm>
            <a:off x="71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XML file</a:t>
            </a:r>
          </a:p>
        </p:txBody>
      </p:sp>
      <p:sp>
        <p:nvSpPr>
          <p:cNvPr id="5" name="Rectangle 4"/>
          <p:cNvSpPr/>
          <p:nvPr/>
        </p:nvSpPr>
        <p:spPr>
          <a:xfrm>
            <a:off x="214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&lt;firstname&gt; </a:t>
            </a:r>
            <a:r>
              <a:rPr lang="en-US" sz="2000" dirty="0"/>
              <a:t>Jane</a:t>
            </a:r>
            <a:r>
              <a:rPr lang="en-US" sz="2000" dirty="0">
                <a:solidFill>
                  <a:srgbClr val="2658E6"/>
                </a:solidFill>
              </a:rPr>
              <a:t> </a:t>
            </a:r>
            <a:r>
              <a:rPr lang="en-US" sz="2000" dirty="0">
                <a:solidFill>
                  <a:schemeClr val="accent2">
                    <a:lumMod val="75000"/>
                  </a:schemeClr>
                </a:solidFill>
              </a:rPr>
              <a:t>&lt;/firstname&gt;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&lt;firstname&gt; </a:t>
            </a:r>
            <a:r>
              <a:rPr lang="en-US" sz="2000" dirty="0"/>
              <a:t>William</a:t>
            </a:r>
            <a:r>
              <a:rPr lang="en-US" sz="2000" dirty="0">
                <a:solidFill>
                  <a:srgbClr val="2658E6"/>
                </a:solidFill>
              </a:rPr>
              <a:t> </a:t>
            </a:r>
            <a:r>
              <a:rPr lang="en-US" sz="2000" dirty="0">
                <a:solidFill>
                  <a:schemeClr val="accent2">
                    <a:lumMod val="75000"/>
                  </a:schemeClr>
                </a:solidFill>
              </a:rPr>
              <a:t>&lt;/firstname&gt;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285720" y="714356"/>
            <a:ext cx="2351926"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5720" y="720850"/>
            <a:ext cx="1324402"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Load and select  data from external XML file</a:t>
            </a:r>
          </a:p>
        </p:txBody>
      </p:sp>
      <p:sp>
        <p:nvSpPr>
          <p:cNvPr id="10" name="Rectangle 9"/>
          <p:cNvSpPr/>
          <p:nvPr/>
        </p:nvSpPr>
        <p:spPr>
          <a:xfrm>
            <a:off x="285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"//employee[$1]//firstname"</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IMP SQL statements</a:t>
            </a:r>
          </a:p>
        </p:txBody>
      </p:sp>
      <p:sp>
        <p:nvSpPr>
          <p:cNvPr id="5" name="Rectangle 4"/>
          <p:cNvSpPr/>
          <p:nvPr/>
        </p:nvSpPr>
        <p:spPr>
          <a:xfrm>
            <a:off x="0" y="685800"/>
            <a:ext cx="9144000" cy="707886"/>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 Find 2</a:t>
            </a:r>
            <a:r>
              <a:rPr lang="en-IN" sz="2000" b="1" baseline="30000" dirty="0">
                <a:latin typeface="Calibri" panose="020F0502020204030204" pitchFamily="34" charset="0"/>
                <a:cs typeface="Calibri" panose="020F0502020204030204" pitchFamily="34" charset="0"/>
              </a:rPr>
              <a:t>nd</a:t>
            </a:r>
            <a:r>
              <a:rPr lang="en-IN" sz="2000" b="1" dirty="0">
                <a:latin typeface="Calibri" panose="020F0502020204030204" pitchFamily="34" charset="0"/>
                <a:cs typeface="Calibri" panose="020F0502020204030204" pitchFamily="34" charset="0"/>
              </a:rPr>
              <a:t> highest salary</a:t>
            </a:r>
            <a:r>
              <a:rPr lang="en-IN" sz="2000" dirty="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MAX(SAL) FROM EMP WHERE SAL &lt; (SELECT MAX(SAL) FROM EMP);</a:t>
            </a:r>
          </a:p>
        </p:txBody>
      </p:sp>
      <p:sp>
        <p:nvSpPr>
          <p:cNvPr id="6" name="Rectangle 5"/>
          <p:cNvSpPr/>
          <p:nvPr/>
        </p:nvSpPr>
        <p:spPr>
          <a:xfrm>
            <a:off x="0" y="1600200"/>
            <a:ext cx="9144000" cy="707886"/>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2. Find 2</a:t>
            </a:r>
            <a:r>
              <a:rPr lang="en-IN" sz="2000" b="1" baseline="30000" dirty="0">
                <a:latin typeface="Calibri" panose="020F0502020204030204" pitchFamily="34" charset="0"/>
                <a:cs typeface="Calibri" panose="020F0502020204030204" pitchFamily="34" charset="0"/>
              </a:rPr>
              <a:t>nd</a:t>
            </a:r>
            <a:r>
              <a:rPr lang="en-IN" sz="2000" b="1" dirty="0">
                <a:latin typeface="Calibri" panose="020F0502020204030204" pitchFamily="34" charset="0"/>
                <a:cs typeface="Calibri" panose="020F0502020204030204" pitchFamily="34" charset="0"/>
              </a:rPr>
              <a:t> lowest salary</a:t>
            </a:r>
            <a:r>
              <a:rPr lang="en-IN" sz="2000" dirty="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MIN(SAL) FROM EMP WHERE SAL &gt; (SELECT MIN(SAL) FROM EMP);</a:t>
            </a:r>
          </a:p>
        </p:txBody>
      </p:sp>
      <p:sp>
        <p:nvSpPr>
          <p:cNvPr id="7" name="Rectangle 6"/>
          <p:cNvSpPr/>
          <p:nvPr/>
        </p:nvSpPr>
        <p:spPr>
          <a:xfrm>
            <a:off x="0" y="2514600"/>
            <a:ext cx="9144000" cy="1015663"/>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3. Find 2</a:t>
            </a:r>
            <a:r>
              <a:rPr lang="en-IN" sz="2000" b="1" baseline="30000" dirty="0">
                <a:latin typeface="Calibri" panose="020F0502020204030204" pitchFamily="34" charset="0"/>
                <a:cs typeface="Calibri" panose="020F0502020204030204" pitchFamily="34" charset="0"/>
              </a:rPr>
              <a:t>nd</a:t>
            </a:r>
            <a:r>
              <a:rPr lang="en-IN" sz="2000" b="1" dirty="0">
                <a:latin typeface="Calibri" panose="020F0502020204030204" pitchFamily="34" charset="0"/>
                <a:cs typeface="Calibri" panose="020F0502020204030204" pitchFamily="34" charset="0"/>
              </a:rPr>
              <a:t> highest salary of each department</a:t>
            </a:r>
            <a:r>
              <a:rPr lang="en-IN" sz="2000" dirty="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MAX(SAL) FROM EMP WHERE SAL NOT IN (SELECT MAX(SAL) FROM EMP GROUP BY DEPTNO) GROUP BY DEPTNO;</a:t>
            </a:r>
          </a:p>
        </p:txBody>
      </p:sp>
      <p:sp>
        <p:nvSpPr>
          <p:cNvPr id="8" name="Rectangle 7"/>
          <p:cNvSpPr/>
          <p:nvPr/>
        </p:nvSpPr>
        <p:spPr>
          <a:xfrm>
            <a:off x="0" y="3654309"/>
            <a:ext cx="9144000" cy="1015663"/>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4. Find 2</a:t>
            </a:r>
            <a:r>
              <a:rPr lang="en-IN" sz="2000" b="1" baseline="30000" dirty="0">
                <a:latin typeface="Calibri" panose="020F0502020204030204" pitchFamily="34" charset="0"/>
                <a:cs typeface="Calibri" panose="020F0502020204030204" pitchFamily="34" charset="0"/>
              </a:rPr>
              <a:t>nd</a:t>
            </a:r>
            <a:r>
              <a:rPr lang="en-IN" sz="2000" b="1" dirty="0">
                <a:latin typeface="Calibri" panose="020F0502020204030204" pitchFamily="34" charset="0"/>
                <a:cs typeface="Calibri" panose="020F0502020204030204" pitchFamily="34" charset="0"/>
              </a:rPr>
              <a:t> lowest salary of each department</a:t>
            </a:r>
            <a:r>
              <a:rPr lang="en-IN" sz="2000" dirty="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MIN(SAL) FROM EMP WHERE SAL NOT IN (SELECT MIN(SAL) FROM EMP GROUP BY DEPTNO) GROUP BY DEPTNO;</a:t>
            </a:r>
          </a:p>
        </p:txBody>
      </p:sp>
      <p:sp>
        <p:nvSpPr>
          <p:cNvPr id="10" name="Rectangle 9"/>
          <p:cNvSpPr/>
          <p:nvPr/>
        </p:nvSpPr>
        <p:spPr>
          <a:xfrm>
            <a:off x="0" y="4808194"/>
            <a:ext cx="9144000" cy="1015663"/>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5. Serial number jobwise</a:t>
            </a:r>
            <a:r>
              <a:rPr lang="en-IN" sz="2000" dirty="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@CNT := CASE WHEN JOB = @JB THEN @CNT + 1 ELSE 1 END R1, @JB := JOB  FROM EMP, (SELECT @CNT :=0, @JB := '') E ORDER BY JOB;</a:t>
            </a:r>
          </a:p>
        </p:txBody>
      </p:sp>
    </p:spTree>
    <p:extLst>
      <p:ext uri="{BB962C8B-B14F-4D97-AF65-F5344CB8AC3E}">
        <p14:creationId xmlns:p14="http://schemas.microsoft.com/office/powerpoint/2010/main" val="2250237353"/>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IMP SQL statements</a:t>
            </a:r>
          </a:p>
        </p:txBody>
      </p:sp>
      <p:sp>
        <p:nvSpPr>
          <p:cNvPr id="5" name="Rectangle 4"/>
          <p:cNvSpPr/>
          <p:nvPr/>
        </p:nvSpPr>
        <p:spPr>
          <a:xfrm>
            <a:off x="0" y="685800"/>
            <a:ext cx="9144000" cy="2246769"/>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6. Find only the duplicate records</a:t>
            </a:r>
            <a:r>
              <a:rPr lang="en-IN" sz="2000" dirty="0">
                <a:latin typeface="Calibri" panose="020F0502020204030204" pitchFamily="34" charset="0"/>
                <a:cs typeface="Calibri" panose="020F0502020204030204" pitchFamily="34" charset="0"/>
              </a:rPr>
              <a:t>.</a:t>
            </a:r>
          </a:p>
          <a:p>
            <a:r>
              <a:rPr lang="en-US" sz="2000" dirty="0">
                <a:solidFill>
                  <a:srgbClr val="5F9378"/>
                </a:solidFill>
                <a:latin typeface="Calibri" panose="020F0502020204030204" pitchFamily="34" charset="0"/>
                <a:cs typeface="Calibri" panose="020F0502020204030204" pitchFamily="34" charset="0"/>
              </a:rPr>
              <a:t>select * from d1 where c1 not in (select min(c1) from d1 group by deptno, dname, loc, walletid) order by deptno;</a:t>
            </a:r>
          </a:p>
          <a:p>
            <a:endParaRPr lang="en-US" sz="2000" dirty="0">
              <a:solidFill>
                <a:srgbClr val="5F9378"/>
              </a:solidFill>
              <a:latin typeface="Calibri" panose="020F0502020204030204" pitchFamily="34" charset="0"/>
              <a:cs typeface="Calibri" panose="020F0502020204030204" pitchFamily="34" charset="0"/>
            </a:endParaRPr>
          </a:p>
          <a:p>
            <a:r>
              <a:rPr lang="en-US" sz="2000" dirty="0">
                <a:solidFill>
                  <a:srgbClr val="5F9378"/>
                </a:solidFill>
                <a:latin typeface="Calibri" panose="020F0502020204030204" pitchFamily="34" charset="0"/>
                <a:cs typeface="Calibri" panose="020F0502020204030204" pitchFamily="34" charset="0"/>
              </a:rPr>
              <a:t>select * from (select @cnt1 := @cnt1+1 R1, duplicate.* from duplicate,(select @cnt1:=0) t1) t2where t2.R1  not in (select min(@cnt := @cnt+1) R1 from duplicate, (select @cnt:=0) t4 group by deptno, dname, loc, WALLETID) order by deptno;</a:t>
            </a:r>
          </a:p>
        </p:txBody>
      </p:sp>
      <p:sp>
        <p:nvSpPr>
          <p:cNvPr id="6" name="Rectangle 5"/>
          <p:cNvSpPr/>
          <p:nvPr/>
        </p:nvSpPr>
        <p:spPr>
          <a:xfrm>
            <a:off x="0" y="4161971"/>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7. TODO</a:t>
            </a:r>
            <a:endParaRPr lang="en-IN" sz="2000" dirty="0">
              <a:latin typeface="Calibri" panose="020F0502020204030204" pitchFamily="34" charset="0"/>
              <a:cs typeface="Calibri" panose="020F0502020204030204" pitchFamily="34" charset="0"/>
            </a:endParaRPr>
          </a:p>
        </p:txBody>
      </p:sp>
      <p:sp>
        <p:nvSpPr>
          <p:cNvPr id="7" name="Rectangle 6"/>
          <p:cNvSpPr/>
          <p:nvPr/>
        </p:nvSpPr>
        <p:spPr>
          <a:xfrm>
            <a:off x="0" y="445283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TODO</a:t>
            </a:r>
            <a:endParaRPr lang="en-IN" sz="2000" dirty="0">
              <a:latin typeface="Calibri" panose="020F0502020204030204" pitchFamily="34" charset="0"/>
              <a:cs typeface="Calibri" panose="020F0502020204030204" pitchFamily="34" charset="0"/>
            </a:endParaRPr>
          </a:p>
        </p:txBody>
      </p:sp>
      <p:sp>
        <p:nvSpPr>
          <p:cNvPr id="8" name="Rectangle 7"/>
          <p:cNvSpPr/>
          <p:nvPr/>
        </p:nvSpPr>
        <p:spPr>
          <a:xfrm>
            <a:off x="0" y="478902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9. TODO</a:t>
            </a:r>
            <a:endParaRPr lang="en-IN" sz="2000" dirty="0">
              <a:latin typeface="Calibri" panose="020F0502020204030204" pitchFamily="34" charset="0"/>
              <a:cs typeface="Calibri" panose="020F0502020204030204" pitchFamily="34" charset="0"/>
            </a:endParaRPr>
          </a:p>
        </p:txBody>
      </p:sp>
      <p:sp>
        <p:nvSpPr>
          <p:cNvPr id="10" name="Rectangle 9"/>
          <p:cNvSpPr/>
          <p:nvPr/>
        </p:nvSpPr>
        <p:spPr>
          <a:xfrm>
            <a:off x="0" y="518913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10. TODO</a:t>
            </a:r>
            <a:endParaRPr lang="en-IN"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78608303"/>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Interview questions</a:t>
            </a:r>
          </a:p>
        </p:txBody>
      </p:sp>
      <p:sp>
        <p:nvSpPr>
          <p:cNvPr id="5" name="Rectangle 4"/>
          <p:cNvSpPr/>
          <p:nvPr/>
        </p:nvSpPr>
        <p:spPr>
          <a:xfrm>
            <a:off x="152400" y="5334000"/>
            <a:ext cx="9144000" cy="646331"/>
          </a:xfrm>
          <a:prstGeom prst="rect">
            <a:avLst/>
          </a:prstGeom>
        </p:spPr>
        <p:txBody>
          <a:bodyPr wrap="square">
            <a:spAutoFit/>
          </a:bodyPr>
          <a:lstStyle/>
          <a:p>
            <a:r>
              <a:rPr lang="en-IN" dirty="0"/>
              <a:t>select count(*), e.* from e group by empno, ename, job, </a:t>
            </a:r>
            <a:r>
              <a:rPr lang="en-IN" dirty="0" err="1"/>
              <a:t>mgr</a:t>
            </a:r>
            <a:r>
              <a:rPr lang="en-IN" dirty="0"/>
              <a:t>, hiredate, sal, comm, deptno, bonusid, `user name`, pwd;</a:t>
            </a:r>
          </a:p>
        </p:txBody>
      </p:sp>
      <p:sp>
        <p:nvSpPr>
          <p:cNvPr id="2" name="Rectangle 1"/>
          <p:cNvSpPr/>
          <p:nvPr/>
        </p:nvSpPr>
        <p:spPr>
          <a:xfrm>
            <a:off x="228600" y="914400"/>
            <a:ext cx="8686800" cy="3416320"/>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GothamRounded-Book"/>
              </a:rPr>
              <a:t>What is the difference between CHAR and VARCHAR?</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solidFill>
                  <a:srgbClr val="444444"/>
                </a:solidFill>
                <a:latin typeface="GothamRounded-Book"/>
              </a:rPr>
              <a:t>What is the difference between DELETE, DROP, AND TRUNCATE.</a:t>
            </a:r>
          </a:p>
          <a:p>
            <a:pPr marL="285750" indent="-285750">
              <a:buFont typeface="Arial" panose="020B0604020202020204" pitchFamily="34" charset="0"/>
              <a:buChar char="•"/>
            </a:pPr>
            <a:endParaRPr lang="en-US" dirty="0">
              <a:solidFill>
                <a:srgbClr val="444444"/>
              </a:solidFill>
              <a:latin typeface="GothamRounded-Book"/>
            </a:endParaRPr>
          </a:p>
          <a:p>
            <a:pPr marL="285750" indent="-285750">
              <a:buFont typeface="Arial" panose="020B0604020202020204" pitchFamily="34" charset="0"/>
              <a:buChar char="•"/>
            </a:pPr>
            <a:r>
              <a:rPr lang="en-US" dirty="0"/>
              <a:t>What is the difference between DELETE TABLE and TRUNCATE TABLE commands in MySQL?</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What are types of joins in MySQL?</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What is the difference between primary key and unique key?</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What do you mean my Joins and explain different types of MySQL Joins?</a:t>
            </a:r>
          </a:p>
        </p:txBody>
      </p:sp>
    </p:spTree>
    <p:extLst>
      <p:ext uri="{BB962C8B-B14F-4D97-AF65-F5344CB8AC3E}">
        <p14:creationId xmlns:p14="http://schemas.microsoft.com/office/powerpoint/2010/main" val="4242655406"/>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IMP SQL statements</a:t>
            </a:r>
          </a:p>
        </p:txBody>
      </p:sp>
      <p:sp>
        <p:nvSpPr>
          <p:cNvPr id="5" name="Rectangle 4"/>
          <p:cNvSpPr/>
          <p:nvPr/>
        </p:nvSpPr>
        <p:spPr>
          <a:xfrm>
            <a:off x="32657"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1295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0"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1295401"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1295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 - Binary</a:t>
            </a:r>
          </a:p>
        </p:txBody>
      </p:sp>
      <p:sp>
        <p:nvSpPr>
          <p:cNvPr id="3" name="Rectangle 2"/>
          <p:cNvSpPr/>
          <p:nvPr/>
        </p:nvSpPr>
        <p:spPr>
          <a:xfrm>
            <a:off x="163286" y="2133600"/>
            <a:ext cx="8599714" cy="677108"/>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400" y="353590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52400" y="997803"/>
            <a:ext cx="8839200"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val="450270051"/>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IMP</a:t>
            </a:r>
          </a:p>
        </p:txBody>
      </p:sp>
      <p:sp>
        <p:nvSpPr>
          <p:cNvPr id="2" name="Rectangle 1"/>
          <p:cNvSpPr/>
          <p:nvPr/>
        </p:nvSpPr>
        <p:spPr>
          <a:xfrm>
            <a:off x="145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990600"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a:stretch>
            <a:fillRect/>
          </a:stretch>
        </p:blipFill>
        <p:spPr>
          <a:xfrm>
            <a:off x="304800" y="3700361"/>
            <a:ext cx="4648200" cy="2471839"/>
          </a:xfrm>
          <a:prstGeom prst="rect">
            <a:avLst/>
          </a:prstGeom>
        </p:spPr>
      </p:pic>
      <p:sp>
        <p:nvSpPr>
          <p:cNvPr id="6" name="Rectangle 5"/>
          <p:cNvSpPr/>
          <p:nvPr/>
        </p:nvSpPr>
        <p:spPr>
          <a:xfrm>
            <a:off x="145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a:stretch>
            <a:fillRect/>
          </a:stretch>
        </p:blipFill>
        <p:spPr>
          <a:xfrm>
            <a:off x="533400" y="1250647"/>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5600" y="1447800"/>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52400" y="156627"/>
            <a:ext cx="8610600" cy="1138773"/>
          </a:xfrm>
          <a:prstGeom prst="rect">
            <a:avLst/>
          </a:prstGeom>
        </p:spPr>
        <p:txBody>
          <a:bodyPr wrap="square">
            <a:spAutoFit/>
          </a:bodyPr>
          <a:lstStyle/>
          <a:p>
            <a:pPr algn="ctr"/>
            <a:r>
              <a:rPr lang="en-IN" sz="3400" dirty="0">
                <a:solidFill>
                  <a:srgbClr val="FE1212"/>
                </a:solidFill>
                <a:latin typeface="Segoe Print" panose="02000600000000000000" pitchFamily="2" charset="0"/>
              </a:rPr>
              <a:t>"Live as if you were to die tomorrow.</a:t>
            </a:r>
          </a:p>
          <a:p>
            <a:pPr algn="ctr"/>
            <a:r>
              <a:rPr lang="en-IN" sz="3400" dirty="0">
                <a:solidFill>
                  <a:srgbClr val="FE1212"/>
                </a:solidFill>
                <a:latin typeface="Segoe Print" panose="02000600000000000000" pitchFamily="2" charset="0"/>
              </a:rPr>
              <a:t>Learn as if you were to live forever"</a:t>
            </a:r>
          </a:p>
        </p:txBody>
      </p:sp>
    </p:spTree>
    <p:extLst>
      <p:ext uri="{BB962C8B-B14F-4D97-AF65-F5344CB8AC3E}">
        <p14:creationId xmlns:p14="http://schemas.microsoft.com/office/powerpoint/2010/main" val="1148130326"/>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115622612"/>
              </p:ext>
            </p:extLst>
          </p:nvPr>
        </p:nvGraphicFramePr>
        <p:xfrm>
          <a:off x="533400" y="1600200"/>
          <a:ext cx="1981199" cy="2225040"/>
        </p:xfrm>
        <a:graphic>
          <a:graphicData uri="http://schemas.openxmlformats.org/drawingml/2006/table">
            <a:tbl>
              <a:tblPr firstRow="1" bandRow="1">
                <a:tableStyleId>{5940675A-B579-460E-94D1-54222C63F5DA}</a:tableStyleId>
              </a:tblPr>
              <a:tblGrid>
                <a:gridCol w="495300">
                  <a:extLst>
                    <a:ext uri="{9D8B030D-6E8A-4147-A177-3AD203B41FA5}">
                      <a16:colId xmlns:a16="http://schemas.microsoft.com/office/drawing/2014/main" val="20000"/>
                    </a:ext>
                  </a:extLst>
                </a:gridCol>
                <a:gridCol w="670111">
                  <a:extLst>
                    <a:ext uri="{9D8B030D-6E8A-4147-A177-3AD203B41FA5}">
                      <a16:colId xmlns:a16="http://schemas.microsoft.com/office/drawing/2014/main" val="20001"/>
                    </a:ext>
                  </a:extLst>
                </a:gridCol>
                <a:gridCol w="815788">
                  <a:extLst>
                    <a:ext uri="{9D8B030D-6E8A-4147-A177-3AD203B41FA5}">
                      <a16:colId xmlns:a16="http://schemas.microsoft.com/office/drawing/2014/main" val="20002"/>
                    </a:ext>
                  </a:extLst>
                </a:gridCol>
              </a:tblGrid>
              <a:tr h="370840">
                <a:tc>
                  <a:txBody>
                    <a:bodyPr/>
                    <a:lstStyle/>
                    <a:p>
                      <a:r>
                        <a:rPr lang="en-US" dirty="0"/>
                        <a:t>65</a:t>
                      </a:r>
                    </a:p>
                  </a:txBody>
                  <a:tcPr/>
                </a:tc>
                <a:tc>
                  <a:txBody>
                    <a:bodyPr/>
                    <a:lstStyle/>
                    <a:p>
                      <a:r>
                        <a:rPr lang="en-US" dirty="0"/>
                        <a:t>a</a:t>
                      </a:r>
                    </a:p>
                  </a:txBody>
                  <a:tcPr/>
                </a:tc>
                <a:tc>
                  <a:txBody>
                    <a:bodyPr/>
                    <a:lstStyle/>
                    <a:p>
                      <a:r>
                        <a:rPr lang="en-US" dirty="0"/>
                        <a:t>10</a:t>
                      </a:r>
                    </a:p>
                  </a:txBody>
                  <a:tcPr/>
                </a:tc>
                <a:extLst>
                  <a:ext uri="{0D108BD9-81ED-4DB2-BD59-A6C34878D82A}">
                    <a16:rowId xmlns:a16="http://schemas.microsoft.com/office/drawing/2014/main" val="10000"/>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1"/>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2"/>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3"/>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4"/>
                  </a:ext>
                </a:extLst>
              </a:tr>
              <a:tr h="370840">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5"/>
                  </a:ext>
                </a:extLst>
              </a:tr>
            </a:tbl>
          </a:graphicData>
        </a:graphic>
      </p:graphicFrame>
      <p:sp>
        <p:nvSpPr>
          <p:cNvPr id="3" name="TextBox 2"/>
          <p:cNvSpPr txBox="1"/>
          <p:nvPr/>
        </p:nvSpPr>
        <p:spPr>
          <a:xfrm>
            <a:off x="1524000" y="533400"/>
            <a:ext cx="5936240" cy="369332"/>
          </a:xfrm>
          <a:prstGeom prst="rect">
            <a:avLst/>
          </a:prstGeom>
          <a:noFill/>
        </p:spPr>
        <p:txBody>
          <a:bodyPr wrap="none" rtlCol="0">
            <a:spAutoFit/>
          </a:bodyPr>
          <a:lstStyle/>
          <a:p>
            <a:r>
              <a:rPr lang="en-US" dirty="0"/>
              <a:t>Input a = 10, find ascii of a variable and store in 65 array</a:t>
            </a:r>
          </a:p>
        </p:txBody>
      </p:sp>
      <p:sp>
        <p:nvSpPr>
          <p:cNvPr id="4" name="Rectangle 3"/>
          <p:cNvSpPr/>
          <p:nvPr/>
        </p:nvSpPr>
        <p:spPr>
          <a:xfrm>
            <a:off x="428596" y="4857760"/>
            <a:ext cx="4060727" cy="369332"/>
          </a:xfrm>
          <a:prstGeom prst="rect">
            <a:avLst/>
          </a:prstGeom>
        </p:spPr>
        <p:txBody>
          <a:bodyPr wrap="none">
            <a:spAutoFit/>
          </a:bodyPr>
          <a:lstStyle/>
          <a:p>
            <a:r>
              <a:rPr lang="en-US" dirty="0"/>
              <a:t>\connect --</a:t>
            </a:r>
            <a:r>
              <a:rPr lang="en-US" dirty="0" err="1"/>
              <a:t>mysql</a:t>
            </a:r>
            <a:r>
              <a:rPr lang="en-US" dirty="0"/>
              <a:t> root@localhost:3306</a:t>
            </a:r>
          </a:p>
        </p:txBody>
      </p:sp>
    </p:spTree>
    <p:extLst>
      <p:ext uri="{BB962C8B-B14F-4D97-AF65-F5344CB8AC3E}">
        <p14:creationId xmlns:p14="http://schemas.microsoft.com/office/powerpoint/2010/main" val="2262634000"/>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57158" y="214290"/>
            <a:ext cx="8429684" cy="6186309"/>
          </a:xfrm>
          <a:prstGeom prst="rect">
            <a:avLst/>
          </a:prstGeom>
        </p:spPr>
        <p:txBody>
          <a:bodyPr wrap="square">
            <a:spAutoFit/>
          </a:bodyPr>
          <a:lstStyle/>
          <a:p>
            <a:r>
              <a:rPr lang="en-US" dirty="0"/>
              <a:t>insert into </a:t>
            </a:r>
            <a:r>
              <a:rPr lang="en-US" dirty="0" err="1"/>
              <a:t>xmltest</a:t>
            </a:r>
            <a:r>
              <a:rPr lang="en-US" dirty="0"/>
              <a:t> values ("&lt;Students&gt;</a:t>
            </a:r>
          </a:p>
          <a:p>
            <a:r>
              <a:rPr lang="en-US" dirty="0"/>
              <a:t>      &lt;student1&gt;</a:t>
            </a:r>
          </a:p>
          <a:p>
            <a:r>
              <a:rPr lang="en-US" dirty="0"/>
              <a:t>	&lt;RollNumber&gt;1&lt;/RollNumber&gt;</a:t>
            </a:r>
          </a:p>
          <a:p>
            <a:r>
              <a:rPr lang="en-US" dirty="0"/>
              <a:t>        &lt;Name&gt; Saleel &lt;/Name&gt;</a:t>
            </a:r>
          </a:p>
          <a:p>
            <a:r>
              <a:rPr lang="en-US" dirty="0"/>
              <a:t>      &lt;/student1&gt;</a:t>
            </a:r>
          </a:p>
          <a:p>
            <a:r>
              <a:rPr lang="en-US" dirty="0"/>
              <a:t>     </a:t>
            </a:r>
          </a:p>
          <a:p>
            <a:r>
              <a:rPr lang="en-US" dirty="0"/>
              <a:t>      &lt;student2&gt;</a:t>
            </a:r>
          </a:p>
          <a:p>
            <a:r>
              <a:rPr lang="en-US" dirty="0"/>
              <a:t>	&lt;RollNumber&gt; 2 &lt;/RollNumber&gt;</a:t>
            </a:r>
          </a:p>
          <a:p>
            <a:r>
              <a:rPr lang="en-US" dirty="0"/>
              <a:t>        &lt;Name&gt; Vrushali &lt;/Name&gt;</a:t>
            </a:r>
          </a:p>
          <a:p>
            <a:r>
              <a:rPr lang="en-US" dirty="0"/>
              <a:t>      &lt;/student2&gt;</a:t>
            </a:r>
          </a:p>
          <a:p>
            <a:r>
              <a:rPr lang="en-US" dirty="0"/>
              <a:t>     </a:t>
            </a:r>
          </a:p>
          <a:p>
            <a:r>
              <a:rPr lang="en-US" dirty="0"/>
              <a:t>      &lt;student3&gt;</a:t>
            </a:r>
          </a:p>
          <a:p>
            <a:r>
              <a:rPr lang="en-US" dirty="0"/>
              <a:t>	&lt;RollNumber&gt; 3 &lt;/RollNumber&gt;</a:t>
            </a:r>
          </a:p>
          <a:p>
            <a:r>
              <a:rPr lang="en-US" dirty="0"/>
              <a:t>        &lt;Name&gt; Sharmin &lt;/Name&gt;</a:t>
            </a:r>
          </a:p>
          <a:p>
            <a:r>
              <a:rPr lang="en-US" dirty="0"/>
              <a:t>      &lt;/student3&gt;</a:t>
            </a:r>
          </a:p>
          <a:p>
            <a:r>
              <a:rPr lang="en-US" dirty="0"/>
              <a:t>      </a:t>
            </a:r>
          </a:p>
          <a:p>
            <a:r>
              <a:rPr lang="en-US" dirty="0"/>
              <a:t>      &lt;student4&gt;</a:t>
            </a:r>
          </a:p>
          <a:p>
            <a:r>
              <a:rPr lang="en-US" dirty="0"/>
              <a:t>	&lt;RollNumber&gt; 4 &lt;/RollNumber&gt;</a:t>
            </a:r>
          </a:p>
          <a:p>
            <a:r>
              <a:rPr lang="en-US" dirty="0"/>
              <a:t>        &lt;Name&gt; Ruhan &lt;/Name&gt;</a:t>
            </a:r>
          </a:p>
          <a:p>
            <a:r>
              <a:rPr lang="en-US" dirty="0"/>
              <a:t>      &lt;/student4&gt;</a:t>
            </a:r>
          </a:p>
          <a:p>
            <a:endParaRPr lang="en-US" dirty="0"/>
          </a:p>
          <a:p>
            <a:r>
              <a:rPr lang="en-US" dirty="0"/>
              <a:t>&lt;/Students&gt;");</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 - Unary</a:t>
            </a:r>
          </a:p>
        </p:txBody>
      </p:sp>
      <p:sp>
        <p:nvSpPr>
          <p:cNvPr id="3" name="Rectangle 2"/>
          <p:cNvSpPr/>
          <p:nvPr/>
        </p:nvSpPr>
        <p:spPr>
          <a:xfrm>
            <a:off x="163286" y="2142292"/>
            <a:ext cx="8599714" cy="677108"/>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pic>
        <p:nvPicPr>
          <p:cNvPr id="3074" name="Picture 2" descr="Unary Relationshi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24200" y="3039308"/>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152400" y="997803"/>
            <a:ext cx="8839200"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val="367463021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 - Ternary</a:t>
            </a:r>
          </a:p>
        </p:txBody>
      </p:sp>
      <p:sp>
        <p:nvSpPr>
          <p:cNvPr id="3" name="Rectangle 2"/>
          <p:cNvSpPr/>
          <p:nvPr/>
        </p:nvSpPr>
        <p:spPr>
          <a:xfrm>
            <a:off x="163286" y="2133600"/>
            <a:ext cx="8599714"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pic>
        <p:nvPicPr>
          <p:cNvPr id="2050" name="Picture 2" descr="Ternary Relationshi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2600" y="3074313"/>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52400" y="997803"/>
            <a:ext cx="8839200"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val="383072447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175612" y="2438966"/>
            <a:ext cx="8610600"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a:stretch>
            <a:fillRect/>
          </a:stretch>
        </p:blipFill>
        <p:spPr>
          <a:xfrm>
            <a:off x="4267200" y="2166089"/>
            <a:ext cx="1857375" cy="790575"/>
          </a:xfrm>
          <a:prstGeom prst="rect">
            <a:avLst/>
          </a:prstGeom>
        </p:spPr>
      </p:pic>
      <p:pic>
        <p:nvPicPr>
          <p:cNvPr id="8" name="Picture 7" descr="many_to_many_entity_relationship_diagram.jpg"/>
          <p:cNvPicPr>
            <a:picLocks noChangeAspect="1"/>
          </p:cNvPicPr>
          <p:nvPr/>
        </p:nvPicPr>
        <p:blipFill>
          <a:blip r:embed="rId3"/>
          <a:stretch>
            <a:fillRect/>
          </a:stretch>
        </p:blipFill>
        <p:spPr>
          <a:xfrm>
            <a:off x="4480912" y="4620421"/>
            <a:ext cx="2314575" cy="1457325"/>
          </a:xfrm>
          <a:prstGeom prst="rect">
            <a:avLst/>
          </a:prstGeom>
        </p:spPr>
      </p:pic>
      <p:pic>
        <p:nvPicPr>
          <p:cNvPr id="9" name="Picture 8" descr="one_to_many_entity_relationship_diagram.jpg"/>
          <p:cNvPicPr>
            <a:picLocks noChangeAspect="1"/>
          </p:cNvPicPr>
          <p:nvPr/>
        </p:nvPicPr>
        <p:blipFill>
          <a:blip r:embed="rId4"/>
          <a:stretch>
            <a:fillRect/>
          </a:stretch>
        </p:blipFill>
        <p:spPr>
          <a:xfrm>
            <a:off x="4405312" y="2995047"/>
            <a:ext cx="2828925" cy="1333500"/>
          </a:xfrm>
          <a:prstGeom prst="rect">
            <a:avLst/>
          </a:prstGeom>
        </p:spPr>
      </p:pic>
      <p:sp>
        <p:nvSpPr>
          <p:cNvPr id="4" name="Rectangle 3"/>
          <p:cNvSpPr/>
          <p:nvPr/>
        </p:nvSpPr>
        <p:spPr>
          <a:xfrm>
            <a:off x="72492" y="1174531"/>
            <a:ext cx="5509842" cy="461665"/>
          </a:xfrm>
          <a:prstGeom prst="rect">
            <a:avLst/>
          </a:prstGeom>
        </p:spPr>
        <p:txBody>
          <a:bodyPr wrap="non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a:t>
            </a:r>
          </a:p>
        </p:txBody>
      </p:sp>
    </p:spTree>
    <p:extLst>
      <p:ext uri="{BB962C8B-B14F-4D97-AF65-F5344CB8AC3E}">
        <p14:creationId xmlns:p14="http://schemas.microsoft.com/office/powerpoint/2010/main" val="289837623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4531" y="1143000"/>
            <a:ext cx="879602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52400"/>
            <a:ext cx="8458200" cy="60873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330" y="841060"/>
            <a:ext cx="8816269" cy="5516327"/>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72493" y="997803"/>
            <a:ext cx="8919108"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employee can manage only one department, and each department can be managed by one employee only.</a:t>
            </a:r>
            <a:endParaRPr lang="en-IN" sz="2400" dirty="0"/>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one to one Relationships</a:t>
            </a:r>
          </a:p>
        </p:txBody>
      </p:sp>
      <p:pic>
        <p:nvPicPr>
          <p:cNvPr id="1026" name="Picture 2" descr="Chen ERD notation - One-to-one relationshi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2171699"/>
            <a:ext cx="9144000" cy="133350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0" y="3777343"/>
            <a:ext cx="1751114" cy="2286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lated imag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418114" y="3777343"/>
            <a:ext cx="1614870" cy="2198914"/>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p:cNvCxnSpPr/>
          <p:nvPr/>
        </p:nvCxnSpPr>
        <p:spPr>
          <a:xfrm>
            <a:off x="3297692" y="4920343"/>
            <a:ext cx="1097533"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128839" y="3799921"/>
            <a:ext cx="1292225" cy="1574149"/>
          </a:xfrm>
          <a:prstGeom prst="rect">
            <a:avLst/>
          </a:prstGeom>
        </p:spPr>
        <p:txBody>
          <a:bodyPr wrap="square">
            <a:spAutoFit/>
          </a:bodyPr>
          <a:lstStyle/>
          <a:p>
            <a:pPr>
              <a:lnSpc>
                <a:spcPct val="107000"/>
              </a:lnSpc>
              <a:spcAft>
                <a:spcPts val="0"/>
              </a:spcAft>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Rectangle 6"/>
          <p:cNvSpPr/>
          <p:nvPr/>
        </p:nvSpPr>
        <p:spPr>
          <a:xfrm>
            <a:off x="6457432" y="3772908"/>
            <a:ext cx="2534168" cy="1870512"/>
          </a:xfrm>
          <a:prstGeom prst="rect">
            <a:avLst/>
          </a:prstGeom>
        </p:spPr>
        <p:txBody>
          <a:bodyPr wrap="square">
            <a:spAutoFit/>
          </a:bodyPr>
          <a:lstStyle/>
          <a:p>
            <a:pPr>
              <a:lnSpc>
                <a:spcPct val="107000"/>
              </a:lnSpc>
              <a:spcAft>
                <a:spcPts val="0"/>
              </a:spcAft>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passportID</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personID (not null, unique, and foreign key)</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passportNumber issueDate</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expireDate</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0469094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2400" y="228600"/>
            <a:ext cx="88392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Index</a:t>
            </a:r>
            <a:endParaRPr kumimoji="0" lang="en-US" sz="3600" b="1" i="1" u="none" strike="noStrike" kern="1200" cap="none" spc="0" normalizeH="0" baseline="0" noProof="0" dirty="0">
              <a:ln>
                <a:noFill/>
              </a:ln>
              <a:solidFill>
                <a:schemeClr val="bg1"/>
              </a:solidFill>
              <a:effectLst/>
              <a:uLnTx/>
              <a:uFillTx/>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576141433"/>
              </p:ext>
            </p:extLst>
          </p:nvPr>
        </p:nvGraphicFramePr>
        <p:xfrm>
          <a:off x="152400" y="1071880"/>
          <a:ext cx="8839200" cy="519176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370840">
                <a:tc>
                  <a:txBody>
                    <a:bodyPr/>
                    <a:lstStyle/>
                    <a:p>
                      <a:r>
                        <a:rPr lang="en-US" sz="1600" dirty="0">
                          <a:latin typeface="Arial" panose="020B0604020202020204" pitchFamily="34" charset="0"/>
                          <a:cs typeface="Arial" panose="020B0604020202020204" pitchFamily="34" charset="0"/>
                        </a:rPr>
                        <a:t>Topic</a:t>
                      </a:r>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2" action="ppaction://hlinksldjump"/>
                        </a:rPr>
                        <a:t>Sub-Queries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3" action="ppaction://hlinksldjump"/>
                        </a:rPr>
                        <a:t>JOINS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2"/>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4" action="ppaction://hlinksldjump"/>
                        </a:rPr>
                        <a:t>USING and ON clause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5" action="ppaction://hlinksldjump"/>
                        </a:rPr>
                        <a:t>Set Operation in SQL</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4"/>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6" action="ppaction://hlinksldjump"/>
                        </a:rPr>
                        <a:t>CREATE TABLE ... LIKE STATEMENT</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5"/>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7" action="ppaction://hlinksldjump"/>
                        </a:rPr>
                        <a:t>CREATE TEMPORARY TABLE ... LIKE STATEMENT</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6"/>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8" action="ppaction://hlinksldjump"/>
                        </a:rPr>
                        <a:t>CREATE TABLE ... SELECT STATEMENT</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7"/>
                  </a:ext>
                </a:extLst>
              </a:tr>
              <a:tr h="370840">
                <a:tc>
                  <a:txBody>
                    <a:bodyPr/>
                    <a:lstStyle/>
                    <a:p>
                      <a:pPr algn="l"/>
                      <a:r>
                        <a:rPr lang="en-IN" sz="1200" b="1" i="1" dirty="0">
                          <a:latin typeface="Arial" panose="020B0604020202020204" pitchFamily="34" charset="0"/>
                          <a:cs typeface="Arial" panose="020B0604020202020204" pitchFamily="34" charset="0"/>
                          <a:hlinkClick r:id="rId9" action="ppaction://hlinksldjump"/>
                        </a:rPr>
                        <a:t>Commit and Rollback</a:t>
                      </a:r>
                      <a:endParaRPr lang="en-US" sz="1200" b="1" i="1" dirty="0">
                        <a:latin typeface="Arial" pitchFamily="34" charset="0"/>
                        <a:cs typeface="Arial" pitchFamily="34" charset="0"/>
                      </a:endParaRPr>
                    </a:p>
                  </a:txBody>
                  <a:tcPr anchor="ctr"/>
                </a:tc>
                <a:extLst>
                  <a:ext uri="{0D108BD9-81ED-4DB2-BD59-A6C34878D82A}">
                    <a16:rowId xmlns:a16="http://schemas.microsoft.com/office/drawing/2014/main" val="10008"/>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10" action="ppaction://hlinksldjump"/>
                        </a:rPr>
                        <a:t>INSERT ROWS using VALUES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9"/>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1" action="ppaction://hlinksldjump"/>
                        </a:rPr>
                        <a:t>INSERT ROWS using SET</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0"/>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2" action="ppaction://hlinksldjump"/>
                        </a:rPr>
                        <a:t>INSERT  ROWS using SELECT</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1"/>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3" action="ppaction://hlinksldjump"/>
                        </a:rPr>
                        <a:t>REPLACE using VALUES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2"/>
                  </a:ext>
                </a:extLst>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3"/>
                  </a:ext>
                </a:extLst>
              </a:tr>
            </a:tbl>
          </a:graphicData>
        </a:graphic>
      </p:graphicFrame>
    </p:spTree>
    <p:extLst>
      <p:ext uri="{BB962C8B-B14F-4D97-AF65-F5344CB8AC3E}">
        <p14:creationId xmlns:p14="http://schemas.microsoft.com/office/powerpoint/2010/main" val="284966141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1524000" y="3777343"/>
            <a:ext cx="5257800" cy="2286000"/>
            <a:chOff x="1524000" y="3777343"/>
            <a:chExt cx="5257800" cy="2286000"/>
          </a:xfrm>
        </p:grpSpPr>
        <p:pic>
          <p:nvPicPr>
            <p:cNvPr id="3" name="Picture 2" descr="Related imag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41913" y="3777343"/>
              <a:ext cx="2439887" cy="2204680"/>
            </a:xfrm>
            <a:prstGeom prst="rect">
              <a:avLst/>
            </a:prstGeom>
            <a:noFill/>
            <a:extLst>
              <a:ext uri="{909E8E84-426E-40DD-AFC4-6F175D3DCCD1}">
                <a14:hiddenFill xmlns:a14="http://schemas.microsoft.com/office/drawing/2010/main">
                  <a:solidFill>
                    <a:srgbClr val="FFFFFF"/>
                  </a:solidFill>
                </a14:hiddenFill>
              </a:ext>
            </a:extLst>
          </p:spPr>
        </p:pic>
        <p:grpSp>
          <p:nvGrpSpPr>
            <p:cNvPr id="34" name="Group 33"/>
            <p:cNvGrpSpPr/>
            <p:nvPr/>
          </p:nvGrpSpPr>
          <p:grpSpPr>
            <a:xfrm>
              <a:off x="3275115" y="4774575"/>
              <a:ext cx="990600" cy="304800"/>
              <a:chOff x="3429001" y="4740415"/>
              <a:chExt cx="1563687" cy="304800"/>
            </a:xfrm>
          </p:grpSpPr>
          <p:cxnSp>
            <p:nvCxnSpPr>
              <p:cNvPr id="25" name="Straight Arrow Connector 24"/>
              <p:cNvCxnSpPr/>
              <p:nvPr/>
            </p:nvCxnSpPr>
            <p:spPr>
              <a:xfrm>
                <a:off x="3429001" y="4892815"/>
                <a:ext cx="1524000"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4687888" y="47404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4687888" y="48928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18" name="Picture 17"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0" y="3777343"/>
              <a:ext cx="1751114" cy="2286000"/>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72493" y="997803"/>
            <a:ext cx="8919108"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customer may place many orders, but each order can be placed by one customer only.</a:t>
            </a:r>
            <a:endParaRPr lang="en-IN" sz="2400" dirty="0"/>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one to many Relationships</a:t>
            </a:r>
          </a:p>
        </p:txBody>
      </p:sp>
      <p:pic>
        <p:nvPicPr>
          <p:cNvPr id="2050" name="Picture 2" descr="Chen ERD notation - One-to-many relationship"/>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2171699"/>
            <a:ext cx="9144000" cy="1333501"/>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p:nvSpPr>
        <p:spPr>
          <a:xfrm>
            <a:off x="6858000" y="3810000"/>
            <a:ext cx="2286000" cy="1870512"/>
          </a:xfrm>
          <a:prstGeom prst="rect">
            <a:avLst/>
          </a:prstGeom>
        </p:spPr>
        <p:txBody>
          <a:bodyPr wrap="square">
            <a:spAutoFit/>
          </a:bodyPr>
          <a:lstStyle/>
          <a:p>
            <a:pPr>
              <a:lnSpc>
                <a:spcPct val="107000"/>
              </a:lnSpc>
              <a:spcAft>
                <a:spcPts val="0"/>
              </a:spcAft>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orderID</a:t>
            </a:r>
          </a:p>
          <a:p>
            <a:pPr>
              <a:lnSpc>
                <a:spcPct val="107000"/>
              </a:lnSpc>
              <a:spcAft>
                <a:spcPts val="0"/>
              </a:spcAft>
            </a:pPr>
            <a:r>
              <a:rPr lang="en-IN" b="1"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 (foreign key)</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Qty</a:t>
            </a:r>
          </a:p>
          <a:p>
            <a:pPr>
              <a:lnSpc>
                <a:spcPct val="107000"/>
              </a:lnSpc>
              <a:spcAft>
                <a:spcPts val="0"/>
              </a:spcAft>
            </a:pPr>
            <a:r>
              <a:rPr lang="en-IN" b="1" dirty="0" err="1">
                <a:latin typeface="Calibri" panose="020F0502020204030204" pitchFamily="34" charset="0"/>
                <a:ea typeface="Calibri" panose="020F0502020204030204" pitchFamily="34" charset="0"/>
                <a:cs typeface="Calibri" panose="020F0502020204030204" pitchFamily="34" charset="0"/>
              </a:rPr>
              <a:t>OrderDate</a:t>
            </a:r>
            <a:endParaRPr lang="en-IN" b="1" dirty="0">
              <a:latin typeface="Calibri" panose="020F0502020204030204" pitchFamily="34" charset="0"/>
              <a:ea typeface="Calibri" panose="020F0502020204030204" pitchFamily="34" charset="0"/>
              <a:cs typeface="Calibri" panose="020F0502020204030204" pitchFamily="34" charset="0"/>
            </a:endParaRPr>
          </a:p>
          <a:p>
            <a:pPr>
              <a:lnSpc>
                <a:spcPct val="107000"/>
              </a:lnSpc>
              <a:spcAft>
                <a:spcPts val="0"/>
              </a:spcAft>
            </a:pP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19" name="Rectangle 18"/>
          <p:cNvSpPr/>
          <p:nvPr/>
        </p:nvSpPr>
        <p:spPr>
          <a:xfrm>
            <a:off x="128839" y="3799921"/>
            <a:ext cx="1292225" cy="1574149"/>
          </a:xfrm>
          <a:prstGeom prst="rect">
            <a:avLst/>
          </a:prstGeom>
        </p:spPr>
        <p:txBody>
          <a:bodyPr wrap="square">
            <a:spAutoFit/>
          </a:bodyPr>
          <a:lstStyle/>
          <a:p>
            <a:pPr>
              <a:lnSpc>
                <a:spcPct val="107000"/>
              </a:lnSpc>
              <a:spcAft>
                <a:spcPts val="0"/>
              </a:spcAft>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72766650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72493" y="997803"/>
            <a:ext cx="8919108"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department may have many employees, but each employee can </a:t>
            </a:r>
            <a:r>
              <a:rPr lang="en-IN" sz="2400">
                <a:latin typeface="Arial" panose="020B0604020202020204" pitchFamily="34" charset="0"/>
                <a:cs typeface="Arial" panose="020B0604020202020204" pitchFamily="34" charset="0"/>
              </a:rPr>
              <a:t>work only in </a:t>
            </a:r>
            <a:r>
              <a:rPr lang="en-IN" sz="2400" dirty="0">
                <a:latin typeface="Arial" panose="020B0604020202020204" pitchFamily="34" charset="0"/>
                <a:cs typeface="Arial" panose="020B0604020202020204" pitchFamily="34" charset="0"/>
              </a:rPr>
              <a:t>one department.</a:t>
            </a:r>
            <a:endParaRPr lang="en-IN" sz="2400" dirty="0"/>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many to one Relationships</a:t>
            </a:r>
          </a:p>
        </p:txBody>
      </p:sp>
      <p:pic>
        <p:nvPicPr>
          <p:cNvPr id="3074" name="Picture 2" descr="Chen ERD notation - Many-to-one relationshi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171699"/>
            <a:ext cx="9144000" cy="1333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489763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72493" y="997803"/>
            <a:ext cx="8919108" cy="1200329"/>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One student may belong to more than one student organizations, and one organization can admit more than one student.</a:t>
            </a:r>
            <a:endParaRPr lang="en-IN" sz="2400" dirty="0"/>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many to many Relationships</a:t>
            </a:r>
          </a:p>
        </p:txBody>
      </p:sp>
      <p:pic>
        <p:nvPicPr>
          <p:cNvPr id="4098" name="Picture 2" descr="Chen ERD notation - Many-to-many relationshi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339039"/>
            <a:ext cx="9143999" cy="1346836"/>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p:cNvGrpSpPr/>
          <p:nvPr/>
        </p:nvGrpSpPr>
        <p:grpSpPr>
          <a:xfrm>
            <a:off x="611186" y="3826782"/>
            <a:ext cx="7921625" cy="2269218"/>
            <a:chOff x="685800" y="3798242"/>
            <a:chExt cx="7816117" cy="2245995"/>
          </a:xfrm>
        </p:grpSpPr>
        <p:grpSp>
          <p:nvGrpSpPr>
            <p:cNvPr id="3" name="Group 2"/>
            <p:cNvGrpSpPr/>
            <p:nvPr/>
          </p:nvGrpSpPr>
          <p:grpSpPr>
            <a:xfrm>
              <a:off x="685800" y="3926205"/>
              <a:ext cx="2966755" cy="1997175"/>
              <a:chOff x="1586089" y="3855004"/>
              <a:chExt cx="2966755" cy="1997175"/>
            </a:xfrm>
          </p:grpSpPr>
          <p:pic>
            <p:nvPicPr>
              <p:cNvPr id="17" name="Picture 16"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00200" y="3855004"/>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39772" y="3884687"/>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87811" y="3891693"/>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27383" y="3921376"/>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86089" y="4838750"/>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25661" y="4868433"/>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73700" y="4875439"/>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13272" y="4905122"/>
                <a:ext cx="725461" cy="947057"/>
              </a:xfrm>
              <a:prstGeom prst="rect">
                <a:avLst/>
              </a:prstGeom>
              <a:noFill/>
              <a:extLst>
                <a:ext uri="{909E8E84-426E-40DD-AFC4-6F175D3DCCD1}">
                  <a14:hiddenFill xmlns:a14="http://schemas.microsoft.com/office/drawing/2010/main">
                    <a:solidFill>
                      <a:srgbClr val="FFFFFF"/>
                    </a:solidFill>
                  </a14:hiddenFill>
                </a:ext>
              </a:extLst>
            </p:spPr>
          </p:pic>
        </p:grpSp>
        <p:pic>
          <p:nvPicPr>
            <p:cNvPr id="19" name="Picture 18" descr="Related image"/>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28164" y="3798242"/>
              <a:ext cx="3773753" cy="2245995"/>
            </a:xfrm>
            <a:prstGeom prst="rect">
              <a:avLst/>
            </a:prstGeom>
            <a:noFill/>
          </p:spPr>
        </p:pic>
        <p:grpSp>
          <p:nvGrpSpPr>
            <p:cNvPr id="30" name="Group 29"/>
            <p:cNvGrpSpPr/>
            <p:nvPr/>
          </p:nvGrpSpPr>
          <p:grpSpPr>
            <a:xfrm>
              <a:off x="3647567" y="4787234"/>
              <a:ext cx="1054492" cy="304800"/>
              <a:chOff x="3493127" y="4750545"/>
              <a:chExt cx="1054492" cy="304800"/>
            </a:xfrm>
          </p:grpSpPr>
          <p:cxnSp>
            <p:nvCxnSpPr>
              <p:cNvPr id="21" name="Straight Arrow Connector 20"/>
              <p:cNvCxnSpPr/>
              <p:nvPr/>
            </p:nvCxnSpPr>
            <p:spPr>
              <a:xfrm>
                <a:off x="3557019" y="4902945"/>
                <a:ext cx="965458"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V="1">
                <a:off x="4354527" y="47505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4354527" y="49029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3514374" y="4909950"/>
                <a:ext cx="226854" cy="11925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flipV="1">
                <a:off x="3493127" y="4750545"/>
                <a:ext cx="240673" cy="15240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6508" y="1263891"/>
            <a:ext cx="7110984" cy="2352097"/>
          </a:xfrm>
          <a:prstGeom prst="rect">
            <a:avLst/>
          </a:prstGeom>
        </p:spPr>
      </p:pic>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many to many Relationships</a:t>
            </a:r>
          </a:p>
        </p:txBody>
      </p:sp>
    </p:spTree>
    <p:extLst>
      <p:ext uri="{BB962C8B-B14F-4D97-AF65-F5344CB8AC3E}">
        <p14:creationId xmlns:p14="http://schemas.microsoft.com/office/powerpoint/2010/main" val="103369519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Participation constraints</a:t>
            </a:r>
          </a:p>
        </p:txBody>
      </p:sp>
      <p:sp>
        <p:nvSpPr>
          <p:cNvPr id="3" name="Rectangle 2"/>
          <p:cNvSpPr/>
          <p:nvPr/>
        </p:nvSpPr>
        <p:spPr>
          <a:xfrm>
            <a:off x="152400" y="838200"/>
            <a:ext cx="8839200" cy="3293209"/>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An entity may participate in a relation either totally or partially.</a:t>
            </a:r>
          </a:p>
          <a:p>
            <a:endParaRPr lang="en-IN" sz="2000" dirty="0">
              <a:latin typeface="Arial" panose="020B0604020202020204" pitchFamily="34" charset="0"/>
              <a:cs typeface="Arial" panose="020B0604020202020204" pitchFamily="34" charset="0"/>
            </a:endParaRPr>
          </a:p>
          <a:p>
            <a:r>
              <a:rPr lang="en-IN" sz="2400" b="1" dirty="0">
                <a:latin typeface="Arial" panose="020B0604020202020204" pitchFamily="34" charset="0"/>
                <a:cs typeface="Arial" panose="020B0604020202020204" pitchFamily="34" charset="0"/>
              </a:rPr>
              <a:t>Total participation</a:t>
            </a:r>
            <a:r>
              <a:rPr lang="en-IN" sz="20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Arial" panose="020B0604020202020204" pitchFamily="34" charset="0"/>
              <a:cs typeface="Arial" panose="020B0604020202020204" pitchFamily="34" charset="0"/>
            </a:endParaRPr>
          </a:p>
          <a:p>
            <a:r>
              <a:rPr lang="en-IN" sz="2400" b="1" dirty="0">
                <a:latin typeface="Arial" panose="020B0604020202020204" pitchFamily="34" charset="0"/>
                <a:cs typeface="Arial" panose="020B0604020202020204" pitchFamily="34" charset="0"/>
              </a:rPr>
              <a:t>Partial participation </a:t>
            </a:r>
            <a:r>
              <a:rPr lang="en-IN" sz="2000" dirty="0">
                <a:latin typeface="Arial" panose="020B0604020202020204" pitchFamily="34"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26411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Schema?</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166168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28600" y="1079719"/>
            <a:ext cx="8686800" cy="206210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IN" sz="2400" dirty="0">
                <a:latin typeface="Arial" pitchFamily="34" charset="0"/>
                <a:ea typeface="Arial Unicode MS" pitchFamily="34" charset="-128"/>
                <a:cs typeface="Arial" pitchFamily="34" charset="0"/>
              </a:rPr>
              <a:t>A schema is a </a:t>
            </a:r>
            <a:r>
              <a:rPr lang="en-IN" sz="3200" dirty="0">
                <a:latin typeface="Arial" pitchFamily="34" charset="0"/>
                <a:ea typeface="Arial Unicode MS" pitchFamily="34" charset="-128"/>
                <a:cs typeface="Arial" pitchFamily="34" charset="0"/>
              </a:rPr>
              <a:t>collection of database objects </a:t>
            </a:r>
            <a:r>
              <a:rPr lang="en-IN" sz="2400" dirty="0">
                <a:latin typeface="Arial" pitchFamily="34" charset="0"/>
                <a:ea typeface="Arial Unicode MS" pitchFamily="34" charset="-128"/>
                <a:cs typeface="Arial" pitchFamily="34" charset="0"/>
              </a:rPr>
              <a:t>associated with one particular database username. This username is called the schema owner, or the owner of the related group of objects. You may have one or multiple schemas in a database.</a:t>
            </a:r>
            <a:endParaRPr kumimoji="0" lang="en-US" sz="1600" u="none" strike="noStrike" cap="none" normalizeH="0" baseline="0" dirty="0">
              <a:ln>
                <a:noFill/>
              </a:ln>
              <a:effectLst/>
              <a:latin typeface="Arial" pitchFamily="34" charset="0"/>
              <a:cs typeface="Arial" pitchFamily="34" charset="0"/>
            </a:endParaRPr>
          </a:p>
        </p:txBody>
      </p:sp>
      <p:sp>
        <p:nvSpPr>
          <p:cNvPr id="8" name="Rectangle 7"/>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What is Schema?</a:t>
            </a:r>
          </a:p>
        </p:txBody>
      </p:sp>
    </p:spTree>
    <p:extLst>
      <p:ext uri="{BB962C8B-B14F-4D97-AF65-F5344CB8AC3E}">
        <p14:creationId xmlns:p14="http://schemas.microsoft.com/office/powerpoint/2010/main" val="231827460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500002" y="3500438"/>
            <a:ext cx="8429716" cy="2400657"/>
          </a:xfrm>
          <a:prstGeom prst="rect">
            <a:avLst/>
          </a:prstGeom>
        </p:spPr>
        <p:txBody>
          <a:bodyPr wrap="square">
            <a:spAutoFit/>
          </a:bodyPr>
          <a:lstStyle/>
          <a:p>
            <a:r>
              <a:rPr lang="en-US" sz="2000" dirty="0">
                <a:solidFill>
                  <a:srgbClr val="006C86"/>
                </a:solidFill>
              </a:rPr>
              <a:t>Data modeling is the process of creating a data model for the data to be stored in a Database. This data model is a conceptual representation of</a:t>
            </a:r>
          </a:p>
          <a:p>
            <a:endParaRPr lang="en-US" sz="2000" dirty="0">
              <a:solidFill>
                <a:srgbClr val="006C86"/>
              </a:solidFill>
            </a:endParaRPr>
          </a:p>
          <a:p>
            <a:pPr>
              <a:lnSpc>
                <a:spcPct val="150000"/>
              </a:lnSpc>
              <a:buFont typeface="Arial" pitchFamily="34" charset="0"/>
              <a:buChar char="•"/>
            </a:pPr>
            <a:r>
              <a:rPr lang="en-US" sz="2000" dirty="0">
                <a:solidFill>
                  <a:srgbClr val="006C86"/>
                </a:solidFill>
              </a:rPr>
              <a:t>Data objects</a:t>
            </a:r>
          </a:p>
          <a:p>
            <a:pPr>
              <a:lnSpc>
                <a:spcPct val="150000"/>
              </a:lnSpc>
              <a:buFont typeface="Arial" pitchFamily="34" charset="0"/>
              <a:buChar char="•"/>
            </a:pPr>
            <a:r>
              <a:rPr lang="en-US" sz="2000" dirty="0">
                <a:solidFill>
                  <a:srgbClr val="006C86"/>
                </a:solidFill>
              </a:rPr>
              <a:t>The associations between different data objects</a:t>
            </a:r>
          </a:p>
          <a:p>
            <a:pPr>
              <a:lnSpc>
                <a:spcPct val="150000"/>
              </a:lnSpc>
              <a:buFont typeface="Arial" pitchFamily="34" charset="0"/>
              <a:buChar char="•"/>
            </a:pPr>
            <a:r>
              <a:rPr lang="en-US" sz="2000" dirty="0">
                <a:solidFill>
                  <a:srgbClr val="006C86"/>
                </a:solidFill>
              </a:rPr>
              <a:t>The rules.</a:t>
            </a:r>
          </a:p>
        </p:txBody>
      </p:sp>
    </p:spTree>
    <p:extLst>
      <p:ext uri="{BB962C8B-B14F-4D97-AF65-F5344CB8AC3E}">
        <p14:creationId xmlns:p14="http://schemas.microsoft.com/office/powerpoint/2010/main" val="12138674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28600" y="1222176"/>
            <a:ext cx="8686800"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kumimoji="0" lang="en-US" sz="2400" b="1" u="none" strike="noStrike" cap="none" normalizeH="0" baseline="0" dirty="0">
                <a:ln>
                  <a:noFill/>
                </a:ln>
                <a:solidFill>
                  <a:srgbClr val="404040"/>
                </a:solidFill>
                <a:effectLst/>
                <a:latin typeface="Arial" pitchFamily="34" charset="0"/>
                <a:ea typeface="Arial Unicode MS" pitchFamily="34" charset="-128"/>
                <a:cs typeface="Arial" pitchFamily="34" charset="0"/>
              </a:rPr>
              <a:t>Data modeling</a:t>
            </a:r>
            <a:r>
              <a:rPr kumimoji="0" lang="en-US" sz="2400" b="0" u="none" strike="noStrike" cap="none" normalizeH="0" baseline="0" dirty="0">
                <a:ln>
                  <a:noFill/>
                </a:ln>
                <a:solidFill>
                  <a:srgbClr val="404040"/>
                </a:solidFill>
                <a:effectLst/>
                <a:latin typeface="Arial" pitchFamily="34" charset="0"/>
                <a:ea typeface="Arial Unicode MS" pitchFamily="34" charset="-128"/>
                <a:cs typeface="Arial" pitchFamily="34" charset="0"/>
              </a:rPr>
              <a:t> is a process used to define and analyze data requirements </a:t>
            </a:r>
            <a:r>
              <a:rPr lang="en-IN" sz="2400" dirty="0">
                <a:solidFill>
                  <a:srgbClr val="404040"/>
                </a:solidFill>
                <a:latin typeface="Arial" pitchFamily="34" charset="0"/>
                <a:ea typeface="Arial Unicode MS" pitchFamily="34" charset="-128"/>
                <a:cs typeface="Arial" pitchFamily="34" charset="0"/>
              </a:rPr>
              <a:t>needed to support the business processes within the scope of corresponding systems in organizations.</a:t>
            </a:r>
            <a:endParaRPr kumimoji="0" lang="en-US" sz="1600" b="0" u="none" strike="noStrike" cap="none" normalizeH="0" baseline="0" dirty="0">
              <a:ln>
                <a:noFill/>
              </a:ln>
              <a:solidFill>
                <a:schemeClr val="tx1"/>
              </a:solidFill>
              <a:effectLst/>
              <a:latin typeface="Arial" pitchFamily="34" charset="0"/>
              <a:cs typeface="Arial" pitchFamily="34" charset="0"/>
            </a:endParaRPr>
          </a:p>
        </p:txBody>
      </p:sp>
      <p:sp>
        <p:nvSpPr>
          <p:cNvPr id="11" name="Rectangle 10"/>
          <p:cNvSpPr/>
          <p:nvPr/>
        </p:nvSpPr>
        <p:spPr>
          <a:xfrm>
            <a:off x="152400" y="2895600"/>
            <a:ext cx="8763000" cy="830997"/>
          </a:xfrm>
          <a:prstGeom prst="rect">
            <a:avLst/>
          </a:prstGeom>
        </p:spPr>
        <p:txBody>
          <a:bodyPr wrap="square">
            <a:spAutoFit/>
          </a:bodyPr>
          <a:lstStyle/>
          <a:p>
            <a:pPr algn="ctr"/>
            <a:r>
              <a:rPr lang="en-US" sz="2400" b="1" dirty="0">
                <a:solidFill>
                  <a:srgbClr val="404040"/>
                </a:solidFill>
                <a:latin typeface="Arial" pitchFamily="34" charset="0"/>
                <a:ea typeface="Arial Unicode MS" pitchFamily="34" charset="-128"/>
                <a:cs typeface="Arial" pitchFamily="34" charset="0"/>
              </a:rPr>
              <a:t>Data modeling</a:t>
            </a:r>
            <a:r>
              <a:rPr lang="en-US" sz="2400" dirty="0">
                <a:latin typeface="Arial" pitchFamily="34" charset="0"/>
                <a:cs typeface="Arial" pitchFamily="34" charset="0"/>
              </a:rPr>
              <a:t> involves a progression from conceptual model to logical model to physical </a:t>
            </a:r>
            <a:r>
              <a:rPr lang="en-US" sz="2400" b="1" dirty="0">
                <a:latin typeface="Arial" pitchFamily="34" charset="0"/>
                <a:cs typeface="Arial" pitchFamily="34" charset="0"/>
              </a:rPr>
              <a:t>object</a:t>
            </a:r>
            <a:r>
              <a:rPr lang="en-US" sz="2400" dirty="0">
                <a:latin typeface="Arial" pitchFamily="34" charset="0"/>
                <a:cs typeface="Arial" pitchFamily="34" charset="0"/>
              </a:rPr>
              <a:t>.</a:t>
            </a:r>
          </a:p>
        </p:txBody>
      </p:sp>
      <p:sp>
        <p:nvSpPr>
          <p:cNvPr id="8" name="Rectangle 7"/>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Data Modeling</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52400" y="762506"/>
            <a:ext cx="8763000"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marL="0" marR="0" lvl="0" indent="0" defTabSz="914400" rtl="0" eaLnBrk="0" fontAlgn="base" latinLnBrk="0" hangingPunct="0">
              <a:lnSpc>
                <a:spcPct val="100000"/>
              </a:lnSpc>
              <a:spcBef>
                <a:spcPct val="0"/>
              </a:spcBef>
              <a:spcAft>
                <a:spcPct val="0"/>
              </a:spcAft>
              <a:buClrTx/>
              <a:buSzTx/>
              <a:tabLst/>
            </a:pPr>
            <a:endParaRPr lang="en-US" sz="2000" dirty="0">
              <a:solidFill>
                <a:srgbClr val="000000"/>
              </a:solidFill>
              <a:latin typeface="Arial" pitchFamily="34" charset="0"/>
              <a:ea typeface="Times New Roman" pitchFamily="18" charset="0"/>
              <a:cs typeface="Arial" pitchFamily="34" charset="0"/>
            </a:endParaRPr>
          </a:p>
          <a:p>
            <a:pPr marL="0" marR="0" lvl="0" indent="0" defTabSz="914400" rtl="0" eaLnBrk="0" fontAlgn="base" latinLnBrk="0" hangingPunct="0">
              <a:lnSpc>
                <a:spcPct val="100000"/>
              </a:lnSpc>
              <a:spcBef>
                <a:spcPct val="0"/>
              </a:spcBef>
              <a:spcAft>
                <a:spcPct val="0"/>
              </a:spcAft>
              <a:buClrTx/>
              <a:buSzTx/>
              <a:buFont typeface="Arial" pitchFamily="34" charset="0"/>
              <a:buChar char="•"/>
              <a:tabLst/>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marL="0" marR="0" lvl="0" indent="0" defTabSz="914400" rtl="0" eaLnBrk="0" fontAlgn="base" latinLnBrk="0" hangingPunct="0">
              <a:lnSpc>
                <a:spcPct val="100000"/>
              </a:lnSpc>
              <a:spcBef>
                <a:spcPct val="0"/>
              </a:spcBef>
              <a:spcAft>
                <a:spcPct val="0"/>
              </a:spcAft>
              <a:buClrTx/>
              <a:buSzTx/>
              <a:buFont typeface="Arial" pitchFamily="34" charset="0"/>
              <a:buChar char="•"/>
              <a:tabLst/>
            </a:pPr>
            <a:r>
              <a:rPr lang="en-US" sz="2000" dirty="0">
                <a:solidFill>
                  <a:srgbClr val="000000"/>
                </a:solidFill>
                <a:latin typeface="Arial" pitchFamily="34" charset="0"/>
                <a:ea typeface="Times New Roman" pitchFamily="18" charset="0"/>
                <a:cs typeface="Arial" pitchFamily="34" charset="0"/>
              </a:rPr>
              <a:t> No attribute is specified.</a:t>
            </a:r>
          </a:p>
          <a:p>
            <a:pPr marL="0" marR="0" lvl="0" indent="0" defTabSz="914400" rtl="0" eaLnBrk="0" fontAlgn="base" latinLnBrk="0" hangingPunct="0">
              <a:lnSpc>
                <a:spcPct val="100000"/>
              </a:lnSpc>
              <a:spcBef>
                <a:spcPct val="0"/>
              </a:spcBef>
              <a:spcAft>
                <a:spcPct val="0"/>
              </a:spcAft>
              <a:buClrTx/>
              <a:buSzTx/>
              <a:buFont typeface="Arial" pitchFamily="34" charset="0"/>
              <a:buChar char="•"/>
              <a:tabLst/>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a:srcRect/>
          <a:stretch>
            <a:fillRect/>
          </a:stretch>
        </p:blipFill>
        <p:spPr bwMode="auto">
          <a:xfrm>
            <a:off x="3429000" y="2133600"/>
            <a:ext cx="5633240" cy="4038600"/>
          </a:xfrm>
          <a:prstGeom prst="rect">
            <a:avLst/>
          </a:prstGeom>
          <a:noFill/>
          <a:ln w="9525">
            <a:noFill/>
            <a:miter lim="800000"/>
            <a:headEnd/>
            <a:tailEnd/>
          </a:ln>
        </p:spPr>
      </p:pic>
      <p:sp>
        <p:nvSpPr>
          <p:cNvPr id="8" name="Rectangle 7"/>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Conceptual Model Design</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2400" y="228600"/>
            <a:ext cx="88392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Index</a:t>
            </a:r>
            <a:endParaRPr kumimoji="0" lang="en-US" sz="3600" b="1" i="1" u="none" strike="noStrike" kern="1200" cap="none" spc="0" normalizeH="0" baseline="0" noProof="0" dirty="0">
              <a:ln>
                <a:noFill/>
              </a:ln>
              <a:solidFill>
                <a:schemeClr val="bg1"/>
              </a:solidFill>
              <a:effectLst/>
              <a:uLnTx/>
              <a:uFillTx/>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001140777"/>
              </p:ext>
            </p:extLst>
          </p:nvPr>
        </p:nvGraphicFramePr>
        <p:xfrm>
          <a:off x="152400" y="1071880"/>
          <a:ext cx="8839200" cy="482092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370840">
                <a:tc>
                  <a:txBody>
                    <a:bodyPr/>
                    <a:lstStyle/>
                    <a:p>
                      <a:r>
                        <a:rPr lang="en-US" sz="1600" dirty="0">
                          <a:latin typeface="Arial" panose="020B0604020202020204" pitchFamily="34" charset="0"/>
                          <a:cs typeface="Arial" panose="020B0604020202020204" pitchFamily="34" charset="0"/>
                        </a:rPr>
                        <a:t>Topic</a:t>
                      </a:r>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2" action="ppaction://hlinksldjump"/>
                        </a:rPr>
                        <a:t>REPLACE using SET</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3" action="ppaction://hlinksldjump"/>
                        </a:rPr>
                        <a:t>REPLACE using SELECT</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4" action="ppaction://hlinksldjump"/>
                        </a:rPr>
                        <a:t>Single-table UPDATE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5" action="ppaction://hlinksldjump"/>
                        </a:rPr>
                        <a:t>Multiple-table UPDATE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4"/>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6" action="ppaction://hlinksldjump"/>
                        </a:rPr>
                        <a:t>Single-Table DELETE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5"/>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7" action="ppaction://hlinksldjump"/>
                        </a:rPr>
                        <a:t>Multiple-table DELETE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6"/>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8" action="ppaction://hlinksldjump"/>
                        </a:rPr>
                        <a:t>Datatypes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7"/>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9" action="ppaction://hlinksldjump"/>
                        </a:rPr>
                        <a:t>JSON Datatype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8"/>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10" action="ppaction://hlinksldjump"/>
                        </a:rPr>
                        <a:t>CREATE TABLE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9"/>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11" action="ppaction://hlinksldjump"/>
                        </a:rPr>
                        <a:t>CONSTRAINTS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0"/>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2" action="ppaction://hlinksldjump"/>
                        </a:rPr>
                        <a:t>INFORMATION_SCHEMA</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1"/>
                  </a:ext>
                </a:extLst>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28401603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a:srcRect/>
          <a:stretch>
            <a:fillRect/>
          </a:stretch>
        </p:blipFill>
        <p:spPr bwMode="auto">
          <a:xfrm>
            <a:off x="1371600" y="2686361"/>
            <a:ext cx="6629400" cy="3485839"/>
          </a:xfrm>
          <a:prstGeom prst="rect">
            <a:avLst/>
          </a:prstGeom>
          <a:noFill/>
          <a:ln w="9525">
            <a:noFill/>
            <a:miter lim="800000"/>
            <a:headEnd/>
            <a:tailEnd/>
          </a:ln>
        </p:spPr>
      </p:pic>
      <p:sp>
        <p:nvSpPr>
          <p:cNvPr id="8" name="Rectangle 7"/>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Logical Model Design</a:t>
            </a:r>
          </a:p>
        </p:txBody>
      </p:sp>
      <p:sp>
        <p:nvSpPr>
          <p:cNvPr id="9" name="Rectangle 1"/>
          <p:cNvSpPr>
            <a:spLocks noChangeArrowheads="1"/>
          </p:cNvSpPr>
          <p:nvPr/>
        </p:nvSpPr>
        <p:spPr bwMode="auto">
          <a:xfrm>
            <a:off x="152400" y="762000"/>
            <a:ext cx="8763000"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lang="en-US" sz="2000" dirty="0">
                <a:solidFill>
                  <a:srgbClr val="C00000"/>
                </a:solidFill>
                <a:latin typeface="Arial" pitchFamily="34" charset="0"/>
                <a:ea typeface="Times New Roman" pitchFamily="18" charset="0"/>
                <a:cs typeface="Arial" pitchFamily="34" charset="0"/>
              </a:rPr>
              <a:t>Features of logical data model include:</a:t>
            </a:r>
          </a:p>
          <a:p>
            <a:pPr marL="0" marR="0" lvl="0" indent="0" defTabSz="914400" rtl="0" eaLnBrk="0" fontAlgn="base" latinLnBrk="0" hangingPunct="0">
              <a:lnSpc>
                <a:spcPct val="100000"/>
              </a:lnSpc>
              <a:spcBef>
                <a:spcPct val="0"/>
              </a:spcBef>
              <a:spcAft>
                <a:spcPct val="0"/>
              </a:spcAft>
              <a:buClrTx/>
              <a:buSzTx/>
              <a:tabLst/>
            </a:pPr>
            <a:endParaRPr lang="en-US" sz="2000" dirty="0">
              <a:solidFill>
                <a:srgbClr val="000000"/>
              </a:solidFill>
              <a:latin typeface="Arial" pitchFamily="34" charset="0"/>
              <a:ea typeface="Times New Roman" pitchFamily="18" charset="0"/>
              <a:cs typeface="Arial" pitchFamily="34" charset="0"/>
            </a:endParaRP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a:srcRect/>
          <a:stretch>
            <a:fillRect/>
          </a:stretch>
        </p:blipFill>
        <p:spPr bwMode="auto">
          <a:xfrm>
            <a:off x="1447800" y="2590800"/>
            <a:ext cx="6400800" cy="3697458"/>
          </a:xfrm>
          <a:prstGeom prst="rect">
            <a:avLst/>
          </a:prstGeom>
          <a:noFill/>
          <a:ln w="9525">
            <a:noFill/>
            <a:miter lim="800000"/>
            <a:headEnd/>
            <a:tailEnd/>
          </a:ln>
        </p:spPr>
      </p:pic>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Physical Model Design</a:t>
            </a:r>
          </a:p>
        </p:txBody>
      </p:sp>
      <p:sp>
        <p:nvSpPr>
          <p:cNvPr id="8" name="Rectangle 1"/>
          <p:cNvSpPr>
            <a:spLocks noChangeArrowheads="1"/>
          </p:cNvSpPr>
          <p:nvPr/>
        </p:nvSpPr>
        <p:spPr bwMode="auto">
          <a:xfrm>
            <a:off x="152400" y="762000"/>
            <a:ext cx="8763000"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lang="en-US" sz="2000" dirty="0">
                <a:solidFill>
                  <a:srgbClr val="C00000"/>
                </a:solidFill>
                <a:latin typeface="Arial" pitchFamily="34" charset="0"/>
                <a:ea typeface="Times New Roman" pitchFamily="18" charset="0"/>
                <a:cs typeface="Arial" pitchFamily="34" charset="0"/>
              </a:rPr>
              <a:t>Features of physical data model include:</a:t>
            </a:r>
          </a:p>
          <a:p>
            <a:pPr marL="0" marR="0" lvl="0" indent="0" defTabSz="914400" rtl="0" eaLnBrk="0" fontAlgn="base" latinLnBrk="0" hangingPunct="0">
              <a:lnSpc>
                <a:spcPct val="100000"/>
              </a:lnSpc>
              <a:spcBef>
                <a:spcPct val="0"/>
              </a:spcBef>
              <a:spcAft>
                <a:spcPct val="0"/>
              </a:spcAft>
              <a:buClrTx/>
              <a:buSzTx/>
              <a:tabLst/>
            </a:pPr>
            <a:endParaRPr lang="en-US" sz="2000" dirty="0">
              <a:solidFill>
                <a:srgbClr val="000000"/>
              </a:solidFill>
              <a:latin typeface="Arial" pitchFamily="34" charset="0"/>
              <a:ea typeface="Times New Roman" pitchFamily="18" charset="0"/>
              <a:cs typeface="Arial" pitchFamily="34" charset="0"/>
            </a:endParaRP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1426992841"/>
              </p:ext>
            </p:extLst>
          </p:nvPr>
        </p:nvGraphicFramePr>
        <p:xfrm>
          <a:off x="152398" y="990600"/>
          <a:ext cx="8839204" cy="4953001"/>
        </p:xfrm>
        <a:graphic>
          <a:graphicData uri="http://schemas.openxmlformats.org/drawingml/2006/table">
            <a:tbl>
              <a:tblPr>
                <a:tableStyleId>{5DA37D80-6434-44D0-A028-1B22A696006F}</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Data Modeling</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2458234" y="3072825"/>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133350" y="76200"/>
            <a:ext cx="8858250"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a:buFont typeface="Monotype Sorts" pitchFamily="2" charset="2"/>
              <a:buNone/>
            </a:pPr>
            <a:r>
              <a:rPr lang="en-US" sz="2000" i="1" dirty="0">
                <a:solidFill>
                  <a:srgbClr val="006C86"/>
                </a:solidFill>
                <a:latin typeface="Open Sans"/>
              </a:rPr>
              <a:t>Branch { branch-ID, branch-name, branch-city, assets }</a:t>
            </a:r>
          </a:p>
          <a:p>
            <a:pPr>
              <a:buFont typeface="Monotype Sorts" pitchFamily="2" charset="2"/>
              <a:buNone/>
            </a:pPr>
            <a:r>
              <a:rPr lang="en-US" sz="2000" i="1" dirty="0">
                <a:solidFill>
                  <a:srgbClr val="006C86"/>
                </a:solidFill>
                <a:latin typeface="Open Sans"/>
              </a:rPr>
              <a:t>Customer { customer-id, customer-name, customer-street, customer-only }</a:t>
            </a:r>
          </a:p>
          <a:p>
            <a:pPr>
              <a:buFont typeface="Monotype Sorts" pitchFamily="2" charset="2"/>
              <a:buNone/>
            </a:pPr>
            <a:r>
              <a:rPr lang="en-US" sz="2000" i="1" dirty="0">
                <a:solidFill>
                  <a:srgbClr val="006C86"/>
                </a:solidFill>
                <a:latin typeface="Open Sans"/>
              </a:rPr>
              <a:t>Account { account-number, branch-ID, balance }</a:t>
            </a:r>
          </a:p>
          <a:p>
            <a:pPr>
              <a:buFont typeface="Monotype Sorts" pitchFamily="2" charset="2"/>
              <a:buNone/>
            </a:pPr>
            <a:r>
              <a:rPr lang="en-US" sz="2000" i="1" dirty="0">
                <a:solidFill>
                  <a:srgbClr val="006C86"/>
                </a:solidFill>
                <a:latin typeface="Open Sans"/>
              </a:rPr>
              <a:t>Loan { loan-number, branch-ID, amount }</a:t>
            </a:r>
          </a:p>
          <a:p>
            <a:pPr>
              <a:buFont typeface="Monotype Sorts" pitchFamily="2" charset="2"/>
              <a:buNone/>
            </a:pPr>
            <a:r>
              <a:rPr lang="en-US" sz="2000" i="1" dirty="0">
                <a:solidFill>
                  <a:srgbClr val="006C86"/>
                </a:solidFill>
                <a:latin typeface="Open Sans"/>
              </a:rPr>
              <a:t>Depositor { customer-id, account-number }</a:t>
            </a:r>
          </a:p>
          <a:p>
            <a:pPr>
              <a:buFont typeface="Monotype Sorts" pitchFamily="2" charset="2"/>
              <a:buNone/>
            </a:pPr>
            <a:r>
              <a:rPr lang="en-US" sz="2000" i="1" dirty="0">
                <a:solidFill>
                  <a:srgbClr val="006C86"/>
                </a:solidFill>
                <a:latin typeface="Open Sans"/>
              </a:rPr>
              <a:t>Borrower { customer-id, loan-number }</a:t>
            </a:r>
          </a:p>
        </p:txBody>
      </p:sp>
    </p:spTree>
    <p:extLst>
      <p:ext uri="{BB962C8B-B14F-4D97-AF65-F5344CB8AC3E}">
        <p14:creationId xmlns:p14="http://schemas.microsoft.com/office/powerpoint/2010/main" val="390432952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57200" y="1295400"/>
            <a:ext cx="5562600" cy="4800600"/>
            <a:chOff x="457200" y="1295400"/>
            <a:chExt cx="5181600" cy="4708981"/>
          </a:xfrm>
        </p:grpSpPr>
        <p:sp>
          <p:nvSpPr>
            <p:cNvPr id="7" name="Rectangle 6"/>
            <p:cNvSpPr/>
            <p:nvPr/>
          </p:nvSpPr>
          <p:spPr>
            <a:xfrm>
              <a:off x="457200" y="1295400"/>
              <a:ext cx="5181600" cy="4708981"/>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rPr>
                <a:t>Union</a:t>
              </a:r>
            </a:p>
            <a:p>
              <a:pPr marL="342900" indent="-342900">
                <a:lnSpc>
                  <a:spcPct val="250000"/>
                </a:lnSpc>
                <a:buFont typeface="Arial" panose="020B0604020202020204" pitchFamily="34" charset="0"/>
                <a:buChar char="•"/>
              </a:pPr>
              <a:r>
                <a:rPr lang="en-IN" sz="2000" dirty="0">
                  <a:solidFill>
                    <a:schemeClr val="bg2">
                      <a:lumMod val="25000"/>
                    </a:schemeClr>
                  </a:solidFill>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rPr>
                <a:t>Rename</a:t>
              </a:r>
            </a:p>
          </p:txBody>
        </p:sp>
        <p:sp>
          <p:nvSpPr>
            <p:cNvPr id="8" name="Rectangle 7"/>
            <p:cNvSpPr/>
            <p:nvPr/>
          </p:nvSpPr>
          <p:spPr>
            <a:xfrm>
              <a:off x="3006322" y="1583215"/>
              <a:ext cx="657552" cy="461665"/>
            </a:xfrm>
            <a:prstGeom prst="rect">
              <a:avLst/>
            </a:prstGeom>
          </p:spPr>
          <p:txBody>
            <a:bodyPr wrap="none">
              <a:spAutoFit/>
            </a:bodyPr>
            <a:lstStyle/>
            <a:p>
              <a:r>
                <a:rPr lang="el-GR" sz="2400" dirty="0">
                  <a:solidFill>
                    <a:srgbClr val="121214"/>
                  </a:solidFill>
                  <a:latin typeface="Verdana" panose="020B0604030504040204" pitchFamily="34" charset="0"/>
                </a:rPr>
                <a:t>(σ)</a:t>
              </a:r>
              <a:endParaRPr lang="el-GR" sz="2400" b="0" i="0" dirty="0">
                <a:solidFill>
                  <a:srgbClr val="121214"/>
                </a:solidFill>
                <a:effectLst/>
                <a:latin typeface="Verdana" panose="020B0604030504040204" pitchFamily="34" charset="0"/>
              </a:endParaRPr>
            </a:p>
          </p:txBody>
        </p:sp>
        <p:sp>
          <p:nvSpPr>
            <p:cNvPr id="9" name="Rectangle 8"/>
            <p:cNvSpPr/>
            <p:nvPr/>
          </p:nvSpPr>
          <p:spPr>
            <a:xfrm>
              <a:off x="3006322" y="2337851"/>
              <a:ext cx="657271" cy="461665"/>
            </a:xfrm>
            <a:prstGeom prst="rect">
              <a:avLst/>
            </a:prstGeom>
          </p:spPr>
          <p:txBody>
            <a:bodyPr wrap="none">
              <a:spAutoFit/>
            </a:bodyPr>
            <a:lstStyle/>
            <a:p>
              <a:r>
                <a:rPr lang="en-IN" sz="2400" dirty="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10" name="Rectangle 9"/>
            <p:cNvSpPr/>
            <p:nvPr/>
          </p:nvSpPr>
          <p:spPr>
            <a:xfrm>
              <a:off x="3005803" y="3097519"/>
              <a:ext cx="657271" cy="461665"/>
            </a:xfrm>
            <a:prstGeom prst="rect">
              <a:avLst/>
            </a:prstGeom>
          </p:spPr>
          <p:txBody>
            <a:bodyPr wrap="none">
              <a:spAutoFit/>
            </a:bodyPr>
            <a:lstStyle/>
            <a:p>
              <a:r>
                <a:rPr lang="en-IN" sz="2400" dirty="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12" name="Rectangle 11"/>
            <p:cNvSpPr/>
            <p:nvPr/>
          </p:nvSpPr>
          <p:spPr>
            <a:xfrm>
              <a:off x="3005803" y="4596809"/>
              <a:ext cx="657271" cy="461665"/>
            </a:xfrm>
            <a:prstGeom prst="rect">
              <a:avLst/>
            </a:prstGeom>
          </p:spPr>
          <p:txBody>
            <a:bodyPr wrap="none">
              <a:spAutoFit/>
            </a:bodyPr>
            <a:lstStyle/>
            <a:p>
              <a:r>
                <a:rPr lang="el-GR" sz="2400" dirty="0">
                  <a:solidFill>
                    <a:srgbClr val="121214"/>
                  </a:solidFill>
                  <a:latin typeface="Verdana" panose="020B0604030504040204" pitchFamily="34" charset="0"/>
                </a:rPr>
                <a:t>(Χ)</a:t>
              </a:r>
              <a:endParaRPr lang="el-GR" sz="2400" b="0" i="0" dirty="0">
                <a:solidFill>
                  <a:srgbClr val="121214"/>
                </a:solidFill>
                <a:effectLst/>
                <a:latin typeface="Verdana" panose="020B0604030504040204" pitchFamily="34" charset="0"/>
              </a:endParaRPr>
            </a:p>
          </p:txBody>
        </p:sp>
        <p:sp>
          <p:nvSpPr>
            <p:cNvPr id="13" name="Rectangle 12"/>
            <p:cNvSpPr/>
            <p:nvPr/>
          </p:nvSpPr>
          <p:spPr>
            <a:xfrm>
              <a:off x="3005803" y="5297363"/>
              <a:ext cx="655949" cy="461665"/>
            </a:xfrm>
            <a:prstGeom prst="rect">
              <a:avLst/>
            </a:prstGeom>
          </p:spPr>
          <p:txBody>
            <a:bodyPr wrap="none">
              <a:spAutoFit/>
            </a:bodyPr>
            <a:lstStyle/>
            <a:p>
              <a:r>
                <a:rPr lang="el-GR" sz="2400" dirty="0">
                  <a:solidFill>
                    <a:srgbClr val="121214"/>
                  </a:solidFill>
                  <a:latin typeface="Verdana" panose="020B0604030504040204" pitchFamily="34" charset="0"/>
                </a:rPr>
                <a:t>(ρ)</a:t>
              </a:r>
              <a:endParaRPr lang="el-GR" sz="2400" b="0" i="0" dirty="0">
                <a:solidFill>
                  <a:srgbClr val="121214"/>
                </a:solidFill>
                <a:effectLst/>
                <a:latin typeface="Verdana" panose="020B0604030504040204" pitchFamily="34" charset="0"/>
              </a:endParaRPr>
            </a:p>
          </p:txBody>
        </p:sp>
      </p:grpSp>
    </p:spTree>
    <p:extLst>
      <p:ext uri="{BB962C8B-B14F-4D97-AF65-F5344CB8AC3E}">
        <p14:creationId xmlns:p14="http://schemas.microsoft.com/office/powerpoint/2010/main" val="334768754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914400"/>
          </a:xfrm>
        </p:spPr>
        <p:txBody>
          <a:bodyPr>
            <a:normAutofit/>
          </a:bodyPr>
          <a:lstStyle/>
          <a:p>
            <a:pPr lvl="0">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8" name="Group 17"/>
          <p:cNvGrpSpPr/>
          <p:nvPr/>
        </p:nvGrpSpPr>
        <p:grpSpPr>
          <a:xfrm>
            <a:off x="446314" y="1167368"/>
            <a:ext cx="8240485" cy="509350"/>
            <a:chOff x="446314" y="1167368"/>
            <a:chExt cx="8240485" cy="509350"/>
          </a:xfrm>
        </p:grpSpPr>
        <p:sp>
          <p:nvSpPr>
            <p:cNvPr id="7" name="Rectangle 6"/>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8" name="Rectangle 7"/>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endParaRPr lang="el-GR" sz="2400" b="0" i="0" dirty="0">
                <a:solidFill>
                  <a:srgbClr val="121214"/>
                </a:solidFill>
                <a:effectLst/>
                <a:latin typeface="Verdana" panose="020B0604030504040204" pitchFamily="34" charset="0"/>
                <a:ea typeface="Verdana" panose="020B0604030504040204" pitchFamily="34" charset="0"/>
              </a:endParaRPr>
            </a:p>
          </p:txBody>
        </p:sp>
        <p:sp>
          <p:nvSpPr>
            <p:cNvPr id="3" name="Rectangle 2"/>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4" name="Rectangle 3"/>
          <p:cNvSpPr/>
          <p:nvPr/>
        </p:nvSpPr>
        <p:spPr>
          <a:xfrm>
            <a:off x="228601" y="2181681"/>
            <a:ext cx="8678581" cy="1856919"/>
          </a:xfrm>
          <a:prstGeom prst="rect">
            <a:avLst/>
          </a:prstGeom>
        </p:spPr>
        <p:txBody>
          <a:bodyPr wrap="square">
            <a:spAutoFit/>
          </a:bodyPr>
          <a:lstStyle/>
          <a:p>
            <a:r>
              <a:rPr lang="el-GR" sz="2800" dirty="0">
                <a:solidFill>
                  <a:srgbClr val="006C86"/>
                </a:solidFill>
                <a:latin typeface="Verdana" panose="020B0604030504040204" pitchFamily="34" charset="0"/>
                <a:ea typeface="Verdana" panose="020B0604030504040204" pitchFamily="34" charset="0"/>
              </a:rPr>
              <a:t>σ</a:t>
            </a:r>
            <a:r>
              <a:rPr lang="en-IN" sz="2800" dirty="0">
                <a:solidFill>
                  <a:srgbClr val="006C86"/>
                </a:solidFill>
                <a:latin typeface="Verdana" panose="020B0604030504040204" pitchFamily="34" charset="0"/>
                <a:ea typeface="Verdana" panose="020B0604030504040204" pitchFamily="34" charset="0"/>
              </a:rPr>
              <a:t> </a:t>
            </a:r>
            <a:r>
              <a:rPr lang="en-IN" dirty="0">
                <a:solidFill>
                  <a:srgbClr val="006C86"/>
                </a:solidFill>
                <a:latin typeface="Verdana" panose="020B0604030504040204" pitchFamily="34" charset="0"/>
                <a:ea typeface="Verdana" panose="020B0604030504040204" pitchFamily="34" charset="0"/>
              </a:rPr>
              <a:t>would represent the SELECT command</a:t>
            </a:r>
            <a:endParaRPr lang="en-IN" sz="2800" dirty="0">
              <a:solidFill>
                <a:srgbClr val="006C86"/>
              </a:solidFill>
              <a:latin typeface="Verdana" panose="020B0604030504040204" pitchFamily="34" charset="0"/>
              <a:ea typeface="Verdana" panose="020B0604030504040204" pitchFamily="34" charset="0"/>
            </a:endParaRPr>
          </a:p>
          <a:p>
            <a:r>
              <a:rPr lang="en-IN" sz="4000" i="1" baseline="-25000" dirty="0">
                <a:solidFill>
                  <a:srgbClr val="006C86"/>
                </a:solidFill>
                <a:latin typeface="Verdana" panose="020B0604030504040204" pitchFamily="34" charset="0"/>
                <a:ea typeface="Verdana" panose="020B0604030504040204" pitchFamily="34" charset="0"/>
              </a:rPr>
              <a:t>p </a:t>
            </a:r>
            <a:r>
              <a:rPr lang="en-IN" dirty="0">
                <a:solidFill>
                  <a:srgbClr val="006C86"/>
                </a:solidFill>
                <a:latin typeface="Verdana" panose="020B0604030504040204" pitchFamily="34" charset="0"/>
                <a:ea typeface="Verdana" panose="020B0604030504040204" pitchFamily="34" charset="0"/>
              </a:rPr>
              <a:t>would represent the condition for selection</a:t>
            </a:r>
            <a:r>
              <a:rPr lang="en-IN" baseline="-25000" dirty="0">
                <a:solidFill>
                  <a:srgbClr val="006C86"/>
                </a:solidFill>
                <a:latin typeface="Verdana" panose="020B0604030504040204" pitchFamily="34" charset="0"/>
                <a:ea typeface="Verdana" panose="020B0604030504040204" pitchFamily="34" charset="0"/>
              </a:rPr>
              <a:t>.</a:t>
            </a:r>
          </a:p>
          <a:p>
            <a:endParaRPr lang="en-IN" baseline="-25000" dirty="0">
              <a:solidFill>
                <a:srgbClr val="006C86"/>
              </a:solidFill>
              <a:latin typeface="Verdana" panose="020B0604030504040204" pitchFamily="34" charset="0"/>
              <a:ea typeface="Verdana" panose="020B0604030504040204" pitchFamily="34" charset="0"/>
              <a:sym typeface="Wingdings" panose="05000000000000000000" pitchFamily="2" charset="2"/>
            </a:endParaRPr>
          </a:p>
          <a:p>
            <a:r>
              <a:rPr lang="en-IN" sz="2800" dirty="0">
                <a:solidFill>
                  <a:srgbClr val="006C86"/>
                </a:solidFill>
                <a:latin typeface="Verdana" panose="020B0604030504040204" pitchFamily="34" charset="0"/>
                <a:ea typeface="Verdana" panose="020B0604030504040204" pitchFamily="34" charset="0"/>
              </a:rPr>
              <a:t>(r)</a:t>
            </a:r>
            <a:r>
              <a:rPr lang="en-IN" dirty="0">
                <a:solidFill>
                  <a:srgbClr val="006C86"/>
                </a:solidFill>
                <a:latin typeface="Verdana" panose="020B0604030504040204" pitchFamily="34" charset="0"/>
                <a:ea typeface="Verdana" panose="020B0604030504040204" pitchFamily="34" charset="0"/>
              </a:rPr>
              <a:t> would represent the Relation or the Table from which we are making     a selection of the tuples.</a:t>
            </a:r>
          </a:p>
        </p:txBody>
      </p:sp>
      <p:sp>
        <p:nvSpPr>
          <p:cNvPr id="5" name="Rectangle 4"/>
          <p:cNvSpPr/>
          <p:nvPr/>
        </p:nvSpPr>
        <p:spPr>
          <a:xfrm>
            <a:off x="457200" y="1595735"/>
            <a:ext cx="6172200" cy="584775"/>
          </a:xfrm>
          <a:prstGeom prst="rect">
            <a:avLst/>
          </a:prstGeom>
        </p:spPr>
        <p:txBody>
          <a:bodyPr wrap="square">
            <a:spAutoFit/>
          </a:bodyPr>
          <a:lstStyle/>
          <a:p>
            <a:r>
              <a:rPr lang="el-GR" sz="3200" dirty="0">
                <a:solidFill>
                  <a:srgbClr val="FFC000"/>
                </a:solidFill>
                <a:latin typeface="Verdana" panose="020B0604030504040204" pitchFamily="34" charset="0"/>
                <a:ea typeface="Verdana" panose="020B0604030504040204" pitchFamily="34" charset="0"/>
              </a:rPr>
              <a:t>σ</a:t>
            </a:r>
            <a:r>
              <a:rPr lang="en-IN" sz="3200" i="1" baseline="-25000" dirty="0">
                <a:solidFill>
                  <a:srgbClr val="FFC000"/>
                </a:solidFill>
                <a:latin typeface="Verdana" panose="020B0604030504040204" pitchFamily="34" charset="0"/>
                <a:ea typeface="Verdana" panose="020B0604030504040204" pitchFamily="34" charset="0"/>
              </a:rPr>
              <a:t>condition</a:t>
            </a:r>
            <a:r>
              <a:rPr lang="en-IN" sz="3200" dirty="0">
                <a:solidFill>
                  <a:srgbClr val="FFC000"/>
                </a:solidFill>
                <a:latin typeface="Verdana" panose="020B0604030504040204" pitchFamily="34" charset="0"/>
                <a:ea typeface="Verdana" panose="020B0604030504040204" pitchFamily="34" charset="0"/>
              </a:rPr>
              <a:t>(r)</a:t>
            </a:r>
          </a:p>
        </p:txBody>
      </p:sp>
      <p:sp>
        <p:nvSpPr>
          <p:cNvPr id="16" name="Rectangle 15"/>
          <p:cNvSpPr/>
          <p:nvPr/>
        </p:nvSpPr>
        <p:spPr>
          <a:xfrm>
            <a:off x="228601" y="4114800"/>
            <a:ext cx="8678582" cy="646331"/>
          </a:xfrm>
          <a:prstGeom prst="rect">
            <a:avLst/>
          </a:prstGeom>
        </p:spPr>
        <p:txBody>
          <a:bodyPr wrap="square">
            <a:spAutoFit/>
          </a:bodyPr>
          <a:lstStyle/>
          <a:p>
            <a:r>
              <a:rPr lang="en-IN" dirty="0">
                <a:solidFill>
                  <a:srgbClr val="333333"/>
                </a:solidFill>
                <a:latin typeface="verdana" panose="020B0604030504040204" pitchFamily="34" charset="0"/>
              </a:rPr>
              <a:t>Select the EMPLOYEE whose employee number is 7, or those whose date of birth is ‘01-Jan-1980’</a:t>
            </a:r>
            <a:endParaRPr lang="en-IN" dirty="0"/>
          </a:p>
        </p:txBody>
      </p:sp>
      <p:sp>
        <p:nvSpPr>
          <p:cNvPr id="17" name="Rectangle 16"/>
          <p:cNvSpPr/>
          <p:nvPr/>
        </p:nvSpPr>
        <p:spPr>
          <a:xfrm>
            <a:off x="236817" y="4800600"/>
            <a:ext cx="8670365" cy="1384995"/>
          </a:xfrm>
          <a:prstGeom prst="rect">
            <a:avLst/>
          </a:prstGeom>
        </p:spPr>
        <p:txBody>
          <a:bodyPr wrap="square">
            <a:spAutoFit/>
          </a:bodyPr>
          <a:lstStyle/>
          <a:p>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empno=7</a:t>
            </a:r>
            <a:r>
              <a:rPr lang="en-IN" sz="2800" dirty="0">
                <a:solidFill>
                  <a:srgbClr val="C00000"/>
                </a:solidFill>
                <a:latin typeface="verdana" panose="020B0604030504040204" pitchFamily="34" charset="0"/>
              </a:rPr>
              <a:t>(EMPLOYEE)</a:t>
            </a:r>
          </a:p>
          <a:p>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dob&lt;=’01-Jan-1980′</a:t>
            </a:r>
            <a:r>
              <a:rPr lang="en-IN" sz="2800" dirty="0">
                <a:solidFill>
                  <a:srgbClr val="C00000"/>
                </a:solidFill>
                <a:latin typeface="verdana" panose="020B0604030504040204" pitchFamily="34" charset="0"/>
              </a:rPr>
              <a:t>(EMPLOYEE)</a:t>
            </a:r>
          </a:p>
          <a:p>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empno=7 </a:t>
            </a:r>
            <a:r>
              <a:rPr lang="en-US" sz="3200" b="1" baseline="-25000" dirty="0">
                <a:solidFill>
                  <a:srgbClr val="C00000"/>
                </a:solidFill>
                <a:latin typeface="verdana" panose="020B0604030504040204" pitchFamily="34" charset="0"/>
                <a:sym typeface="Symbol" panose="05050102010706020507" pitchFamily="18" charset="2"/>
              </a:rPr>
              <a:t></a:t>
            </a:r>
            <a:r>
              <a:rPr lang="en-IN" sz="2800" b="1" baseline="-25000" dirty="0">
                <a:solidFill>
                  <a:srgbClr val="C00000"/>
                </a:solidFill>
                <a:latin typeface="verdana" panose="020B0604030504040204" pitchFamily="34" charset="0"/>
              </a:rPr>
              <a:t> </a:t>
            </a:r>
            <a:r>
              <a:rPr lang="en-IN" sz="2800" baseline="-25000" dirty="0">
                <a:solidFill>
                  <a:srgbClr val="C00000"/>
                </a:solidFill>
                <a:latin typeface="verdana" panose="020B0604030504040204" pitchFamily="34" charset="0"/>
              </a:rPr>
              <a:t>dob=’01-Jan-1980′</a:t>
            </a:r>
            <a:r>
              <a:rPr lang="en-IN" sz="2800" dirty="0">
                <a:solidFill>
                  <a:srgbClr val="C00000"/>
                </a:solidFill>
                <a:latin typeface="verdana" panose="020B0604030504040204" pitchFamily="34" charset="0"/>
              </a:rPr>
              <a:t>(EMPLOYEE)</a:t>
            </a:r>
            <a:endParaRPr lang="en-IN" sz="2800" b="0" i="0" dirty="0">
              <a:solidFill>
                <a:srgbClr val="C00000"/>
              </a:solidFill>
              <a:effectLst/>
              <a:latin typeface="verdana" panose="020B0604030504040204" pitchFamily="34" charset="0"/>
            </a:endParaRPr>
          </a:p>
        </p:txBody>
      </p:sp>
      <p:sp>
        <p:nvSpPr>
          <p:cNvPr id="10" name="TextBox 9"/>
          <p:cNvSpPr txBox="1"/>
          <p:nvPr/>
        </p:nvSpPr>
        <p:spPr>
          <a:xfrm>
            <a:off x="685800" y="6225064"/>
            <a:ext cx="4788490" cy="461665"/>
          </a:xfrm>
          <a:prstGeom prst="rect">
            <a:avLst/>
          </a:prstGeom>
          <a:noFill/>
        </p:spPr>
        <p:txBody>
          <a:bodyPr wrap="none" rtlCol="0">
            <a:spAutoFit/>
          </a:bodyPr>
          <a:lstStyle/>
          <a:p>
            <a:r>
              <a:rPr lang="en-IN" sz="2400" dirty="0">
                <a:solidFill>
                  <a:srgbClr val="00B050"/>
                </a:solidFill>
              </a:rPr>
              <a:t>Returns the result to new relation.</a:t>
            </a:r>
          </a:p>
        </p:txBody>
      </p:sp>
    </p:spTree>
    <p:extLst>
      <p:ext uri="{BB962C8B-B14F-4D97-AF65-F5344CB8AC3E}">
        <p14:creationId xmlns:p14="http://schemas.microsoft.com/office/powerpoint/2010/main" val="148714042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914400"/>
          </a:xfrm>
        </p:spPr>
        <p:txBody>
          <a:bodyPr>
            <a:normAutofit/>
          </a:bodyPr>
          <a:lstStyle/>
          <a:p>
            <a:pPr lvl="0">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8" name="Group 17"/>
          <p:cNvGrpSpPr/>
          <p:nvPr/>
        </p:nvGrpSpPr>
        <p:grpSpPr>
          <a:xfrm>
            <a:off x="446314" y="1167368"/>
            <a:ext cx="8240485" cy="509350"/>
            <a:chOff x="446314" y="1167368"/>
            <a:chExt cx="8240485" cy="509350"/>
          </a:xfrm>
        </p:grpSpPr>
        <p:sp>
          <p:nvSpPr>
            <p:cNvPr id="7" name="Rectangle 6"/>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8" name="Rectangle 7"/>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endParaRPr lang="el-GR" sz="2400" b="0" i="0" dirty="0">
                <a:solidFill>
                  <a:srgbClr val="121214"/>
                </a:solidFill>
                <a:effectLst/>
                <a:latin typeface="Verdana" panose="020B0604030504040204" pitchFamily="34" charset="0"/>
                <a:ea typeface="Verdana" panose="020B0604030504040204" pitchFamily="34" charset="0"/>
              </a:endParaRPr>
            </a:p>
          </p:txBody>
        </p:sp>
        <p:sp>
          <p:nvSpPr>
            <p:cNvPr id="3" name="Rectangle 2"/>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5" name="Rectangle 4"/>
          <p:cNvSpPr/>
          <p:nvPr/>
        </p:nvSpPr>
        <p:spPr>
          <a:xfrm>
            <a:off x="457200" y="1595735"/>
            <a:ext cx="6172200" cy="584775"/>
          </a:xfrm>
          <a:prstGeom prst="rect">
            <a:avLst/>
          </a:prstGeom>
        </p:spPr>
        <p:txBody>
          <a:bodyPr wrap="square">
            <a:spAutoFit/>
          </a:bodyPr>
          <a:lstStyle/>
          <a:p>
            <a:r>
              <a:rPr lang="el-GR" sz="3200" dirty="0">
                <a:solidFill>
                  <a:srgbClr val="FFC000"/>
                </a:solidFill>
                <a:latin typeface="Verdana" panose="020B0604030504040204" pitchFamily="34" charset="0"/>
                <a:ea typeface="Verdana" panose="020B0604030504040204" pitchFamily="34" charset="0"/>
              </a:rPr>
              <a:t>σ</a:t>
            </a:r>
            <a:r>
              <a:rPr lang="en-IN" sz="3200" i="1" baseline="-25000" dirty="0">
                <a:solidFill>
                  <a:srgbClr val="FFC000"/>
                </a:solidFill>
                <a:latin typeface="Verdana" panose="020B0604030504040204" pitchFamily="34" charset="0"/>
                <a:ea typeface="Verdana" panose="020B0604030504040204" pitchFamily="34" charset="0"/>
              </a:rPr>
              <a:t>condition</a:t>
            </a:r>
            <a:r>
              <a:rPr lang="en-IN" sz="3200" dirty="0">
                <a:solidFill>
                  <a:srgbClr val="FFC000"/>
                </a:solidFill>
                <a:latin typeface="Verdana" panose="020B0604030504040204" pitchFamily="34" charset="0"/>
                <a:ea typeface="Verdana" panose="020B0604030504040204" pitchFamily="34" charset="0"/>
              </a:rPr>
              <a:t>(r)</a:t>
            </a:r>
          </a:p>
        </p:txBody>
      </p:sp>
      <p:sp>
        <p:nvSpPr>
          <p:cNvPr id="17" name="Rectangle 16"/>
          <p:cNvSpPr/>
          <p:nvPr/>
        </p:nvSpPr>
        <p:spPr>
          <a:xfrm>
            <a:off x="236817" y="3156466"/>
            <a:ext cx="8670365" cy="1384995"/>
          </a:xfrm>
          <a:prstGeom prst="rect">
            <a:avLst/>
          </a:prstGeom>
        </p:spPr>
        <p:txBody>
          <a:bodyPr wrap="square">
            <a:spAutoFit/>
          </a:bodyPr>
          <a:lstStyle/>
          <a:p>
            <a:pPr>
              <a:lnSpc>
                <a:spcPct val="150000"/>
              </a:lnSpc>
            </a:pPr>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deptno=10 </a:t>
            </a:r>
            <a:r>
              <a:rPr lang="en-IN" sz="2800" dirty="0">
                <a:solidFill>
                  <a:srgbClr val="C00000"/>
                </a:solidFill>
                <a:latin typeface="verdana" panose="020B0604030504040204" pitchFamily="34" charset="0"/>
              </a:rPr>
              <a:t>[</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empno&gt;7</a:t>
            </a:r>
            <a:r>
              <a:rPr lang="en-IN" sz="2800" dirty="0">
                <a:solidFill>
                  <a:srgbClr val="C00000"/>
                </a:solidFill>
                <a:latin typeface="verdana" panose="020B0604030504040204" pitchFamily="34" charset="0"/>
              </a:rPr>
              <a:t>(EMPLOYEE)]</a:t>
            </a:r>
            <a:endParaRPr lang="en-IN" dirty="0">
              <a:solidFill>
                <a:srgbClr val="C00000"/>
              </a:solidFill>
              <a:latin typeface="verdana" panose="020B0604030504040204" pitchFamily="34" charset="0"/>
            </a:endParaRPr>
          </a:p>
          <a:p>
            <a:pPr>
              <a:lnSpc>
                <a:spcPct val="150000"/>
              </a:lnSpc>
            </a:pPr>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empno&gt;7 </a:t>
            </a:r>
            <a:r>
              <a:rPr lang="en-IN" sz="2800" b="1" baseline="-25000" dirty="0">
                <a:solidFill>
                  <a:srgbClr val="C00000"/>
                </a:solidFill>
                <a:latin typeface="verdana" panose="020B0604030504040204" pitchFamily="34" charset="0"/>
              </a:rPr>
              <a:t>^ </a:t>
            </a:r>
            <a:r>
              <a:rPr lang="en-IN" sz="2800" baseline="-25000" dirty="0">
                <a:solidFill>
                  <a:srgbClr val="C00000"/>
                </a:solidFill>
                <a:latin typeface="verdana" panose="020B0604030504040204" pitchFamily="34" charset="0"/>
              </a:rPr>
              <a:t>deptno=10</a:t>
            </a:r>
            <a:r>
              <a:rPr lang="en-IN" sz="2800" dirty="0">
                <a:solidFill>
                  <a:srgbClr val="C00000"/>
                </a:solidFill>
                <a:latin typeface="verdana" panose="020B0604030504040204" pitchFamily="34" charset="0"/>
              </a:rPr>
              <a:t>(EMPLOYEE)</a:t>
            </a:r>
          </a:p>
        </p:txBody>
      </p:sp>
      <p:sp>
        <p:nvSpPr>
          <p:cNvPr id="12" name="Rectangle 11"/>
          <p:cNvSpPr/>
          <p:nvPr/>
        </p:nvSpPr>
        <p:spPr>
          <a:xfrm>
            <a:off x="228601" y="2286000"/>
            <a:ext cx="8678582" cy="646331"/>
          </a:xfrm>
          <a:prstGeom prst="rect">
            <a:avLst/>
          </a:prstGeom>
        </p:spPr>
        <p:txBody>
          <a:bodyPr wrap="square">
            <a:spAutoFit/>
          </a:bodyPr>
          <a:lstStyle/>
          <a:p>
            <a:r>
              <a:rPr lang="en-IN" dirty="0">
                <a:solidFill>
                  <a:srgbClr val="333333"/>
                </a:solidFill>
                <a:latin typeface="verdana" panose="020B0604030504040204" pitchFamily="34" charset="0"/>
              </a:rPr>
              <a:t>Select the EMPLOYEE tuples whose employee number is &gt; 7 and department ID is 10</a:t>
            </a:r>
            <a:endParaRPr lang="en-IN" dirty="0"/>
          </a:p>
        </p:txBody>
      </p:sp>
    </p:spTree>
    <p:extLst>
      <p:ext uri="{BB962C8B-B14F-4D97-AF65-F5344CB8AC3E}">
        <p14:creationId xmlns:p14="http://schemas.microsoft.com/office/powerpoint/2010/main" val="350442989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a:bodyPr>
          <a:lstStyle/>
          <a:p>
            <a:pPr lvl="0">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grpSp>
        <p:nvGrpSpPr>
          <p:cNvPr id="15" name="Group 14"/>
          <p:cNvGrpSpPr/>
          <p:nvPr/>
        </p:nvGrpSpPr>
        <p:grpSpPr>
          <a:xfrm>
            <a:off x="488103" y="1219200"/>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rgbClr val="000000"/>
                  </a:solidFill>
                  <a:effectLst/>
                  <a:latin typeface="Verdana" panose="020B0604030504040204" pitchFamily="34" charset="0"/>
                  <a:ea typeface="Verdana" panose="020B0604030504040204" pitchFamily="34" charset="0"/>
                </a:rPr>
                <a:t>Notation − ∏</a:t>
              </a:r>
              <a:r>
                <a:rPr kumimoji="0" lang="en-US" sz="2400" b="0" i="0" u="none" strike="noStrike" cap="none" normalizeH="0" baseline="-30000" dirty="0">
                  <a:ln>
                    <a:noFill/>
                  </a:ln>
                  <a:solidFill>
                    <a:srgbClr val="000000"/>
                  </a:solidFill>
                  <a:effectLst/>
                  <a:latin typeface="Verdana" panose="020B0604030504040204" pitchFamily="34" charset="0"/>
                  <a:ea typeface="Verdana" panose="020B0604030504040204" pitchFamily="34" charset="0"/>
                </a:rPr>
                <a:t>A1, A2, An</a:t>
              </a:r>
              <a:r>
                <a:rPr kumimoji="0" lang="en-US" sz="2400" b="0" i="0" u="none" strike="noStrike" cap="none" normalizeH="0" baseline="0" dirty="0">
                  <a:ln>
                    <a:noFill/>
                  </a:ln>
                  <a:solidFill>
                    <a:srgbClr val="000000"/>
                  </a:solidFill>
                  <a:effectLst/>
                  <a:latin typeface="Verdana" panose="020B0604030504040204" pitchFamily="34" charset="0"/>
                  <a:ea typeface="Verdana" panose="020B0604030504040204" pitchFamily="34" charset="0"/>
                </a:rPr>
                <a:t> (r)</a:t>
              </a:r>
              <a:r>
                <a:rPr kumimoji="0" lang="en-US" sz="2400" b="0" i="0" u="none" strike="noStrike" cap="none" normalizeH="0" baseline="0" dirty="0">
                  <a:ln>
                    <a:noFill/>
                  </a:ln>
                  <a:solidFill>
                    <a:schemeClr val="tx1"/>
                  </a:solidFill>
                  <a:effectLst/>
                  <a:latin typeface="Verdana" panose="020B0604030504040204" pitchFamily="34" charset="0"/>
                  <a:ea typeface="Verdana" panose="020B0604030504040204" pitchFamily="34" charset="0"/>
                </a:rPr>
                <a:t> </a:t>
              </a:r>
            </a:p>
          </p:txBody>
        </p:sp>
      </p:grpSp>
      <p:sp>
        <p:nvSpPr>
          <p:cNvPr id="16" name="Rectangle 15"/>
          <p:cNvSpPr/>
          <p:nvPr/>
        </p:nvSpPr>
        <p:spPr>
          <a:xfrm>
            <a:off x="457200" y="1600200"/>
            <a:ext cx="60198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a:t>
            </a:r>
          </a:p>
        </p:txBody>
      </p:sp>
      <p:sp>
        <p:nvSpPr>
          <p:cNvPr id="17" name="Rectangle 16"/>
          <p:cNvSpPr/>
          <p:nvPr/>
        </p:nvSpPr>
        <p:spPr>
          <a:xfrm>
            <a:off x="228600" y="2133600"/>
            <a:ext cx="8686800" cy="1938992"/>
          </a:xfrm>
          <a:prstGeom prst="rect">
            <a:avLst/>
          </a:prstGeom>
        </p:spPr>
        <p:txBody>
          <a:bodyPr wrap="square">
            <a:spAutoFit/>
          </a:bodyPr>
          <a:lstStyle/>
          <a:p>
            <a:r>
              <a:rPr lang="en-IN" sz="2800" dirty="0">
                <a:solidFill>
                  <a:srgbClr val="006C86"/>
                </a:solidFill>
                <a:latin typeface="Verdana" panose="020B0604030504040204" pitchFamily="34" charset="0"/>
                <a:ea typeface="Verdana" panose="020B0604030504040204" pitchFamily="34" charset="0"/>
              </a:rPr>
              <a:t>∏ </a:t>
            </a:r>
            <a:r>
              <a:rPr lang="en-IN" dirty="0">
                <a:solidFill>
                  <a:srgbClr val="006C86"/>
                </a:solidFill>
                <a:latin typeface="Verdana" panose="020B0604030504040204" pitchFamily="34" charset="0"/>
                <a:ea typeface="Verdana" panose="020B0604030504040204" pitchFamily="34" charset="0"/>
              </a:rPr>
              <a:t>would represent the ROJECT.</a:t>
            </a:r>
          </a:p>
          <a:p>
            <a:r>
              <a:rPr lang="en-IN" sz="2800" dirty="0">
                <a:solidFill>
                  <a:srgbClr val="006C86"/>
                </a:solidFill>
                <a:latin typeface="Verdana" panose="020B0604030504040204" pitchFamily="34" charset="0"/>
                <a:ea typeface="Verdana" panose="020B0604030504040204" pitchFamily="34" charset="0"/>
              </a:rPr>
              <a:t>&lt;attribute list&gt; </a:t>
            </a:r>
            <a:r>
              <a:rPr lang="en-IN" dirty="0">
                <a:solidFill>
                  <a:srgbClr val="006C86"/>
                </a:solidFill>
                <a:latin typeface="Verdana" panose="020B0604030504040204" pitchFamily="34" charset="0"/>
                <a:ea typeface="Verdana" panose="020B0604030504040204" pitchFamily="34" charset="0"/>
              </a:rPr>
              <a:t>would represent the attributes(columns) we want from a relational.</a:t>
            </a:r>
          </a:p>
          <a:p>
            <a:r>
              <a:rPr lang="en-IN" sz="2800" dirty="0">
                <a:solidFill>
                  <a:srgbClr val="006C86"/>
                </a:solidFill>
                <a:latin typeface="Verdana" panose="020B0604030504040204" pitchFamily="34" charset="0"/>
                <a:ea typeface="Verdana" panose="020B0604030504040204" pitchFamily="34" charset="0"/>
              </a:rPr>
              <a:t>(r)</a:t>
            </a:r>
            <a:r>
              <a:rPr lang="en-IN" dirty="0">
                <a:solidFill>
                  <a:srgbClr val="006C86"/>
                </a:solidFill>
                <a:latin typeface="Verdana" panose="020B0604030504040204" pitchFamily="34"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28600" y="4114800"/>
            <a:ext cx="8610600" cy="923330"/>
          </a:xfrm>
          <a:prstGeom prst="rect">
            <a:avLst/>
          </a:prstGeom>
        </p:spPr>
        <p:txBody>
          <a:bodyPr wrap="square">
            <a:spAutoFit/>
          </a:bodyPr>
          <a:lstStyle/>
          <a:p>
            <a:r>
              <a:rPr lang="en-IN" dirty="0">
                <a:solidFill>
                  <a:srgbClr val="333333"/>
                </a:solidFill>
                <a:latin typeface="verdana" panose="020B0604030504040204" pitchFamily="34"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28600" y="5065693"/>
            <a:ext cx="8458200" cy="954107"/>
          </a:xfrm>
          <a:prstGeom prst="rect">
            <a:avLst/>
          </a:prstGeom>
        </p:spPr>
        <p:txBody>
          <a:bodyPr wrap="square">
            <a:spAutoFit/>
          </a:bodyPr>
          <a:lstStyle/>
          <a:p>
            <a:r>
              <a:rPr lang="en-IN" sz="2800" dirty="0">
                <a:solidFill>
                  <a:srgbClr val="C00000"/>
                </a:solidFill>
                <a:latin typeface="verdana" panose="020B0604030504040204" pitchFamily="34" charset="0"/>
              </a:rPr>
              <a:t>(r)=∏</a:t>
            </a:r>
            <a:r>
              <a:rPr lang="en-IN" sz="2800" baseline="-25000" dirty="0">
                <a:solidFill>
                  <a:srgbClr val="C00000"/>
                </a:solidFill>
                <a:latin typeface="verdana" panose="020B0604030504040204" pitchFamily="34" charset="0"/>
              </a:rPr>
              <a:t>dob, empno</a:t>
            </a:r>
            <a:r>
              <a:rPr lang="en-IN" sz="2800" dirty="0">
                <a:solidFill>
                  <a:srgbClr val="C00000"/>
                </a:solidFill>
                <a:latin typeface="verdana" panose="020B0604030504040204" pitchFamily="34" charset="0"/>
              </a:rPr>
              <a:t>(EMPLOYEE)</a:t>
            </a:r>
          </a:p>
          <a:p>
            <a:r>
              <a:rPr lang="en-IN" sz="2800" dirty="0">
                <a:solidFill>
                  <a:srgbClr val="C00000"/>
                </a:solidFill>
                <a:latin typeface="verdana" panose="020B0604030504040204" pitchFamily="34" charset="0"/>
              </a:rPr>
              <a:t>(r)=∏</a:t>
            </a:r>
            <a:r>
              <a:rPr lang="en-IN" sz="2800" baseline="-25000" dirty="0">
                <a:solidFill>
                  <a:srgbClr val="C00000"/>
                </a:solidFill>
                <a:latin typeface="verdana" panose="020B0604030504040204" pitchFamily="34" charset="0"/>
              </a:rPr>
              <a:t>dob, empno </a:t>
            </a:r>
            <a:r>
              <a:rPr lang="en-IN" sz="2800" dirty="0">
                <a:solidFill>
                  <a:srgbClr val="C00000"/>
                </a:solidFill>
                <a:latin typeface="verdana" panose="020B0604030504040204" pitchFamily="34" charset="0"/>
              </a:rPr>
              <a:t>[</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dob&lt;’01-Jan-1980′</a:t>
            </a:r>
            <a:r>
              <a:rPr lang="en-IN" sz="2800" dirty="0">
                <a:solidFill>
                  <a:srgbClr val="C00000"/>
                </a:solidFill>
                <a:latin typeface="verdana" panose="020B0604030504040204" pitchFamily="34" charset="0"/>
              </a:rPr>
              <a:t>(EMPLOYEE)]</a:t>
            </a:r>
          </a:p>
        </p:txBody>
      </p:sp>
    </p:spTree>
    <p:extLst>
      <p:ext uri="{BB962C8B-B14F-4D97-AF65-F5344CB8AC3E}">
        <p14:creationId xmlns:p14="http://schemas.microsoft.com/office/powerpoint/2010/main" val="366309455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vert="horz" anchor="b" anchorCtr="0">
            <a:normAutofit/>
          </a:bodyPr>
          <a:lstStyle/>
          <a:p>
            <a:pPr>
              <a:spcBef>
                <a:spcPts val="700"/>
              </a:spcBef>
              <a:buClr>
                <a:schemeClr val="accent2"/>
              </a:buClr>
              <a:buSzPct val="60000"/>
            </a:pPr>
            <a:r>
              <a:rPr lang="en-IN" dirty="0"/>
              <a:t>UNION</a:t>
            </a:r>
          </a:p>
        </p:txBody>
      </p:sp>
      <p:grpSp>
        <p:nvGrpSpPr>
          <p:cNvPr id="3" name="Group 2"/>
          <p:cNvGrpSpPr/>
          <p:nvPr/>
        </p:nvGrpSpPr>
        <p:grpSpPr>
          <a:xfrm>
            <a:off x="381000" y="1168569"/>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57200" y="2337137"/>
            <a:ext cx="8229600" cy="1015663"/>
          </a:xfrm>
          <a:prstGeom prst="rect">
            <a:avLst/>
          </a:prstGeom>
        </p:spPr>
        <p:txBody>
          <a:bodyPr wrap="square">
            <a:spAutoFit/>
          </a:bodyPr>
          <a:lstStyle/>
          <a:p>
            <a:pPr marL="285750" indent="-285750">
              <a:buFont typeface="Arial" panose="020B0604020202020204" pitchFamily="34" charset="0"/>
              <a:buChar char="•"/>
            </a:pPr>
            <a:r>
              <a:rPr lang="en-IN" sz="2000" b="1" i="1" dirty="0">
                <a:latin typeface="Verdana" panose="020B0604030504040204" pitchFamily="34" charset="0"/>
                <a:ea typeface="Verdana" panose="020B0604030504040204" pitchFamily="34" charset="0"/>
              </a:rPr>
              <a:t>r</a:t>
            </a:r>
            <a:r>
              <a:rPr lang="en-IN" sz="2000" dirty="0">
                <a:latin typeface="Verdana" panose="020B0604030504040204" pitchFamily="34" charset="0"/>
                <a:ea typeface="Verdana" panose="020B0604030504040204" pitchFamily="34" charset="0"/>
              </a:rPr>
              <a:t>, and </a:t>
            </a:r>
            <a:r>
              <a:rPr lang="en-IN" sz="2000" b="1" i="1" dirty="0">
                <a:latin typeface="Verdana" panose="020B0604030504040204" pitchFamily="34" charset="0"/>
                <a:ea typeface="Verdana" panose="020B0604030504040204" pitchFamily="34" charset="0"/>
              </a:rPr>
              <a:t>s</a:t>
            </a:r>
            <a:r>
              <a:rPr lang="en-IN" sz="2000" dirty="0">
                <a:latin typeface="Verdana" panose="020B0604030504040204" pitchFamily="34"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Duplicate tuples are automatically eliminated.</a:t>
            </a:r>
          </a:p>
        </p:txBody>
      </p:sp>
      <p:sp>
        <p:nvSpPr>
          <p:cNvPr id="17" name="Rectangle 16"/>
          <p:cNvSpPr/>
          <p:nvPr/>
        </p:nvSpPr>
        <p:spPr>
          <a:xfrm>
            <a:off x="457200" y="1600200"/>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 </a:t>
            </a:r>
            <a:r>
              <a:rPr lang="en-IN" sz="3200" dirty="0">
                <a:solidFill>
                  <a:srgbClr val="FF0000"/>
                </a:solidFill>
                <a:latin typeface="Verdana" panose="020B0604030504040204" pitchFamily="34" charset="0"/>
              </a:rPr>
              <a:t>U</a:t>
            </a:r>
            <a:r>
              <a:rPr lang="en-IN" sz="3200" dirty="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(S) </a:t>
            </a:r>
          </a:p>
        </p:txBody>
      </p:sp>
      <p:sp>
        <p:nvSpPr>
          <p:cNvPr id="4" name="Rectangle 3"/>
          <p:cNvSpPr/>
          <p:nvPr/>
        </p:nvSpPr>
        <p:spPr>
          <a:xfrm>
            <a:off x="190499" y="4267200"/>
            <a:ext cx="8762999" cy="646331"/>
          </a:xfrm>
          <a:prstGeom prst="rect">
            <a:avLst/>
          </a:prstGeom>
        </p:spPr>
        <p:txBody>
          <a:bodyPr wrap="square">
            <a:spAutoFit/>
          </a:bodyPr>
          <a:lstStyle/>
          <a:p>
            <a:r>
              <a:rPr lang="en-IN" sz="2800" dirty="0">
                <a:solidFill>
                  <a:srgbClr val="C00000"/>
                </a:solidFill>
                <a:latin typeface="verdana" panose="020B0604030504040204" pitchFamily="34" charset="0"/>
              </a:rPr>
              <a:t>(r)=∏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(BOOK) </a:t>
            </a:r>
            <a:r>
              <a:rPr lang="en-IN" sz="3600" dirty="0">
                <a:solidFill>
                  <a:srgbClr val="FDE139"/>
                </a:solidFill>
                <a:latin typeface="verdana" panose="020B0604030504040204" pitchFamily="34" charset="0"/>
              </a:rPr>
              <a:t>∪</a:t>
            </a:r>
            <a:r>
              <a:rPr lang="en-IN" sz="2800" dirty="0">
                <a:solidFill>
                  <a:srgbClr val="C00000"/>
                </a:solidFill>
                <a:latin typeface="verdana" panose="020B0604030504040204" pitchFamily="34" charset="0"/>
              </a:rPr>
              <a:t> ∏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(COMPUTER)</a:t>
            </a:r>
          </a:p>
        </p:txBody>
      </p:sp>
      <p:sp>
        <p:nvSpPr>
          <p:cNvPr id="5" name="Rectangle 4"/>
          <p:cNvSpPr/>
          <p:nvPr/>
        </p:nvSpPr>
        <p:spPr>
          <a:xfrm>
            <a:off x="101597" y="3669774"/>
            <a:ext cx="8877301" cy="646331"/>
          </a:xfrm>
          <a:prstGeom prst="rect">
            <a:avLst/>
          </a:prstGeom>
        </p:spPr>
        <p:txBody>
          <a:bodyPr wrap="square">
            <a:spAutoFit/>
          </a:bodyPr>
          <a:lstStyle/>
          <a:p>
            <a:r>
              <a:rPr lang="en-IN" dirty="0">
                <a:latin typeface="Verdana" panose="020B0604030504040204" pitchFamily="34" charset="0"/>
                <a:ea typeface="Verdana" panose="020B0604030504040204" pitchFamily="34" charset="0"/>
              </a:rPr>
              <a:t>Selects the customer name who have either purchased a book or a computer or both.</a:t>
            </a:r>
          </a:p>
        </p:txBody>
      </p:sp>
    </p:spTree>
    <p:extLst>
      <p:ext uri="{BB962C8B-B14F-4D97-AF65-F5344CB8AC3E}">
        <p14:creationId xmlns:p14="http://schemas.microsoft.com/office/powerpoint/2010/main" val="177600652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8" name="Group 7"/>
          <p:cNvGrpSpPr/>
          <p:nvPr/>
        </p:nvGrpSpPr>
        <p:grpSpPr>
          <a:xfrm>
            <a:off x="361694" y="1168567"/>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2" name="Title 1"/>
          <p:cNvSpPr txBox="1">
            <a:spLocks/>
          </p:cNvSpPr>
          <p:nvPr/>
        </p:nvSpPr>
        <p:spPr>
          <a:xfrm>
            <a:off x="457200" y="0"/>
            <a:ext cx="8229600"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pPr>
            <a:r>
              <a:rPr lang="en-IN" dirty="0"/>
              <a:t>INTERSECTION</a:t>
            </a:r>
          </a:p>
        </p:txBody>
      </p:sp>
      <p:sp>
        <p:nvSpPr>
          <p:cNvPr id="15" name="Rectangle 14"/>
          <p:cNvSpPr/>
          <p:nvPr/>
        </p:nvSpPr>
        <p:spPr>
          <a:xfrm>
            <a:off x="457200" y="2337137"/>
            <a:ext cx="8229600" cy="1015663"/>
          </a:xfrm>
          <a:prstGeom prst="rect">
            <a:avLst/>
          </a:prstGeom>
        </p:spPr>
        <p:txBody>
          <a:bodyPr wrap="square">
            <a:spAutoFit/>
          </a:bodyPr>
          <a:lstStyle/>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r, and s must have the same number of attributes.</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Duplicate tuples are automatically eliminated.</a:t>
            </a:r>
          </a:p>
        </p:txBody>
      </p:sp>
      <p:sp>
        <p:nvSpPr>
          <p:cNvPr id="17" name="Rectangle 16"/>
          <p:cNvSpPr/>
          <p:nvPr/>
        </p:nvSpPr>
        <p:spPr>
          <a:xfrm>
            <a:off x="457200" y="1600200"/>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 </a:t>
            </a:r>
            <a:r>
              <a:rPr lang="en-IN" sz="3200" b="1" dirty="0">
                <a:solidFill>
                  <a:srgbClr val="FF0000"/>
                </a:solidFill>
                <a:latin typeface="Verdana" panose="020B0604030504040204" pitchFamily="34" charset="0"/>
              </a:rPr>
              <a:t>∩</a:t>
            </a:r>
            <a:r>
              <a:rPr lang="en-IN" sz="3200" dirty="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(S) </a:t>
            </a:r>
          </a:p>
        </p:txBody>
      </p:sp>
      <p:sp>
        <p:nvSpPr>
          <p:cNvPr id="9" name="Rectangle 8"/>
          <p:cNvSpPr/>
          <p:nvPr/>
        </p:nvSpPr>
        <p:spPr>
          <a:xfrm>
            <a:off x="190499" y="4267200"/>
            <a:ext cx="8762999" cy="646331"/>
          </a:xfrm>
          <a:prstGeom prst="rect">
            <a:avLst/>
          </a:prstGeom>
        </p:spPr>
        <p:txBody>
          <a:bodyPr wrap="square">
            <a:spAutoFit/>
          </a:bodyPr>
          <a:lstStyle/>
          <a:p>
            <a:r>
              <a:rPr lang="en-IN" sz="2800" dirty="0">
                <a:solidFill>
                  <a:srgbClr val="C00000"/>
                </a:solidFill>
                <a:latin typeface="verdana" panose="020B0604030504040204" pitchFamily="34" charset="0"/>
              </a:rPr>
              <a:t>(r)=∏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(BOOK) </a:t>
            </a:r>
            <a:r>
              <a:rPr lang="en-IN" sz="3600" dirty="0">
                <a:solidFill>
                  <a:srgbClr val="FDE139"/>
                </a:solidFill>
                <a:latin typeface="verdana" panose="020B0604030504040204" pitchFamily="34" charset="0"/>
              </a:rPr>
              <a:t>∩</a:t>
            </a:r>
            <a:r>
              <a:rPr lang="en-IN" sz="2800" dirty="0">
                <a:solidFill>
                  <a:srgbClr val="C00000"/>
                </a:solidFill>
                <a:latin typeface="verdana" panose="020B0604030504040204" pitchFamily="34" charset="0"/>
              </a:rPr>
              <a:t> ∏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(COMPUTER)</a:t>
            </a:r>
          </a:p>
        </p:txBody>
      </p:sp>
      <p:sp>
        <p:nvSpPr>
          <p:cNvPr id="10" name="Rectangle 9"/>
          <p:cNvSpPr/>
          <p:nvPr/>
        </p:nvSpPr>
        <p:spPr>
          <a:xfrm>
            <a:off x="127001" y="3670300"/>
            <a:ext cx="8826497" cy="646331"/>
          </a:xfrm>
          <a:prstGeom prst="rect">
            <a:avLst/>
          </a:prstGeom>
        </p:spPr>
        <p:txBody>
          <a:bodyPr wrap="square">
            <a:spAutoFit/>
          </a:bodyPr>
          <a:lstStyle/>
          <a:p>
            <a:r>
              <a:rPr lang="en-IN" dirty="0">
                <a:latin typeface="Verdana" panose="020B0604030504040204" pitchFamily="34" charset="0"/>
                <a:ea typeface="Verdana" panose="020B0604030504040204" pitchFamily="34" charset="0"/>
              </a:rPr>
              <a:t>Projects the customer name who have purchased a book and a computer both.</a:t>
            </a:r>
          </a:p>
        </p:txBody>
      </p:sp>
    </p:spTree>
    <p:extLst>
      <p:ext uri="{BB962C8B-B14F-4D97-AF65-F5344CB8AC3E}">
        <p14:creationId xmlns:p14="http://schemas.microsoft.com/office/powerpoint/2010/main" val="38445906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2400" y="228600"/>
            <a:ext cx="88392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Index</a:t>
            </a:r>
            <a:endParaRPr kumimoji="0" lang="en-US" sz="3600" b="1" i="1" u="none" strike="noStrike" kern="1200" cap="none" spc="0" normalizeH="0" baseline="0" noProof="0" dirty="0">
              <a:ln>
                <a:noFill/>
              </a:ln>
              <a:solidFill>
                <a:schemeClr val="bg1"/>
              </a:solidFill>
              <a:effectLst/>
              <a:uLnTx/>
              <a:uFillTx/>
              <a:latin typeface="Arial" pitchFamily="34" charset="0"/>
              <a:cs typeface="Arial" pitchFamily="34" charset="0"/>
            </a:endParaRPr>
          </a:p>
        </p:txBody>
      </p:sp>
      <p:graphicFrame>
        <p:nvGraphicFramePr>
          <p:cNvPr id="2" name="Table 1"/>
          <p:cNvGraphicFramePr>
            <a:graphicFrameLocks noGrp="1"/>
          </p:cNvGraphicFramePr>
          <p:nvPr/>
        </p:nvGraphicFramePr>
        <p:xfrm>
          <a:off x="152400" y="1071880"/>
          <a:ext cx="8839200" cy="482092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370840">
                <a:tc>
                  <a:txBody>
                    <a:bodyPr/>
                    <a:lstStyle/>
                    <a:p>
                      <a:r>
                        <a:rPr lang="en-US" sz="1600" dirty="0">
                          <a:latin typeface="Arial" panose="020B0604020202020204" pitchFamily="34" charset="0"/>
                          <a:cs typeface="Arial" panose="020B0604020202020204" pitchFamily="34" charset="0"/>
                        </a:rPr>
                        <a:t>Topic</a:t>
                      </a:r>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2"/>
                  </a:ext>
                </a:extLst>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4"/>
                  </a:ext>
                </a:extLst>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5"/>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0006"/>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0007"/>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0008"/>
                  </a:ext>
                </a:extLst>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0009"/>
                  </a:ext>
                </a:extLst>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0010"/>
                  </a:ext>
                </a:extLst>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0011"/>
                  </a:ext>
                </a:extLst>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82778810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a:bodyPr>
          <a:lstStyle/>
          <a:p>
            <a:pPr lvl="0">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3" name="Group 2"/>
          <p:cNvGrpSpPr/>
          <p:nvPr/>
        </p:nvGrpSpPr>
        <p:grpSpPr>
          <a:xfrm>
            <a:off x="381000" y="1143000"/>
            <a:ext cx="4437911" cy="499765"/>
            <a:chOff x="457200" y="1269831"/>
            <a:chExt cx="4437911" cy="499765"/>
          </a:xfrm>
        </p:grpSpPr>
        <p:sp>
          <p:nvSpPr>
            <p:cNvPr id="7" name="Rectangle 6"/>
            <p:cNvSpPr/>
            <p:nvPr/>
          </p:nvSpPr>
          <p:spPr>
            <a:xfrm>
              <a:off x="457200" y="1295400"/>
              <a:ext cx="12954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a:t>
              </a:r>
            </a:p>
          </p:txBody>
        </p:sp>
        <p:sp>
          <p:nvSpPr>
            <p:cNvPr id="10" name="Rectangle 9"/>
            <p:cNvSpPr/>
            <p:nvPr/>
          </p:nvSpPr>
          <p:spPr>
            <a:xfrm>
              <a:off x="1447800" y="1269831"/>
              <a:ext cx="603050" cy="461665"/>
            </a:xfrm>
            <a:prstGeom prst="rect">
              <a:avLst/>
            </a:prstGeom>
          </p:spPr>
          <p:txBody>
            <a:bodyPr wrap="none">
              <a:spAutoFit/>
            </a:bodyPr>
            <a:lstStyle/>
            <a:p>
              <a:r>
                <a:rPr lang="en-IN" sz="2400" dirty="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2" name="Rectangle 1"/>
            <p:cNvSpPr/>
            <p:nvPr/>
          </p:nvSpPr>
          <p:spPr>
            <a:xfrm>
              <a:off x="2277087" y="1307931"/>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 s</a:t>
              </a:r>
              <a:endParaRPr lang="en-IN" sz="2400" dirty="0"/>
            </a:p>
          </p:txBody>
        </p:sp>
      </p:grpSp>
      <p:sp>
        <p:nvSpPr>
          <p:cNvPr id="12" name="Rectangle 11"/>
          <p:cNvSpPr/>
          <p:nvPr/>
        </p:nvSpPr>
        <p:spPr>
          <a:xfrm>
            <a:off x="457200" y="2337137"/>
            <a:ext cx="8229600" cy="1015663"/>
          </a:xfrm>
          <a:prstGeom prst="rect">
            <a:avLst/>
          </a:prstGeom>
        </p:spPr>
        <p:txBody>
          <a:bodyPr wrap="square">
            <a:spAutoFit/>
          </a:bodyPr>
          <a:lstStyle/>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r, and s must have the same number of attributes.</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Duplicate tuples are automatically eliminated.</a:t>
            </a:r>
          </a:p>
        </p:txBody>
      </p:sp>
      <p:sp>
        <p:nvSpPr>
          <p:cNvPr id="13" name="Rectangle 12"/>
          <p:cNvSpPr/>
          <p:nvPr/>
        </p:nvSpPr>
        <p:spPr>
          <a:xfrm>
            <a:off x="457200" y="1600200"/>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 </a:t>
            </a:r>
            <a:r>
              <a:rPr lang="en-IN" sz="3200" b="1" dirty="0">
                <a:solidFill>
                  <a:srgbClr val="FF0000"/>
                </a:solidFill>
                <a:latin typeface="Verdana" panose="020B0604030504040204" pitchFamily="34" charset="0"/>
                <a:ea typeface="Verdana" panose="020B0604030504040204" pitchFamily="34" charset="0"/>
              </a:rPr>
              <a:t>-</a:t>
            </a:r>
            <a:r>
              <a:rPr lang="en-IN" sz="3200" dirty="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(S) </a:t>
            </a:r>
          </a:p>
        </p:txBody>
      </p:sp>
      <p:sp>
        <p:nvSpPr>
          <p:cNvPr id="9" name="Rectangle 8"/>
          <p:cNvSpPr/>
          <p:nvPr/>
        </p:nvSpPr>
        <p:spPr>
          <a:xfrm>
            <a:off x="190500" y="4743271"/>
            <a:ext cx="8762999" cy="1200329"/>
          </a:xfrm>
          <a:prstGeom prst="rect">
            <a:avLst/>
          </a:prstGeom>
        </p:spPr>
        <p:txBody>
          <a:bodyPr wrap="square">
            <a:spAutoFit/>
          </a:bodyPr>
          <a:lstStyle/>
          <a:p>
            <a:r>
              <a:rPr lang="en-IN" sz="2800" dirty="0">
                <a:solidFill>
                  <a:srgbClr val="C00000"/>
                </a:solidFill>
                <a:latin typeface="verdana" panose="020B0604030504040204" pitchFamily="34" charset="0"/>
              </a:rPr>
              <a:t>(r)=∏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(BOOK) </a:t>
            </a:r>
            <a:r>
              <a:rPr lang="en-IN" sz="3600" dirty="0">
                <a:solidFill>
                  <a:srgbClr val="FDE139"/>
                </a:solidFill>
                <a:latin typeface="verdana" panose="020B0604030504040204" pitchFamily="34" charset="0"/>
              </a:rPr>
              <a:t>-</a:t>
            </a:r>
            <a:r>
              <a:rPr lang="en-IN" sz="2800" dirty="0">
                <a:solidFill>
                  <a:srgbClr val="C00000"/>
                </a:solidFill>
                <a:latin typeface="verdana" panose="020B0604030504040204" pitchFamily="34" charset="0"/>
              </a:rPr>
              <a:t> ∏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(COMPUTER)</a:t>
            </a:r>
          </a:p>
          <a:p>
            <a:r>
              <a:rPr lang="en-IN" sz="2800" dirty="0">
                <a:solidFill>
                  <a:srgbClr val="C00000"/>
                </a:solidFill>
                <a:latin typeface="verdana" panose="020B0604030504040204" pitchFamily="34" charset="0"/>
              </a:rPr>
              <a:t>(r)=∏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(COMPUTER) </a:t>
            </a:r>
            <a:r>
              <a:rPr lang="en-IN" sz="3600" dirty="0">
                <a:solidFill>
                  <a:srgbClr val="FDE139"/>
                </a:solidFill>
                <a:latin typeface="verdana" panose="020B0604030504040204" pitchFamily="34" charset="0"/>
              </a:rPr>
              <a:t>-</a:t>
            </a:r>
            <a:r>
              <a:rPr lang="en-IN" sz="2800" dirty="0">
                <a:solidFill>
                  <a:srgbClr val="C00000"/>
                </a:solidFill>
                <a:latin typeface="verdana" panose="020B0604030504040204" pitchFamily="34" charset="0"/>
              </a:rPr>
              <a:t> ∏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(BOOK)</a:t>
            </a:r>
          </a:p>
        </p:txBody>
      </p:sp>
      <p:sp>
        <p:nvSpPr>
          <p:cNvPr id="16" name="Rectangle 15"/>
          <p:cNvSpPr/>
          <p:nvPr/>
        </p:nvSpPr>
        <p:spPr>
          <a:xfrm>
            <a:off x="127001" y="3650902"/>
            <a:ext cx="8826497" cy="1200329"/>
          </a:xfrm>
          <a:prstGeom prst="rect">
            <a:avLst/>
          </a:prstGeom>
        </p:spPr>
        <p:txBody>
          <a:bodyPr wrap="square">
            <a:spAutoFit/>
          </a:bodyPr>
          <a:lstStyle/>
          <a:p>
            <a:pPr marL="285750" indent="-285750">
              <a:buFont typeface="Arial" panose="020B0604020202020204" pitchFamily="34" charset="0"/>
              <a:buChar char="•"/>
            </a:pPr>
            <a:r>
              <a:rPr lang="en-IN" dirty="0">
                <a:latin typeface="Verdana" panose="020B0604030504040204" pitchFamily="34"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Verdana" panose="020B0604030504040204" pitchFamily="34" charset="0"/>
                <a:ea typeface="Verdana" panose="020B0604030504040204" pitchFamily="34" charset="0"/>
              </a:rPr>
              <a:t>Projects the customer name who have purchased a COMPUTER but not a BOOK.</a:t>
            </a:r>
          </a:p>
        </p:txBody>
      </p:sp>
    </p:spTree>
    <p:extLst>
      <p:ext uri="{BB962C8B-B14F-4D97-AF65-F5344CB8AC3E}">
        <p14:creationId xmlns:p14="http://schemas.microsoft.com/office/powerpoint/2010/main" val="2383985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fontScale="90000"/>
          </a:bodyPr>
          <a:lstStyle/>
          <a:p>
            <a:pPr>
              <a:lnSpc>
                <a:spcPct val="250000"/>
              </a:lnSpc>
            </a:pPr>
            <a:r>
              <a:rPr lang="en-IN" dirty="0">
                <a:solidFill>
                  <a:schemeClr val="bg2">
                    <a:lumMod val="25000"/>
                  </a:schemeClr>
                </a:solidFill>
              </a:rPr>
              <a:t>CARTESIAN PRODUCT</a:t>
            </a:r>
          </a:p>
        </p:txBody>
      </p:sp>
      <p:grpSp>
        <p:nvGrpSpPr>
          <p:cNvPr id="3" name="Group 2"/>
          <p:cNvGrpSpPr/>
          <p:nvPr/>
        </p:nvGrpSpPr>
        <p:grpSpPr>
          <a:xfrm>
            <a:off x="457200" y="1143000"/>
            <a:ext cx="6553471" cy="461665"/>
            <a:chOff x="457200" y="1295400"/>
            <a:chExt cx="6553471" cy="461665"/>
          </a:xfrm>
        </p:grpSpPr>
        <p:sp>
          <p:nvSpPr>
            <p:cNvPr id="7" name="Rectangle 6"/>
            <p:cNvSpPr/>
            <p:nvPr/>
          </p:nvSpPr>
          <p:spPr>
            <a:xfrm>
              <a:off x="457200" y="1295400"/>
              <a:ext cx="2971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a:t>
              </a:r>
            </a:p>
          </p:txBody>
        </p:sp>
        <p:sp>
          <p:nvSpPr>
            <p:cNvPr id="12" name="Rectangle 11"/>
            <p:cNvSpPr/>
            <p:nvPr/>
          </p:nvSpPr>
          <p:spPr>
            <a:xfrm>
              <a:off x="3396343" y="1295400"/>
              <a:ext cx="675185" cy="461665"/>
            </a:xfrm>
            <a:prstGeom prst="rect">
              <a:avLst/>
            </a:prstGeom>
          </p:spPr>
          <p:txBody>
            <a:bodyPr wrap="none">
              <a:spAutoFit/>
            </a:bodyPr>
            <a:lstStyle/>
            <a:p>
              <a:r>
                <a:rPr lang="el-GR" sz="2400" dirty="0">
                  <a:solidFill>
                    <a:srgbClr val="121214"/>
                  </a:solidFill>
                  <a:latin typeface="Verdana" panose="020B0604030504040204" pitchFamily="34" charset="0"/>
                </a:rPr>
                <a:t>(Χ)</a:t>
              </a:r>
              <a:endParaRPr lang="el-GR" sz="2400" b="0" i="0" dirty="0">
                <a:solidFill>
                  <a:srgbClr val="121214"/>
                </a:solidFill>
                <a:effectLst/>
                <a:latin typeface="Verdana" panose="020B0604030504040204" pitchFamily="34" charset="0"/>
              </a:endParaRPr>
            </a:p>
          </p:txBody>
        </p:sp>
        <p:sp>
          <p:nvSpPr>
            <p:cNvPr id="2" name="Rectangle 1"/>
            <p:cNvSpPr/>
            <p:nvPr/>
          </p:nvSpPr>
          <p:spPr>
            <a:xfrm>
              <a:off x="4320511" y="1295400"/>
              <a:ext cx="269016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l-GR" sz="2400" dirty="0">
                  <a:solidFill>
                    <a:srgbClr val="000000"/>
                  </a:solidFill>
                  <a:latin typeface="Verdana" panose="020B0604030504040204" pitchFamily="34" charset="0"/>
                </a:rPr>
                <a:t>Χ </a:t>
              </a:r>
              <a:r>
                <a:rPr lang="en-IN" sz="2400" dirty="0">
                  <a:solidFill>
                    <a:srgbClr val="000000"/>
                  </a:solidFill>
                  <a:latin typeface="Verdana" panose="020B0604030504040204" pitchFamily="34" charset="0"/>
                </a:rPr>
                <a:t>s</a:t>
              </a:r>
              <a:endParaRPr lang="en-IN" sz="2400" dirty="0"/>
            </a:p>
          </p:txBody>
        </p:sp>
      </p:grpSp>
      <p:sp>
        <p:nvSpPr>
          <p:cNvPr id="15" name="Rectangle 14"/>
          <p:cNvSpPr/>
          <p:nvPr/>
        </p:nvSpPr>
        <p:spPr>
          <a:xfrm>
            <a:off x="457200" y="1600200"/>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 </a:t>
            </a:r>
            <a:r>
              <a:rPr lang="en-IN" sz="3200" dirty="0">
                <a:solidFill>
                  <a:srgbClr val="FF0000"/>
                </a:solidFill>
                <a:latin typeface="Verdana" panose="020B0604030504040204" pitchFamily="34" charset="0"/>
                <a:ea typeface="Verdana" panose="020B0604030504040204" pitchFamily="34" charset="0"/>
              </a:rPr>
              <a:t>X</a:t>
            </a:r>
            <a:r>
              <a:rPr lang="en-IN" sz="3200" dirty="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457200" y="1479550"/>
            <a:ext cx="8229600"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57200" y="3409890"/>
            <a:ext cx="8229600"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47467" y="1899792"/>
            <a:ext cx="5059397"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algn="ctr"/>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304800" y="4240531"/>
            <a:ext cx="8223726"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algn="ctr"/>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utoUpdateAnimBg="0"/>
      <p:bldP spid="11" grpId="0" autoUpdateAnimBg="0"/>
    </p:bldLst>
  </p:timing>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7" name="Rectangle 3"/>
          <p:cNvSpPr txBox="1">
            <a:spLocks noChangeArrowheads="1"/>
          </p:cNvSpPr>
          <p:nvPr/>
        </p:nvSpPr>
        <p:spPr>
          <a:xfrm>
            <a:off x="457200" y="1447800"/>
            <a:ext cx="8229600"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57201" y="3945725"/>
            <a:ext cx="8229599" cy="778675"/>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t>
            </a:r>
          </a:p>
          <a:p>
            <a:r>
              <a:rPr lang="en-US" dirty="0">
                <a:latin typeface="Georgia" panose="02040502050405020303" pitchFamily="18" charset="0"/>
              </a:rPr>
              <a:t>   account at bank.</a:t>
            </a:r>
          </a:p>
        </p:txBody>
      </p:sp>
      <p:sp>
        <p:nvSpPr>
          <p:cNvPr id="13" name="Text Box 5"/>
          <p:cNvSpPr txBox="1">
            <a:spLocks noChangeArrowheads="1"/>
          </p:cNvSpPr>
          <p:nvPr/>
        </p:nvSpPr>
        <p:spPr bwMode="auto">
          <a:xfrm>
            <a:off x="32657" y="2286000"/>
            <a:ext cx="8153399"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0" y="4876800"/>
            <a:ext cx="7627746"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Tree>
    <p:extLst>
      <p:ext uri="{BB962C8B-B14F-4D97-AF65-F5344CB8AC3E}">
        <p14:creationId xmlns:p14="http://schemas.microsoft.com/office/powerpoint/2010/main" val="1316145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utoUpdateAnimBg="0"/>
      <p:bldP spid="15" grpId="0" autoUpdateAnimBg="0"/>
    </p:bldLst>
  </p:timing>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457200" y="1219200"/>
            <a:ext cx="2716834"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571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817223" y="2590800"/>
            <a:ext cx="1127232" cy="400110"/>
          </a:xfrm>
          <a:prstGeom prst="rect">
            <a:avLst/>
          </a:prstGeom>
          <a:noFill/>
        </p:spPr>
        <p:txBody>
          <a:bodyPr wrap="none" rtlCol="0">
            <a:spAutoFit/>
          </a:bodyPr>
          <a:lstStyle/>
          <a:p>
            <a:r>
              <a:rPr lang="en-IN" sz="2000" dirty="0"/>
              <a:t>Relation</a:t>
            </a:r>
          </a:p>
        </p:txBody>
      </p:sp>
      <p:sp>
        <p:nvSpPr>
          <p:cNvPr id="8" name="TextBox 7"/>
          <p:cNvSpPr txBox="1"/>
          <p:nvPr/>
        </p:nvSpPr>
        <p:spPr>
          <a:xfrm>
            <a:off x="3149784"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2428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304800" y="3276600"/>
            <a:ext cx="8610600" cy="707886"/>
          </a:xfrm>
          <a:prstGeom prst="rect">
            <a:avLst/>
          </a:prstGeom>
          <a:solidFill>
            <a:srgbClr val="E8F97F"/>
          </a:solidFill>
        </p:spPr>
        <p:txBody>
          <a:bodyPr wrap="square">
            <a:spAutoFit/>
          </a:bodyPr>
          <a:lstStyle/>
          <a:p>
            <a:r>
              <a:rPr lang="en-IN" sz="2000" dirty="0">
                <a:latin typeface="Segoe UI Light" panose="020B0502040204020203" pitchFamily="34" charset="0"/>
                <a:cs typeface="Segoe UI Light" panose="020B0502040204020203" pitchFamily="34" charset="0"/>
              </a:rPr>
              <a:t>There are three types of anomalies that occur when the database is not normalized. These are – </a:t>
            </a:r>
            <a:r>
              <a:rPr lang="en-IN" sz="2000" b="1" i="1" dirty="0">
                <a:latin typeface="Segoe UI Light" panose="020B0502040204020203" pitchFamily="34" charset="0"/>
                <a:cs typeface="Segoe UI Light" panose="020B0502040204020203" pitchFamily="34" charset="0"/>
              </a:rPr>
              <a:t>Insertion</a:t>
            </a:r>
            <a:r>
              <a:rPr lang="en-IN" sz="2000" b="1"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update</a:t>
            </a:r>
            <a:r>
              <a:rPr lang="en-IN" sz="2000" b="1" dirty="0">
                <a:latin typeface="Segoe UI Light" panose="020B0502040204020203" pitchFamily="34" charset="0"/>
                <a:cs typeface="Segoe UI Light" panose="020B0502040204020203" pitchFamily="34" charset="0"/>
              </a:rPr>
              <a:t> </a:t>
            </a:r>
            <a:r>
              <a:rPr lang="en-IN" sz="2000" dirty="0">
                <a:latin typeface="Segoe UI Light" panose="020B0502040204020203" pitchFamily="34" charset="0"/>
                <a:cs typeface="Segoe UI Light" panose="020B0502040204020203" pitchFamily="34" charset="0"/>
              </a:rPr>
              <a:t>and</a:t>
            </a:r>
            <a:r>
              <a:rPr lang="en-IN" sz="2000" b="1"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deletion</a:t>
            </a:r>
            <a:r>
              <a:rPr lang="en-IN" sz="2000" b="1" dirty="0">
                <a:latin typeface="Segoe UI Light" panose="020B0502040204020203" pitchFamily="34" charset="0"/>
                <a:cs typeface="Segoe UI Light" panose="020B0502040204020203" pitchFamily="34" charset="0"/>
              </a:rPr>
              <a:t> </a:t>
            </a:r>
            <a:r>
              <a:rPr lang="en-IN" sz="2000" dirty="0">
                <a:latin typeface="Segoe UI Light" panose="020B0502040204020203" pitchFamily="34" charset="0"/>
                <a:cs typeface="Segoe UI Light" panose="020B0502040204020203" pitchFamily="34" charset="0"/>
              </a:rPr>
              <a:t>anomaly.</a:t>
            </a:r>
          </a:p>
        </p:txBody>
      </p:sp>
      <p:sp>
        <p:nvSpPr>
          <p:cNvPr id="4" name="Rectangle 3"/>
          <p:cNvSpPr/>
          <p:nvPr/>
        </p:nvSpPr>
        <p:spPr>
          <a:xfrm>
            <a:off x="142844" y="142852"/>
            <a:ext cx="8786874" cy="369332"/>
          </a:xfrm>
          <a:prstGeom prst="rect">
            <a:avLst/>
          </a:prstGeom>
        </p:spPr>
        <p:txBody>
          <a:bodyPr wrap="square">
            <a:spAutoFit/>
          </a:bodyPr>
          <a:lstStyle/>
          <a:p>
            <a:r>
              <a:rPr lang="en-US" dirty="0">
                <a:solidFill>
                  <a:srgbClr val="006C86"/>
                </a:solidFill>
              </a:rPr>
              <a:t>Anomalies is something that deviates from what is standard, normal, or expected.</a:t>
            </a:r>
          </a:p>
        </p:txBody>
      </p:sp>
    </p:spTree>
    <p:extLst>
      <p:ext uri="{BB962C8B-B14F-4D97-AF65-F5344CB8AC3E}">
        <p14:creationId xmlns:p14="http://schemas.microsoft.com/office/powerpoint/2010/main" val="3921954587"/>
      </p:ext>
    </p:extLst>
  </p:cSld>
  <p:clrMapOvr>
    <a:masterClrMapping/>
  </p:clrMapOvr>
  <p:transition spd="slow"/>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2"/>
            <a:ext cx="9144000" cy="584775"/>
          </a:xfrm>
          <a:prstGeom prst="rect">
            <a:avLst/>
          </a:prstGeom>
          <a:solidFill>
            <a:schemeClr val="bg2">
              <a:lumMod val="10000"/>
            </a:schemeClr>
          </a:solidFill>
        </p:spPr>
        <p:txBody>
          <a:bodyPr wrap="square">
            <a:spAutoFit/>
          </a:bodyPr>
          <a:lstStyle/>
          <a:p>
            <a:pPr lvl="0" algn="r"/>
            <a:r>
              <a:rPr lang="en-US" sz="3200" b="1" i="1" dirty="0">
                <a:solidFill>
                  <a:srgbClr val="FFFF00"/>
                </a:solidFill>
                <a:latin typeface="Arial" pitchFamily="34" charset="0"/>
                <a:cs typeface="Arial" pitchFamily="34" charset="0"/>
              </a:rPr>
              <a:t>Anomalies in DBMS - Example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838201"/>
            <a:ext cx="8839200" cy="461665"/>
          </a:xfrm>
          <a:prstGeom prst="rect">
            <a:avLst/>
          </a:prstGeom>
        </p:spPr>
        <p:txBody>
          <a:bodyPr wrap="square">
            <a:spAutoFit/>
          </a:bodyPr>
          <a:lstStyle/>
          <a:p>
            <a:r>
              <a:rPr lang="en-US" sz="2400" b="1" dirty="0"/>
              <a:t>Student</a:t>
            </a:r>
            <a:r>
              <a:rPr lang="en-US" sz="2400" dirty="0"/>
              <a:t> table.</a:t>
            </a:r>
            <a:endParaRPr lang="en-IN" sz="24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nvGraphicFramePr>
        <p:xfrm>
          <a:off x="231577" y="1571614"/>
          <a:ext cx="8680845" cy="2786080"/>
        </p:xfrm>
        <a:graphic>
          <a:graphicData uri="http://schemas.openxmlformats.org/drawingml/2006/table">
            <a:tbl>
              <a:tblPr/>
              <a:tblGrid>
                <a:gridCol w="1736169">
                  <a:extLst>
                    <a:ext uri="{9D8B030D-6E8A-4147-A177-3AD203B41FA5}">
                      <a16:colId xmlns:a16="http://schemas.microsoft.com/office/drawing/2014/main" val="20000"/>
                    </a:ext>
                  </a:extLst>
                </a:gridCol>
                <a:gridCol w="1736169">
                  <a:extLst>
                    <a:ext uri="{9D8B030D-6E8A-4147-A177-3AD203B41FA5}">
                      <a16:colId xmlns:a16="http://schemas.microsoft.com/office/drawing/2014/main" val="20001"/>
                    </a:ext>
                  </a:extLst>
                </a:gridCol>
                <a:gridCol w="1736169">
                  <a:extLst>
                    <a:ext uri="{9D8B030D-6E8A-4147-A177-3AD203B41FA5}">
                      <a16:colId xmlns:a16="http://schemas.microsoft.com/office/drawing/2014/main" val="20002"/>
                    </a:ext>
                  </a:extLst>
                </a:gridCol>
                <a:gridCol w="1736169">
                  <a:extLst>
                    <a:ext uri="{9D8B030D-6E8A-4147-A177-3AD203B41FA5}">
                      <a16:colId xmlns:a16="http://schemas.microsoft.com/office/drawing/2014/main" val="20003"/>
                    </a:ext>
                  </a:extLst>
                </a:gridCol>
                <a:gridCol w="1736169">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a:t>401</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Akon</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a:t>402</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Bkon</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Ckon</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626531917"/>
      </p:ext>
    </p:extLst>
  </p:cSld>
  <p:clrMapOvr>
    <a:masterClrMapping/>
  </p:clrMapOvr>
  <p:transition spd="slow"/>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2"/>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INSERT, UPDATE, and DELETE </a:t>
            </a:r>
            <a:r>
              <a:rPr lang="en-IN" sz="3200" b="1" i="1" dirty="0">
                <a:solidFill>
                  <a:srgbClr val="FFFF00"/>
                </a:solidFill>
                <a:latin typeface="Arial" pitchFamily="34" charset="0"/>
                <a:cs typeface="Arial" pitchFamily="34" charset="0"/>
              </a:rPr>
              <a:t>ANOMALY</a:t>
            </a:r>
          </a:p>
        </p:txBody>
      </p:sp>
      <p:sp>
        <p:nvSpPr>
          <p:cNvPr id="2" name="Rectangle 1"/>
          <p:cNvSpPr/>
          <p:nvPr/>
        </p:nvSpPr>
        <p:spPr>
          <a:xfrm>
            <a:off x="152400" y="869090"/>
            <a:ext cx="8839200" cy="1938992"/>
          </a:xfrm>
          <a:prstGeom prst="rect">
            <a:avLst/>
          </a:prstGeom>
          <a:solidFill>
            <a:schemeClr val="accent2">
              <a:lumMod val="20000"/>
              <a:lumOff val="80000"/>
            </a:schemeClr>
          </a:solidFill>
        </p:spPr>
        <p:txBody>
          <a:bodyPr wrap="square">
            <a:spAutoFit/>
          </a:bodyPr>
          <a:lstStyle/>
          <a:p>
            <a:r>
              <a:rPr lang="en-IN" sz="2000" b="1" dirty="0">
                <a:latin typeface="Arial" panose="020B0604020202020204" pitchFamily="34" charset="0"/>
                <a:cs typeface="Arial" panose="020B0604020202020204" pitchFamily="34" charset="0"/>
              </a:rPr>
              <a:t>Insert anomaly</a:t>
            </a:r>
            <a:r>
              <a:rPr lang="en-IN" sz="2000" dirty="0">
                <a:latin typeface="Arial" panose="020B0604020202020204" pitchFamily="34" charset="0"/>
                <a:cs typeface="Arial" panose="020B0604020202020204" pitchFamily="34" charset="0"/>
              </a:rPr>
              <a:t>: </a:t>
            </a:r>
            <a:r>
              <a:rPr lang="en-US" sz="2000" dirty="0"/>
              <a:t>Suppose for a new admission, until and unless a student opts for a branch, data of the student cannot be inserted, or else we will have to set the branch information as NULL.</a:t>
            </a:r>
          </a:p>
          <a:p>
            <a:r>
              <a:rPr lang="en-US" sz="2000" dirty="0"/>
              <a:t>Also, if we have to insert data of 100 students of same branch, then the branch information will be repeated for all those 100 students.</a:t>
            </a:r>
          </a:p>
          <a:p>
            <a:r>
              <a:rPr lang="en-US" sz="2000" dirty="0"/>
              <a:t>These is Insertion anomalies.</a:t>
            </a:r>
          </a:p>
        </p:txBody>
      </p:sp>
      <p:sp>
        <p:nvSpPr>
          <p:cNvPr id="3" name="Rectangle 2"/>
          <p:cNvSpPr/>
          <p:nvPr/>
        </p:nvSpPr>
        <p:spPr>
          <a:xfrm>
            <a:off x="152400" y="3127718"/>
            <a:ext cx="8839200" cy="1323439"/>
          </a:xfrm>
          <a:prstGeom prst="rect">
            <a:avLst/>
          </a:prstGeom>
          <a:solidFill>
            <a:schemeClr val="accent2">
              <a:lumMod val="20000"/>
              <a:lumOff val="80000"/>
            </a:schemeClr>
          </a:solidFill>
        </p:spPr>
        <p:txBody>
          <a:bodyPr wrap="square">
            <a:spAutoFit/>
          </a:bodyPr>
          <a:lstStyle/>
          <a:p>
            <a:r>
              <a:rPr lang="en-IN" sz="2000" b="1" dirty="0">
                <a:latin typeface="Arial" panose="020B0604020202020204" pitchFamily="34" charset="0"/>
                <a:cs typeface="Arial" panose="020B0604020202020204" pitchFamily="34" charset="0"/>
              </a:rPr>
              <a:t>Update anomaly: </a:t>
            </a:r>
            <a:r>
              <a:rPr lang="en-US" sz="2000" dirty="0"/>
              <a:t>What if Mr. X leaves the college? or is no longer the HOD of computer science department? In that case all the student records will have to be updated, and if by mistake we miss any record, it will lead to data inconsistency. This is Updation anomaly.</a:t>
            </a:r>
            <a:endParaRPr lang="en-IN" sz="2000" dirty="0">
              <a:latin typeface="Arial" panose="020B0604020202020204" pitchFamily="34" charset="0"/>
              <a:cs typeface="Arial" panose="020B0604020202020204" pitchFamily="34" charset="0"/>
            </a:endParaRPr>
          </a:p>
        </p:txBody>
      </p:sp>
      <p:sp>
        <p:nvSpPr>
          <p:cNvPr id="5" name="Rectangle 4"/>
          <p:cNvSpPr/>
          <p:nvPr/>
        </p:nvSpPr>
        <p:spPr>
          <a:xfrm>
            <a:off x="152400" y="4770792"/>
            <a:ext cx="8839200" cy="1323439"/>
          </a:xfrm>
          <a:prstGeom prst="rect">
            <a:avLst/>
          </a:prstGeom>
          <a:solidFill>
            <a:schemeClr val="accent2">
              <a:lumMod val="20000"/>
              <a:lumOff val="80000"/>
            </a:schemeClr>
          </a:solidFill>
        </p:spPr>
        <p:txBody>
          <a:bodyPr wrap="square">
            <a:spAutoFit/>
          </a:bodyPr>
          <a:lstStyle/>
          <a:p>
            <a:r>
              <a:rPr lang="en-IN" sz="2000" b="1" dirty="0">
                <a:latin typeface="Arial" panose="020B0604020202020204" pitchFamily="34" charset="0"/>
                <a:cs typeface="Arial" panose="020B0604020202020204" pitchFamily="34" charset="0"/>
              </a:rPr>
              <a:t>Delete anomaly: </a:t>
            </a:r>
            <a:r>
              <a:rPr lang="en-US" sz="2000" dirty="0"/>
              <a:t>In our Student table, two different informations are kept together, Student information and Branch information. Hence, at the end of the academic year, if student records are deleted, we will also lose the branch information. This is Deletion anomaly.</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40868320"/>
      </p:ext>
    </p:extLst>
  </p:cSld>
  <p:clrMapOvr>
    <a:masterClrMapping/>
  </p:clrMapOvr>
  <p:transition spd="slow"/>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257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1000100" y="3276600"/>
            <a:ext cx="7072362" cy="1015663"/>
          </a:xfrm>
          <a:prstGeom prst="rect">
            <a:avLst/>
          </a:prstGeom>
        </p:spPr>
        <p:txBody>
          <a:bodyPr wrap="square">
            <a:spAutoFit/>
          </a:bodyPr>
          <a:lstStyle/>
          <a:p>
            <a:pPr algn="just"/>
            <a:r>
              <a:rPr lang="en-US" sz="2000" dirty="0">
                <a:solidFill>
                  <a:srgbClr val="006C86"/>
                </a:solidFill>
                <a:latin typeface="Open sans"/>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304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kumimoji="0" lang="en-US" sz="3600" b="1" i="1" u="none" strike="noStrike" kern="1200" cap="none" spc="0" normalizeH="0" baseline="0" noProof="0" dirty="0">
              <a:ln>
                <a:noFill/>
              </a:ln>
              <a:solidFill>
                <a:schemeClr val="bg1"/>
              </a:solidFill>
              <a:effectLst/>
              <a:uLnTx/>
              <a:uFillTx/>
              <a:latin typeface="Arial" pitchFamily="34" charset="0"/>
              <a:cs typeface="Arial" pitchFamily="34" charset="0"/>
            </a:endParaRPr>
          </a:p>
        </p:txBody>
      </p:sp>
      <p:sp>
        <p:nvSpPr>
          <p:cNvPr id="3" name="Title 1"/>
          <p:cNvSpPr txBox="1">
            <a:spLocks/>
          </p:cNvSpPr>
          <p:nvPr/>
        </p:nvSpPr>
        <p:spPr>
          <a:xfrm>
            <a:off x="304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kumimoji="0" lang="en-US" sz="6600" b="1" i="1" u="none" strike="noStrike" kern="1200" cap="none" spc="0" normalizeH="0" baseline="0" noProof="0" dirty="0">
              <a:ln>
                <a:noFill/>
              </a:ln>
              <a:effectLst/>
              <a:uLnTx/>
              <a:uFillTx/>
              <a:latin typeface="Arial" pitchFamily="34" charset="0"/>
              <a:cs typeface="Arial" pitchFamily="34" charset="0"/>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257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357158" y="642918"/>
            <a:ext cx="8143932" cy="1015663"/>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To understand normalization in database with example tables, let’s assume that we are supposed to store the details of </a:t>
            </a:r>
            <a:r>
              <a:rPr lang="en-US" sz="2000" b="1" dirty="0">
                <a:latin typeface="Segoe UI Light" panose="020B0502040204020203" pitchFamily="34" charset="0"/>
                <a:cs typeface="Segoe UI Light" panose="020B0502040204020203" pitchFamily="34" charset="0"/>
              </a:rPr>
              <a:t>courses</a:t>
            </a:r>
            <a:r>
              <a:rPr lang="en-US" sz="2000" dirty="0">
                <a:latin typeface="Segoe UI Light" panose="020B0502040204020203" pitchFamily="34" charset="0"/>
                <a:cs typeface="Segoe UI Light" panose="020B0502040204020203" pitchFamily="34" charset="0"/>
              </a:rPr>
              <a:t> and </a:t>
            </a:r>
            <a:r>
              <a:rPr lang="en-US" sz="2000" b="1" dirty="0">
                <a:latin typeface="Segoe UI Light" panose="020B0502040204020203" pitchFamily="34" charset="0"/>
                <a:cs typeface="Segoe UI Light" panose="020B0502040204020203" pitchFamily="34" charset="0"/>
              </a:rPr>
              <a:t>instructors</a:t>
            </a:r>
            <a:r>
              <a:rPr lang="en-US" sz="2000" dirty="0">
                <a:latin typeface="Segoe UI Light" panose="020B0502040204020203" pitchFamily="34" charset="0"/>
                <a:cs typeface="Segoe UI Light" panose="020B0502040204020203" pitchFamily="34" charset="0"/>
              </a:rPr>
              <a:t> in a university.</a:t>
            </a:r>
            <a:endParaRPr lang="en-IN" sz="2000" dirty="0">
              <a:latin typeface="Segoe UI Light" panose="020B0502040204020203" pitchFamily="34"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271432737"/>
              </p:ext>
            </p:extLst>
          </p:nvPr>
        </p:nvGraphicFramePr>
        <p:xfrm>
          <a:off x="357159" y="1928802"/>
          <a:ext cx="8501120" cy="1981200"/>
        </p:xfrm>
        <a:graphic>
          <a:graphicData uri="http://schemas.openxmlformats.org/drawingml/2006/table">
            <a:tbl>
              <a:tblPr/>
              <a:tblGrid>
                <a:gridCol w="1685566">
                  <a:extLst>
                    <a:ext uri="{9D8B030D-6E8A-4147-A177-3AD203B41FA5}">
                      <a16:colId xmlns:a16="http://schemas.microsoft.com/office/drawing/2014/main" val="20000"/>
                    </a:ext>
                  </a:extLst>
                </a:gridCol>
                <a:gridCol w="1978709">
                  <a:extLst>
                    <a:ext uri="{9D8B030D-6E8A-4147-A177-3AD203B41FA5}">
                      <a16:colId xmlns:a16="http://schemas.microsoft.com/office/drawing/2014/main" val="20001"/>
                    </a:ext>
                  </a:extLst>
                </a:gridCol>
                <a:gridCol w="1978709">
                  <a:extLst>
                    <a:ext uri="{9D8B030D-6E8A-4147-A177-3AD203B41FA5}">
                      <a16:colId xmlns:a16="http://schemas.microsoft.com/office/drawing/2014/main" val="20002"/>
                    </a:ext>
                  </a:extLst>
                </a:gridCol>
                <a:gridCol w="285813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1257301" y="2420832"/>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357158" y="4357694"/>
            <a:ext cx="8501122" cy="1477328"/>
          </a:xfrm>
          <a:prstGeom prst="rect">
            <a:avLst/>
          </a:prstGeom>
        </p:spPr>
        <p:txBody>
          <a:bodyPr wrap="square">
            <a:spAutoFit/>
          </a:bodyPr>
          <a:lstStyle/>
          <a:p>
            <a:pPr algn="just"/>
            <a:r>
              <a:rPr lang="en-US" dirty="0">
                <a:solidFill>
                  <a:srgbClr val="333333"/>
                </a:solidFill>
                <a:latin typeface="Open sans"/>
              </a:rPr>
              <a:t>At first, this design seems to be good. However, issues start to develop once we need to modify information. For instance, suppose, </a:t>
            </a:r>
            <a:r>
              <a:rPr lang="en-US" dirty="0">
                <a:solidFill>
                  <a:srgbClr val="C41A1A"/>
                </a:solidFill>
                <a:latin typeface="Open sans"/>
              </a:rPr>
              <a:t>if Prof. Ronald changed his mobile number. In such a situation, we will have to make edits in 2 places</a:t>
            </a:r>
            <a:r>
              <a:rPr lang="en-US" b="1" dirty="0">
                <a:solidFill>
                  <a:srgbClr val="333333"/>
                </a:solidFill>
                <a:latin typeface="Open sans"/>
              </a:rPr>
              <a:t>. </a:t>
            </a:r>
            <a:r>
              <a:rPr lang="en-US" dirty="0">
                <a:solidFill>
                  <a:srgbClr val="333333"/>
                </a:solidFill>
                <a:latin typeface="Open sans"/>
              </a:rPr>
              <a:t>What if someone just edited the mobile number against </a:t>
            </a:r>
            <a:r>
              <a:rPr lang="en-US" b="1" dirty="0">
                <a:solidFill>
                  <a:srgbClr val="0070C0"/>
                </a:solidFill>
                <a:latin typeface="Open sans"/>
              </a:rPr>
              <a:t>CS101</a:t>
            </a:r>
            <a:r>
              <a:rPr lang="en-US" dirty="0">
                <a:solidFill>
                  <a:srgbClr val="333333"/>
                </a:solidFill>
                <a:latin typeface="Open sans"/>
              </a:rPr>
              <a:t>, but forgot to edit it for </a:t>
            </a:r>
            <a:r>
              <a:rPr lang="en-US" b="1" dirty="0">
                <a:solidFill>
                  <a:srgbClr val="0070C0"/>
                </a:solidFill>
                <a:latin typeface="Open sans"/>
              </a:rPr>
              <a:t>CS154</a:t>
            </a:r>
            <a:r>
              <a:rPr lang="en-US" dirty="0">
                <a:solidFill>
                  <a:srgbClr val="333333"/>
                </a:solidFill>
                <a:latin typeface="Open sans"/>
              </a:rPr>
              <a:t>? This will lead to stale/wrong information in the database.</a:t>
            </a:r>
            <a:endParaRPr lang="en-US" dirty="0"/>
          </a:p>
        </p:txBody>
      </p:sp>
    </p:spTree>
    <p:extLst>
      <p:ext uri="{BB962C8B-B14F-4D97-AF65-F5344CB8AC3E}">
        <p14:creationId xmlns:p14="http://schemas.microsoft.com/office/powerpoint/2010/main" val="2867332006"/>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257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1257300" y="838203"/>
            <a:ext cx="6629400" cy="707886"/>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This problem, however, can be easily tackled by dividing our table into 2 simpler tables.</a:t>
            </a:r>
            <a:endParaRPr lang="en-IN" sz="2000" dirty="0">
              <a:latin typeface="Segoe UI Light" panose="020B0502040204020203" pitchFamily="34"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2887171470"/>
              </p:ext>
            </p:extLst>
          </p:nvPr>
        </p:nvGraphicFramePr>
        <p:xfrm>
          <a:off x="1152648" y="2308969"/>
          <a:ext cx="6848352" cy="1280160"/>
        </p:xfrm>
        <a:graphic>
          <a:graphicData uri="http://schemas.openxmlformats.org/drawingml/2006/table">
            <a:tbl>
              <a:tblPr/>
              <a:tblGrid>
                <a:gridCol w="2282784">
                  <a:extLst>
                    <a:ext uri="{9D8B030D-6E8A-4147-A177-3AD203B41FA5}">
                      <a16:colId xmlns:a16="http://schemas.microsoft.com/office/drawing/2014/main" val="20000"/>
                    </a:ext>
                  </a:extLst>
                </a:gridCol>
                <a:gridCol w="2282784">
                  <a:extLst>
                    <a:ext uri="{9D8B030D-6E8A-4147-A177-3AD203B41FA5}">
                      <a16:colId xmlns:a16="http://schemas.microsoft.com/office/drawing/2014/main" val="20001"/>
                    </a:ext>
                  </a:extLst>
                </a:gridCol>
                <a:gridCol w="2282784">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1055756385"/>
              </p:ext>
            </p:extLst>
          </p:nvPr>
        </p:nvGraphicFramePr>
        <p:xfrm>
          <a:off x="1147454" y="4389120"/>
          <a:ext cx="6858000" cy="1706880"/>
        </p:xfrm>
        <a:graphic>
          <a:graphicData uri="http://schemas.openxmlformats.org/drawingml/2006/table">
            <a:tbl>
              <a:tblPr/>
              <a:tblGrid>
                <a:gridCol w="2286000">
                  <a:extLst>
                    <a:ext uri="{9D8B030D-6E8A-4147-A177-3AD203B41FA5}">
                      <a16:colId xmlns:a16="http://schemas.microsoft.com/office/drawing/2014/main" val="20000"/>
                    </a:ext>
                  </a:extLst>
                </a:gridCol>
                <a:gridCol w="2286000">
                  <a:extLst>
                    <a:ext uri="{9D8B030D-6E8A-4147-A177-3AD203B41FA5}">
                      <a16:colId xmlns:a16="http://schemas.microsoft.com/office/drawing/2014/main" val="20001"/>
                    </a:ext>
                  </a:extLst>
                </a:gridCol>
                <a:gridCol w="2286000">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1143000" y="1752600"/>
            <a:ext cx="2257862" cy="369332"/>
          </a:xfrm>
          <a:prstGeom prst="rect">
            <a:avLst/>
          </a:prstGeom>
        </p:spPr>
        <p:txBody>
          <a:bodyPr wrap="non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1143000" y="3872751"/>
            <a:ext cx="1975734" cy="369332"/>
          </a:xfrm>
          <a:prstGeom prst="rect">
            <a:avLst/>
          </a:prstGeom>
        </p:spPr>
        <p:txBody>
          <a:bodyPr wrap="non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257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8" name="Rectangle 7"/>
          <p:cNvSpPr/>
          <p:nvPr/>
        </p:nvSpPr>
        <p:spPr>
          <a:xfrm>
            <a:off x="1000100" y="714356"/>
            <a:ext cx="6929486" cy="707886"/>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The First normal form simply says that each cell of a table should contain exactly one value.</a:t>
            </a:r>
            <a:endParaRPr lang="en-IN" sz="2000" dirty="0">
              <a:latin typeface="Segoe UI Light" panose="020B0502040204020203" pitchFamily="34"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549854271"/>
              </p:ext>
            </p:extLst>
          </p:nvPr>
        </p:nvGraphicFramePr>
        <p:xfrm>
          <a:off x="1143000" y="1752600"/>
          <a:ext cx="6858000" cy="1334546"/>
        </p:xfrm>
        <a:graphic>
          <a:graphicData uri="http://schemas.openxmlformats.org/drawingml/2006/table">
            <a:tbl>
              <a:tblPr/>
              <a:tblGrid>
                <a:gridCol w="3429000">
                  <a:extLst>
                    <a:ext uri="{9D8B030D-6E8A-4147-A177-3AD203B41FA5}">
                      <a16:colId xmlns:a16="http://schemas.microsoft.com/office/drawing/2014/main" val="20000"/>
                    </a:ext>
                  </a:extLst>
                </a:gridCol>
                <a:gridCol w="3429000">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sp>
        <p:nvSpPr>
          <p:cNvPr id="4" name="Rectangle 3"/>
          <p:cNvSpPr/>
          <p:nvPr/>
        </p:nvSpPr>
        <p:spPr>
          <a:xfrm>
            <a:off x="285720" y="3276602"/>
            <a:ext cx="8572560" cy="1200329"/>
          </a:xfrm>
          <a:prstGeom prst="rect">
            <a:avLst/>
          </a:prstGeom>
        </p:spPr>
        <p:txBody>
          <a:bodyPr wrap="square">
            <a:spAutoFit/>
          </a:bodyPr>
          <a:lstStyle/>
          <a:p>
            <a:pPr algn="just"/>
            <a:r>
              <a:rPr lang="en-US" dirty="0">
                <a:solidFill>
                  <a:srgbClr val="333333"/>
                </a:solidFill>
                <a:latin typeface="Open sans"/>
              </a:rPr>
              <a:t>Here, the issue is that in the first row, we are storing 2 courses against Prof. </a:t>
            </a:r>
            <a:r>
              <a:rPr lang="en-US" dirty="0">
                <a:solidFill>
                  <a:srgbClr val="222222"/>
                </a:solidFill>
              </a:rPr>
              <a:t>Ronald</a:t>
            </a:r>
            <a:r>
              <a:rPr lang="en-US" dirty="0">
                <a:solidFill>
                  <a:srgbClr val="333333"/>
                </a:solidFill>
                <a:latin typeface="Open sans"/>
              </a:rPr>
              <a:t>. A better method would be to store the courses separately. This way, if we want to edit some information related to </a:t>
            </a:r>
            <a:r>
              <a:rPr lang="en-US" b="1" dirty="0">
                <a:solidFill>
                  <a:srgbClr val="0070C0"/>
                </a:solidFill>
                <a:latin typeface="Open sans"/>
              </a:rPr>
              <a:t>CS101</a:t>
            </a:r>
            <a:r>
              <a:rPr lang="en-US" dirty="0">
                <a:solidFill>
                  <a:srgbClr val="333333"/>
                </a:solidFill>
                <a:latin typeface="Open sans"/>
              </a:rPr>
              <a:t>, we do not have to touch the data corresponding to </a:t>
            </a:r>
            <a:r>
              <a:rPr lang="en-US" b="1" dirty="0">
                <a:solidFill>
                  <a:srgbClr val="0070C0"/>
                </a:solidFill>
                <a:latin typeface="Open sans"/>
              </a:rPr>
              <a:t>CS154</a:t>
            </a:r>
            <a:r>
              <a:rPr lang="en-US" dirty="0">
                <a:solidFill>
                  <a:srgbClr val="333333"/>
                </a:solidFill>
                <a:latin typeface="Open sans"/>
              </a:rPr>
              <a:t>.</a:t>
            </a:r>
          </a:p>
        </p:txBody>
      </p:sp>
      <p:graphicFrame>
        <p:nvGraphicFramePr>
          <p:cNvPr id="5" name="Table 4"/>
          <p:cNvGraphicFramePr>
            <a:graphicFrameLocks noGrp="1"/>
          </p:cNvGraphicFramePr>
          <p:nvPr>
            <p:extLst>
              <p:ext uri="{D42A27DB-BD31-4B8C-83A1-F6EECF244321}">
                <p14:modId xmlns:p14="http://schemas.microsoft.com/office/powerpoint/2010/main" val="1297513087"/>
              </p:ext>
            </p:extLst>
          </p:nvPr>
        </p:nvGraphicFramePr>
        <p:xfrm>
          <a:off x="1143000" y="4572008"/>
          <a:ext cx="6858000" cy="1706880"/>
        </p:xfrm>
        <a:graphic>
          <a:graphicData uri="http://schemas.openxmlformats.org/drawingml/2006/table">
            <a:tbl>
              <a:tblPr/>
              <a:tblGrid>
                <a:gridCol w="3429000">
                  <a:extLst>
                    <a:ext uri="{9D8B030D-6E8A-4147-A177-3AD203B41FA5}">
                      <a16:colId xmlns:a16="http://schemas.microsoft.com/office/drawing/2014/main" val="20000"/>
                    </a:ext>
                  </a:extLst>
                </a:gridCol>
                <a:gridCol w="3429000">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257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8" name="Rectangle 7"/>
          <p:cNvSpPr/>
          <p:nvPr/>
        </p:nvSpPr>
        <p:spPr>
          <a:xfrm>
            <a:off x="785786" y="838200"/>
            <a:ext cx="7572428" cy="1631216"/>
          </a:xfrm>
          <a:prstGeom prst="rect">
            <a:avLst/>
          </a:prstGeom>
        </p:spPr>
        <p:txBody>
          <a:bodyPr wrap="square">
            <a:spAutoFit/>
          </a:bodyPr>
          <a:lstStyle/>
          <a:p>
            <a:r>
              <a:rPr lang="en-US" sz="2000" dirty="0">
                <a:latin typeface="Segoe UI Light" panose="020B0502040204020203" pitchFamily="34"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sz="2000" b="1" dirty="0">
                <a:solidFill>
                  <a:srgbClr val="0070C0"/>
                </a:solidFill>
                <a:latin typeface="Segoe UI Light" panose="020B0502040204020203" pitchFamily="34"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sz="2000" b="1" dirty="0">
                <a:solidFill>
                  <a:srgbClr val="0070C0"/>
                </a:solidFill>
                <a:latin typeface="Segoe UI Light" panose="020B0502040204020203" pitchFamily="34"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857224" y="2500306"/>
            <a:ext cx="7286676" cy="1200329"/>
          </a:xfrm>
          <a:prstGeom prst="rect">
            <a:avLst/>
          </a:prstGeom>
        </p:spPr>
        <p:txBody>
          <a:bodyPr wrap="square">
            <a:spAutoFit/>
          </a:bodyPr>
          <a:lstStyle/>
          <a:p>
            <a:pPr algn="just"/>
            <a:r>
              <a:rPr lang="en-US" dirty="0">
                <a:solidFill>
                  <a:srgbClr val="333333"/>
                </a:solidFill>
                <a:latin typeface="Open sans"/>
              </a:rPr>
              <a:t>Let us take another example of storing student enrollment in various courses. Each student may enroll in multiple courses. Similarly, each course may have multiple enrollments.</a:t>
            </a:r>
          </a:p>
          <a:p>
            <a:pPr algn="just"/>
            <a:r>
              <a:rPr lang="en-US" dirty="0"/>
              <a:t>A sample table may look like this (</a:t>
            </a:r>
            <a:r>
              <a:rPr lang="en-US" b="1" dirty="0">
                <a:solidFill>
                  <a:srgbClr val="006C86"/>
                </a:solidFill>
              </a:rPr>
              <a:t>student name and course code</a:t>
            </a:r>
            <a:r>
              <a:rPr lang="en-US" dirty="0"/>
              <a:t>)</a:t>
            </a:r>
            <a:endParaRPr lang="en-US" dirty="0">
              <a:solidFill>
                <a:srgbClr val="333333"/>
              </a:solidFill>
              <a:latin typeface="Open sans"/>
            </a:endParaRPr>
          </a:p>
        </p:txBody>
      </p:sp>
      <p:graphicFrame>
        <p:nvGraphicFramePr>
          <p:cNvPr id="4" name="Table 3"/>
          <p:cNvGraphicFramePr>
            <a:graphicFrameLocks noGrp="1"/>
          </p:cNvGraphicFramePr>
          <p:nvPr>
            <p:extLst>
              <p:ext uri="{D42A27DB-BD31-4B8C-83A1-F6EECF244321}">
                <p14:modId xmlns:p14="http://schemas.microsoft.com/office/powerpoint/2010/main" val="1031253679"/>
              </p:ext>
            </p:extLst>
          </p:nvPr>
        </p:nvGraphicFramePr>
        <p:xfrm>
          <a:off x="357155" y="4143380"/>
          <a:ext cx="8429686" cy="2133600"/>
        </p:xfrm>
        <a:graphic>
          <a:graphicData uri="http://schemas.openxmlformats.org/drawingml/2006/table">
            <a:tbl>
              <a:tblPr/>
              <a:tblGrid>
                <a:gridCol w="4214843">
                  <a:extLst>
                    <a:ext uri="{9D8B030D-6E8A-4147-A177-3AD203B41FA5}">
                      <a16:colId xmlns:a16="http://schemas.microsoft.com/office/drawing/2014/main" val="20000"/>
                    </a:ext>
                  </a:extLst>
                </a:gridCol>
                <a:gridCol w="421484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98372100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257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606675" y="571481"/>
            <a:ext cx="7609137" cy="1015663"/>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As per the second normal form definition, our enrollments table above isn’t in second normal form. To achieve the same (1NF to 2NF), we can rather break it into 2 tables</a:t>
            </a:r>
            <a:endParaRPr lang="en-IN" sz="2000" dirty="0">
              <a:latin typeface="Segoe UI Light" panose="020B0502040204020203" pitchFamily="34" charset="0"/>
              <a:cs typeface="Segoe UI Light" panose="020B0502040204020203" pitchFamily="34" charset="0"/>
            </a:endParaRPr>
          </a:p>
        </p:txBody>
      </p:sp>
      <p:sp>
        <p:nvSpPr>
          <p:cNvPr id="10" name="Rectangle 9"/>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2056134691"/>
              </p:ext>
            </p:extLst>
          </p:nvPr>
        </p:nvGraphicFramePr>
        <p:xfrm>
          <a:off x="571472" y="2288846"/>
          <a:ext cx="7858180" cy="1706880"/>
        </p:xfrm>
        <a:graphic>
          <a:graphicData uri="http://schemas.openxmlformats.org/drawingml/2006/table">
            <a:tbl>
              <a:tblPr/>
              <a:tblGrid>
                <a:gridCol w="3929090">
                  <a:extLst>
                    <a:ext uri="{9D8B030D-6E8A-4147-A177-3AD203B41FA5}">
                      <a16:colId xmlns:a16="http://schemas.microsoft.com/office/drawing/2014/main" val="20000"/>
                    </a:ext>
                  </a:extLst>
                </a:gridCol>
                <a:gridCol w="3929090">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1" name="Rectangle 10"/>
          <p:cNvSpPr/>
          <p:nvPr/>
        </p:nvSpPr>
        <p:spPr>
          <a:xfrm>
            <a:off x="571472" y="1785926"/>
            <a:ext cx="2039854" cy="369332"/>
          </a:xfrm>
          <a:prstGeom prst="rect">
            <a:avLst/>
          </a:prstGeom>
        </p:spPr>
        <p:txBody>
          <a:bodyPr wrap="none">
            <a:spAutoFit/>
          </a:bodyPr>
          <a:lstStyle/>
          <a:p>
            <a:r>
              <a:rPr lang="en-US" b="1" dirty="0">
                <a:solidFill>
                  <a:srgbClr val="006C86"/>
                </a:solidFill>
                <a:latin typeface="Open sans"/>
              </a:rPr>
              <a:t>Table 1 (Student)</a:t>
            </a:r>
            <a:endParaRPr lang="en-US" dirty="0">
              <a:solidFill>
                <a:srgbClr val="006C86"/>
              </a:solidFill>
            </a:endParaRPr>
          </a:p>
        </p:txBody>
      </p:sp>
      <p:sp>
        <p:nvSpPr>
          <p:cNvPr id="12" name="Rectangle 11"/>
          <p:cNvSpPr/>
          <p:nvPr/>
        </p:nvSpPr>
        <p:spPr>
          <a:xfrm>
            <a:off x="571472" y="4159794"/>
            <a:ext cx="2103974" cy="369332"/>
          </a:xfrm>
          <a:prstGeom prst="rect">
            <a:avLst/>
          </a:prstGeom>
        </p:spPr>
        <p:txBody>
          <a:bodyPr wrap="none">
            <a:spAutoFit/>
          </a:bodyPr>
          <a:lstStyle/>
          <a:p>
            <a:r>
              <a:rPr lang="en-US" b="1" dirty="0">
                <a:solidFill>
                  <a:srgbClr val="006C86"/>
                </a:solidFill>
                <a:latin typeface="Open sans"/>
              </a:rPr>
              <a:t>Table 2 (Courses)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993486030"/>
              </p:ext>
            </p:extLst>
          </p:nvPr>
        </p:nvGraphicFramePr>
        <p:xfrm>
          <a:off x="589157" y="4605326"/>
          <a:ext cx="7839472" cy="2133600"/>
        </p:xfrm>
        <a:graphic>
          <a:graphicData uri="http://schemas.openxmlformats.org/drawingml/2006/table">
            <a:tbl>
              <a:tblPr/>
              <a:tblGrid>
                <a:gridCol w="3919736">
                  <a:extLst>
                    <a:ext uri="{9D8B030D-6E8A-4147-A177-3AD203B41FA5}">
                      <a16:colId xmlns:a16="http://schemas.microsoft.com/office/drawing/2014/main" val="20000"/>
                    </a:ext>
                  </a:extLst>
                </a:gridCol>
                <a:gridCol w="3919736">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420917954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257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8" name="Rectangle 7"/>
          <p:cNvSpPr/>
          <p:nvPr/>
        </p:nvSpPr>
        <p:spPr>
          <a:xfrm>
            <a:off x="500034" y="838200"/>
            <a:ext cx="8072494" cy="1631216"/>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Column A is said to be functionally dependent on column B if changing the value of A may require a change in the value of B.</a:t>
            </a:r>
          </a:p>
          <a:p>
            <a:pPr algn="just"/>
            <a:r>
              <a:rPr lang="en-US" sz="2000" dirty="0">
                <a:latin typeface="Segoe UI Light" panose="020B0502040204020203" pitchFamily="34"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sz="2000" dirty="0">
              <a:latin typeface="Segoe UI Light" panose="020B0502040204020203" pitchFamily="34"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108957532"/>
              </p:ext>
            </p:extLst>
          </p:nvPr>
        </p:nvGraphicFramePr>
        <p:xfrm>
          <a:off x="-1" y="3222318"/>
          <a:ext cx="9144000" cy="1706880"/>
        </p:xfrm>
        <a:graphic>
          <a:graphicData uri="http://schemas.openxmlformats.org/drawingml/2006/table">
            <a:tbl>
              <a:tblPr/>
              <a:tblGrid>
                <a:gridCol w="1828800">
                  <a:extLst>
                    <a:ext uri="{9D8B030D-6E8A-4147-A177-3AD203B41FA5}">
                      <a16:colId xmlns:a16="http://schemas.microsoft.com/office/drawing/2014/main" val="20000"/>
                    </a:ext>
                  </a:extLst>
                </a:gridCol>
                <a:gridCol w="2133600">
                  <a:extLst>
                    <a:ext uri="{9D8B030D-6E8A-4147-A177-3AD203B41FA5}">
                      <a16:colId xmlns:a16="http://schemas.microsoft.com/office/drawing/2014/main" val="20001"/>
                    </a:ext>
                  </a:extLst>
                </a:gridCol>
                <a:gridCol w="2133600">
                  <a:extLst>
                    <a:ext uri="{9D8B030D-6E8A-4147-A177-3AD203B41FA5}">
                      <a16:colId xmlns:a16="http://schemas.microsoft.com/office/drawing/2014/main" val="20002"/>
                    </a:ext>
                  </a:extLst>
                </a:gridCol>
                <a:gridCol w="3048000">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4" name="Rectangle 3"/>
          <p:cNvSpPr/>
          <p:nvPr/>
        </p:nvSpPr>
        <p:spPr>
          <a:xfrm>
            <a:off x="142844" y="714356"/>
            <a:ext cx="8786874" cy="1323439"/>
          </a:xfrm>
          <a:prstGeom prst="rect">
            <a:avLst/>
          </a:prstGeom>
        </p:spPr>
        <p:txBody>
          <a:bodyPr wrap="square">
            <a:spAutoFit/>
          </a:bodyPr>
          <a:lstStyle/>
          <a:p>
            <a:r>
              <a:rPr lang="en-US" sz="2000" dirty="0">
                <a:latin typeface="Segoe UI Light" panose="020B0502040204020203" pitchFamily="34"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sp>
        <p:nvSpPr>
          <p:cNvPr id="9" name="Rectangle 8"/>
          <p:cNvSpPr/>
          <p:nvPr/>
        </p:nvSpPr>
        <p:spPr>
          <a:xfrm>
            <a:off x="500034" y="2067168"/>
            <a:ext cx="7858180"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graphicFrame>
        <p:nvGraphicFramePr>
          <p:cNvPr id="12" name="Table 11"/>
          <p:cNvGraphicFramePr>
            <a:graphicFrameLocks noGrp="1"/>
          </p:cNvGraphicFramePr>
          <p:nvPr>
            <p:extLst>
              <p:ext uri="{D42A27DB-BD31-4B8C-83A1-F6EECF244321}">
                <p14:modId xmlns:p14="http://schemas.microsoft.com/office/powerpoint/2010/main" val="3366835948"/>
              </p:ext>
            </p:extLst>
          </p:nvPr>
        </p:nvGraphicFramePr>
        <p:xfrm>
          <a:off x="357158" y="2579376"/>
          <a:ext cx="8429685" cy="1706880"/>
        </p:xfrm>
        <a:graphic>
          <a:graphicData uri="http://schemas.openxmlformats.org/drawingml/2006/table">
            <a:tbl>
              <a:tblPr/>
              <a:tblGrid>
                <a:gridCol w="2809895">
                  <a:extLst>
                    <a:ext uri="{9D8B030D-6E8A-4147-A177-3AD203B41FA5}">
                      <a16:colId xmlns:a16="http://schemas.microsoft.com/office/drawing/2014/main" val="20000"/>
                    </a:ext>
                  </a:extLst>
                </a:gridCol>
                <a:gridCol w="2809895">
                  <a:extLst>
                    <a:ext uri="{9D8B030D-6E8A-4147-A177-3AD203B41FA5}">
                      <a16:colId xmlns:a16="http://schemas.microsoft.com/office/drawing/2014/main" val="20001"/>
                    </a:ext>
                  </a:extLst>
                </a:gridCol>
                <a:gridCol w="280989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642910" y="4500570"/>
            <a:ext cx="7786742" cy="369332"/>
          </a:xfrm>
          <a:prstGeom prst="rect">
            <a:avLst/>
          </a:prstGeom>
        </p:spPr>
        <p:txBody>
          <a:bodyPr wrap="square">
            <a:spAutoFit/>
          </a:bodyPr>
          <a:lstStyle/>
          <a:p>
            <a:r>
              <a:rPr lang="en-US" dirty="0">
                <a:solidFill>
                  <a:srgbClr val="C41A1A"/>
                </a:solidFill>
                <a:latin typeface="Helvetica" panose="020B0604020202020204" pitchFamily="34" charset="0"/>
              </a:rPr>
              <a:t>Here, the third column is the ID of the professor who’s taking the course.</a:t>
            </a:r>
          </a:p>
        </p:txBody>
      </p:sp>
      <p:graphicFrame>
        <p:nvGraphicFramePr>
          <p:cNvPr id="14" name="Table 13"/>
          <p:cNvGraphicFramePr>
            <a:graphicFrameLocks noGrp="1"/>
          </p:cNvGraphicFramePr>
          <p:nvPr>
            <p:extLst>
              <p:ext uri="{D42A27DB-BD31-4B8C-83A1-F6EECF244321}">
                <p14:modId xmlns:p14="http://schemas.microsoft.com/office/powerpoint/2010/main" val="891458083"/>
              </p:ext>
            </p:extLst>
          </p:nvPr>
        </p:nvGraphicFramePr>
        <p:xfrm>
          <a:off x="285720" y="5000636"/>
          <a:ext cx="8572560" cy="1280160"/>
        </p:xfrm>
        <a:graphic>
          <a:graphicData uri="http://schemas.openxmlformats.org/drawingml/2006/table">
            <a:tbl>
              <a:tblPr/>
              <a:tblGrid>
                <a:gridCol w="2857520">
                  <a:extLst>
                    <a:ext uri="{9D8B030D-6E8A-4147-A177-3AD203B41FA5}">
                      <a16:colId xmlns:a16="http://schemas.microsoft.com/office/drawing/2014/main" val="20000"/>
                    </a:ext>
                  </a:extLst>
                </a:gridCol>
                <a:gridCol w="2857520">
                  <a:extLst>
                    <a:ext uri="{9D8B030D-6E8A-4147-A177-3AD203B41FA5}">
                      <a16:colId xmlns:a16="http://schemas.microsoft.com/office/drawing/2014/main" val="20001"/>
                    </a:ext>
                  </a:extLst>
                </a:gridCol>
                <a:gridCol w="2857520">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60451415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257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3" name="Rectangle 2"/>
          <p:cNvSpPr/>
          <p:nvPr/>
        </p:nvSpPr>
        <p:spPr>
          <a:xfrm>
            <a:off x="1249136" y="1065074"/>
            <a:ext cx="6751864" cy="1938992"/>
          </a:xfrm>
          <a:prstGeom prst="rect">
            <a:avLst/>
          </a:prstGeom>
        </p:spPr>
        <p:txBody>
          <a:bodyPr wrap="square">
            <a:spAutoFit/>
          </a:bodyPr>
          <a:lstStyle/>
          <a:p>
            <a:r>
              <a:rPr lang="en-US" sz="2000" dirty="0">
                <a:latin typeface="Helvetica" panose="020B0604020202020204" pitchFamily="34" charset="0"/>
              </a:rPr>
              <a:t>Therefore, in the third normal form, the following conditions are required:</a:t>
            </a:r>
          </a:p>
          <a:p>
            <a:endParaRPr lang="en-US" sz="2000" dirty="0">
              <a:latin typeface="Helvetica" panose="020B0604020202020204" pitchFamily="34" charset="0"/>
            </a:endParaRPr>
          </a:p>
          <a:p>
            <a:pPr>
              <a:lnSpc>
                <a:spcPct val="150000"/>
              </a:lnSpc>
              <a:buFont typeface="Arial" panose="020B0604020202020204" pitchFamily="34" charset="0"/>
              <a:buChar char="•"/>
            </a:pPr>
            <a:r>
              <a:rPr lang="en-US" sz="2000" dirty="0">
                <a:latin typeface="Helvetica" panose="020B0604020202020204" pitchFamily="34" charset="0"/>
              </a:rPr>
              <a:t>The table should be in the second normal form.</a:t>
            </a:r>
          </a:p>
          <a:p>
            <a:pPr>
              <a:lnSpc>
                <a:spcPct val="150000"/>
              </a:lnSpc>
              <a:buFont typeface="Arial" panose="020B0604020202020204" pitchFamily="34" charset="0"/>
              <a:buChar char="•"/>
            </a:pPr>
            <a:r>
              <a:rPr lang="en-US" sz="2000" dirty="0">
                <a:latin typeface="Helvetica" panose="020B0604020202020204" pitchFamily="34"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257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793227120"/>
              </p:ext>
            </p:extLst>
          </p:nvPr>
        </p:nvGraphicFramePr>
        <p:xfrm>
          <a:off x="-1" y="3350896"/>
          <a:ext cx="9144002" cy="2555637"/>
        </p:xfrm>
        <a:graphic>
          <a:graphicData uri="http://schemas.openxmlformats.org/drawingml/2006/table">
            <a:tbl>
              <a:tblPr>
                <a:tableStyleId>{69C7853C-536D-4A76-A0AE-DD22124D55A5}</a:tableStyleId>
              </a:tblPr>
              <a:tblGrid>
                <a:gridCol w="1744579">
                  <a:extLst>
                    <a:ext uri="{9D8B030D-6E8A-4147-A177-3AD203B41FA5}">
                      <a16:colId xmlns:a16="http://schemas.microsoft.com/office/drawing/2014/main" val="20000"/>
                    </a:ext>
                  </a:extLst>
                </a:gridCol>
                <a:gridCol w="1925053">
                  <a:extLst>
                    <a:ext uri="{9D8B030D-6E8A-4147-A177-3AD203B41FA5}">
                      <a16:colId xmlns:a16="http://schemas.microsoft.com/office/drawing/2014/main" val="20001"/>
                    </a:ext>
                  </a:extLst>
                </a:gridCol>
                <a:gridCol w="1985211">
                  <a:extLst>
                    <a:ext uri="{9D8B030D-6E8A-4147-A177-3AD203B41FA5}">
                      <a16:colId xmlns:a16="http://schemas.microsoft.com/office/drawing/2014/main" val="20002"/>
                    </a:ext>
                  </a:extLst>
                </a:gridCol>
                <a:gridCol w="1968084">
                  <a:extLst>
                    <a:ext uri="{9D8B030D-6E8A-4147-A177-3AD203B41FA5}">
                      <a16:colId xmlns:a16="http://schemas.microsoft.com/office/drawing/2014/main" val="20003"/>
                    </a:ext>
                  </a:extLst>
                </a:gridCol>
                <a:gridCol w="1521075">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71450" y="160338"/>
            <a:ext cx="448231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71450" y="802721"/>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14534"/>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SQL </a:t>
            </a:r>
            <a:r>
              <a:rPr lang="en-IN" sz="4800" dirty="0">
                <a:solidFill>
                  <a:srgbClr val="DC525C"/>
                </a:solidFill>
                <a:latin typeface="Segoe UI Light" panose="020B0502040204020203" pitchFamily="34" charset="0"/>
                <a:cs typeface="Segoe UI Light" panose="020B0502040204020203" pitchFamily="34" charset="0"/>
              </a:rPr>
              <a:t>Structured Query Language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9603"/>
            <a:ext cx="8839200" cy="1200329"/>
          </a:xfrm>
          <a:prstGeom prst="rect">
            <a:avLst/>
          </a:prstGeom>
        </p:spPr>
        <p:txBody>
          <a:bodyPr wrap="square">
            <a:spAutoFit/>
          </a:bodyPr>
          <a:lstStyle/>
          <a:p>
            <a:r>
              <a:rPr lang="en-IN" sz="2400" i="1" dirty="0">
                <a:solidFill>
                  <a:srgbClr val="006C86"/>
                </a:solidFill>
                <a:latin typeface="Segoe UI Light" panose="020B0502040204020203" pitchFamily="34" charset="0"/>
                <a:cs typeface="Segoe UI Light" panose="020B0502040204020203" pitchFamily="34" charset="0"/>
              </a:rPr>
              <a:t>A NULL value is not treated as a </a:t>
            </a:r>
            <a:r>
              <a:rPr lang="en-IN" sz="2400" b="1" i="1" dirty="0">
                <a:solidFill>
                  <a:srgbClr val="006C86"/>
                </a:solidFill>
                <a:latin typeface="Segoe UI Light" panose="020B0502040204020203" pitchFamily="34" charset="0"/>
                <a:cs typeface="Segoe UI Light" panose="020B0502040204020203" pitchFamily="34" charset="0"/>
              </a:rPr>
              <a:t>blank</a:t>
            </a:r>
            <a:r>
              <a:rPr lang="en-IN" sz="2400" i="1" dirty="0">
                <a:solidFill>
                  <a:srgbClr val="006C86"/>
                </a:solidFill>
                <a:latin typeface="Segoe UI Light" panose="020B0502040204020203" pitchFamily="34" charset="0"/>
                <a:cs typeface="Segoe UI Light" panose="020B0502040204020203" pitchFamily="34" charset="0"/>
              </a:rPr>
              <a:t> or </a:t>
            </a:r>
            <a:r>
              <a:rPr lang="en-IN" sz="2400" b="1" i="1" dirty="0">
                <a:solidFill>
                  <a:srgbClr val="006C86"/>
                </a:solidFill>
                <a:latin typeface="Segoe UI Light" panose="020B0502040204020203" pitchFamily="34" charset="0"/>
                <a:cs typeface="Segoe UI Light" panose="020B0502040204020203" pitchFamily="34" charset="0"/>
              </a:rPr>
              <a:t>0</a:t>
            </a:r>
            <a:r>
              <a:rPr lang="en-IN" sz="2400" i="1" dirty="0">
                <a:solidFill>
                  <a:srgbClr val="006C86"/>
                </a:solidFill>
                <a:latin typeface="Segoe UI Light" panose="020B0502040204020203" pitchFamily="34" charset="0"/>
                <a:cs typeface="Segoe UI Light" panose="020B0502040204020203" pitchFamily="34" charset="0"/>
              </a:rPr>
              <a:t>.</a:t>
            </a:r>
          </a:p>
          <a:p>
            <a:r>
              <a:rPr lang="en-IN" sz="2400" i="1" dirty="0">
                <a:solidFill>
                  <a:srgbClr val="006C86"/>
                </a:solidFill>
                <a:latin typeface="Segoe UI Light" panose="020B0502040204020203" pitchFamily="34" charset="0"/>
                <a:cs typeface="Segoe UI Light" panose="020B0502040204020203" pitchFamily="34" charset="0"/>
              </a:rPr>
              <a:t>The number of attributes in relation is called as its </a:t>
            </a:r>
            <a:r>
              <a:rPr lang="en-IN" sz="2400" b="1" i="1" dirty="0">
                <a:solidFill>
                  <a:srgbClr val="006C86"/>
                </a:solidFill>
                <a:latin typeface="Segoe UI Light" panose="020B0502040204020203" pitchFamily="34" charset="0"/>
                <a:cs typeface="Segoe UI Light" panose="020B0502040204020203" pitchFamily="34" charset="0"/>
              </a:rPr>
              <a:t>Degree.</a:t>
            </a:r>
          </a:p>
          <a:p>
            <a:r>
              <a:rPr lang="en-US" sz="2400" i="1" dirty="0">
                <a:solidFill>
                  <a:srgbClr val="006C86"/>
                </a:solidFill>
                <a:latin typeface="Segoe UI Light" panose="020B0502040204020203" pitchFamily="34" charset="0"/>
                <a:cs typeface="Segoe UI Light" panose="020B0502040204020203" pitchFamily="34" charset="0"/>
              </a:rPr>
              <a:t>The number of tuples in a relation is known as </a:t>
            </a:r>
            <a:r>
              <a:rPr lang="en-US" sz="2400" b="1" i="1" dirty="0">
                <a:solidFill>
                  <a:srgbClr val="006C86"/>
                </a:solidFill>
                <a:latin typeface="Segoe UI Light" panose="020B0502040204020203" pitchFamily="34" charset="0"/>
                <a:cs typeface="Segoe UI Light" panose="020B0502040204020203" pitchFamily="34" charset="0"/>
              </a:rPr>
              <a:t>Cardinality</a:t>
            </a:r>
            <a:r>
              <a:rPr lang="en-US" sz="2400" i="1" dirty="0">
                <a:solidFill>
                  <a:srgbClr val="006C86"/>
                </a:solidFill>
                <a:latin typeface="Segoe UI Light" panose="020B0502040204020203" pitchFamily="34" charset="0"/>
                <a:cs typeface="Segoe UI Light" panose="020B0502040204020203" pitchFamily="34" charset="0"/>
              </a:rPr>
              <a:t>.</a:t>
            </a:r>
            <a:endParaRPr lang="en-IN" sz="2400" b="1" i="1" dirty="0">
              <a:solidFill>
                <a:srgbClr val="006C86"/>
              </a:solidFill>
              <a:latin typeface="Segoe UI Light" panose="020B0502040204020203" pitchFamily="34" charset="0"/>
              <a:cs typeface="Segoe UI Light" panose="020B0502040204020203" pitchFamily="34" charset="0"/>
            </a:endParaRPr>
          </a:p>
        </p:txBody>
      </p:sp>
      <p:pic>
        <p:nvPicPr>
          <p:cNvPr id="138242"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0" y="2714621"/>
            <a:ext cx="9144000" cy="4143379"/>
          </a:xfrm>
          <a:prstGeom prst="rect">
            <a:avLst/>
          </a:prstGeom>
          <a:noFill/>
        </p:spPr>
      </p:pic>
    </p:spTree>
    <p:extLst>
      <p:ext uri="{BB962C8B-B14F-4D97-AF65-F5344CB8AC3E}">
        <p14:creationId xmlns:p14="http://schemas.microsoft.com/office/powerpoint/2010/main" val="323412620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24707</TotalTime>
  <Words>40569</Words>
  <Application>Microsoft Office PowerPoint</Application>
  <PresentationFormat>On-screen Show (4:3)</PresentationFormat>
  <Paragraphs>4515</Paragraphs>
  <Slides>523</Slides>
  <Notes>9</Notes>
  <HiddenSlides>101</HiddenSlides>
  <MMClips>0</MMClips>
  <ScaleCrop>false</ScaleCrop>
  <HeadingPairs>
    <vt:vector size="6" baseType="variant">
      <vt:variant>
        <vt:lpstr>Fonts Used</vt:lpstr>
      </vt:variant>
      <vt:variant>
        <vt:i4>34</vt:i4>
      </vt:variant>
      <vt:variant>
        <vt:lpstr>Theme</vt:lpstr>
      </vt:variant>
      <vt:variant>
        <vt:i4>1</vt:i4>
      </vt:variant>
      <vt:variant>
        <vt:lpstr>Slide Titles</vt:lpstr>
      </vt:variant>
      <vt:variant>
        <vt:i4>523</vt:i4>
      </vt:variant>
    </vt:vector>
  </HeadingPairs>
  <TitlesOfParts>
    <vt:vector size="558" baseType="lpstr">
      <vt:lpstr>SimSun</vt:lpstr>
      <vt:lpstr>Arial</vt:lpstr>
      <vt:lpstr>Arial</vt:lpstr>
      <vt:lpstr>Bookman Old Style</vt:lpstr>
      <vt:lpstr>Calibri</vt:lpstr>
      <vt:lpstr>Cambria</vt:lpstr>
      <vt:lpstr>Consolas</vt:lpstr>
      <vt:lpstr>Gentium Basic</vt:lpstr>
      <vt:lpstr>georgia</vt:lpstr>
      <vt:lpstr>georgia</vt:lpstr>
      <vt:lpstr>Gill Sans MT</vt:lpstr>
      <vt:lpstr>Gill Sans MT (Body)</vt:lpstr>
      <vt:lpstr>GothamRounded-Book</vt:lpstr>
      <vt:lpstr>Helvetica</vt:lpstr>
      <vt:lpstr>inherit</vt:lpstr>
      <vt:lpstr>Leelawadee UI Semilight</vt:lpstr>
      <vt:lpstr>Liberation Mono</vt:lpstr>
      <vt:lpstr>Monotype Sorts</vt:lpstr>
      <vt:lpstr>Open Sans</vt:lpstr>
      <vt:lpstr>Open Sans</vt:lpstr>
      <vt:lpstr>Palatino Linotype</vt:lpstr>
      <vt:lpstr>Roboto</vt:lpstr>
      <vt:lpstr>Segoe Print</vt:lpstr>
      <vt:lpstr>Segoe UI</vt:lpstr>
      <vt:lpstr>Segoe UI Light</vt:lpstr>
      <vt:lpstr>Segoe UI Semilight</vt:lpstr>
      <vt:lpstr>Source Code Pro</vt:lpstr>
      <vt:lpstr>Symbol</vt:lpstr>
      <vt:lpstr>Tahoma</vt:lpstr>
      <vt:lpstr>Times New Roman</vt:lpstr>
      <vt:lpstr>verdana</vt:lpstr>
      <vt:lpstr>verdana</vt:lpstr>
      <vt:lpstr>Wingdings</vt:lpstr>
      <vt:lpstr>Wingdings 3</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PowerPoint Presentation</vt:lpstr>
      <vt:lpstr>MINUS</vt:lpstr>
      <vt:lpstr>CARTESIAN PRODUCT</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ENGINES</vt:lpstr>
      <vt:lpstr>ENGINES</vt:lpstr>
      <vt:lpstr>SHOW ENGINES Syntax</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Information Functions</vt:lpstr>
      <vt:lpstr>PowerPoint Presentation</vt:lpstr>
      <vt:lpstr>PowerPoint Presentation</vt:lpstr>
      <vt:lpstr>PowerPoint Presentation</vt:lpstr>
      <vt:lpstr>Information Functions</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There are 3 places where aggregate functions can appear in a query</vt:lpstr>
      <vt:lpstr>PowerPoint Presentation</vt:lpstr>
      <vt:lpstr>PowerPoint Presentation</vt:lpstr>
      <vt:lpstr>PowerPoint Presentation</vt:lpstr>
      <vt:lpstr>PowerPoint Presentation</vt:lpstr>
      <vt:lpstr>PowerPoint Presentation</vt:lpstr>
      <vt:lpstr>There are 3 places where aggregate functions can appear in a query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cp:lastModifiedBy>
  <cp:revision>4763</cp:revision>
  <dcterms:created xsi:type="dcterms:W3CDTF">2015-10-09T06:09:34Z</dcterms:created>
  <dcterms:modified xsi:type="dcterms:W3CDTF">2020-02-21T10:28:58Z</dcterms:modified>
</cp:coreProperties>
</file>